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slides/slide76.xml" ContentType="application/vnd.openxmlformats-officedocument.presentationml.slide+xml"/>
  <Override PartName="/ppt/slides/slide94.xml" ContentType="application/vnd.openxmlformats-officedocument.presentationml.slide+xml"/>
  <Override PartName="/ppt/slides/slide113.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83.xml" ContentType="application/vnd.openxmlformats-officedocument.presentationml.slide+xml"/>
  <Override PartName="/ppt/slides/slide102.xml" ContentType="application/vnd.openxmlformats-officedocument.presentationml.slide+xml"/>
  <Override PartName="/ppt/slides/slide120.xml" ContentType="application/vnd.openxmlformats-officedocument.presentationml.slide+xml"/>
  <Override PartName="/ppt/slideLayouts/slideLayout6.xml" ContentType="application/vnd.openxmlformats-officedocument.presentationml.slideLayout+xml"/>
  <Override PartName="/ppt/slides/slide25.xml" ContentType="application/vnd.openxmlformats-officedocument.presentationml.slide+xml"/>
  <Override PartName="/ppt/slides/slide43.xml" ContentType="application/vnd.openxmlformats-officedocument.presentationml.slide+xml"/>
  <Override PartName="/ppt/slides/slide72.xml" ContentType="application/vnd.openxmlformats-officedocument.presentationml.slide+xml"/>
  <Override PartName="/ppt/slides/slide90.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s/slide99.xml" ContentType="application/vnd.openxmlformats-officedocument.presentationml.slide+xml"/>
  <Override PartName="/ppt/slides/slide118.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slides/slide77.xml" ContentType="application/vnd.openxmlformats-officedocument.presentationml.slide+xml"/>
  <Override PartName="/ppt/slides/slide88.xml" ContentType="application/vnd.openxmlformats-officedocument.presentationml.slide+xml"/>
  <Override PartName="/ppt/slides/slide107.xml" ContentType="application/vnd.openxmlformats-officedocument.presentationml.slide+xml"/>
  <Override PartName="/ppt/viewProps.xml" ContentType="application/vnd.openxmlformats-officedocument.presentationml.viewProps+xml"/>
  <Override PartName="/ppt/slides/slide5.xml" ContentType="application/vnd.openxmlformats-officedocument.presentationml.slide+xml"/>
  <Override PartName="/ppt/slides/slide19.xml" ContentType="application/vnd.openxmlformats-officedocument.presentationml.slide+xml"/>
  <Override PartName="/ppt/slides/slide48.xml" ContentType="application/vnd.openxmlformats-officedocument.presentationml.slide+xml"/>
  <Override PartName="/ppt/slides/slide66.xml" ContentType="application/vnd.openxmlformats-officedocument.presentationml.slide+xml"/>
  <Override PartName="/ppt/slides/slide95.xml" ContentType="application/vnd.openxmlformats-officedocument.presentationml.slide+xml"/>
  <Override PartName="/ppt/slides/slide103.xml" ContentType="application/vnd.openxmlformats-officedocument.presentationml.slide+xml"/>
  <Override PartName="/ppt/slides/slide114.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slides/slide64.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slides/slide93.xml" ContentType="application/vnd.openxmlformats-officedocument.presentationml.slide+xml"/>
  <Override PartName="/ppt/slides/slide101.xml" ContentType="application/vnd.openxmlformats-officedocument.presentationml.slide+xml"/>
  <Override PartName="/ppt/slides/slide112.xml" ContentType="application/vnd.openxmlformats-officedocument.presentationml.slide+xml"/>
  <Override PartName="/ppt/slides/slide121.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s/slide71.xml" ContentType="application/vnd.openxmlformats-officedocument.presentationml.slide+xml"/>
  <Override PartName="/ppt/slides/slide80.xml" ContentType="application/vnd.openxmlformats-officedocument.presentationml.slide+xml"/>
  <Override PartName="/ppt/slides/slide82.xml" ContentType="application/vnd.openxmlformats-officedocument.presentationml.slide+xml"/>
  <Override PartName="/ppt/slides/slide91.xml" ContentType="application/vnd.openxmlformats-officedocument.presentationml.slide+xml"/>
  <Override PartName="/ppt/slides/slide110.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s/slide119.xml" ContentType="application/vnd.openxmlformats-officedocument.presentationml.slide+xml"/>
  <Override PartName="/ppt/slideLayouts/slideLayout10.xml" ContentType="application/vnd.openxmlformats-officedocument.presentationml.slideLayout+xml"/>
  <Override PartName="/ppt/slides/slide89.xml" ContentType="application/vnd.openxmlformats-officedocument.presentationml.slide+xml"/>
  <Override PartName="/ppt/slides/slide98.xml" ContentType="application/vnd.openxmlformats-officedocument.presentationml.slide+xml"/>
  <Override PartName="/ppt/slides/slide108.xml" ContentType="application/vnd.openxmlformats-officedocument.presentationml.slide+xml"/>
  <Override PartName="/ppt/slides/slide117.xml" ContentType="application/vnd.openxmlformats-officedocument.presentationml.slide+xml"/>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ppt/slides/slide78.xml" ContentType="application/vnd.openxmlformats-officedocument.presentationml.slide+xml"/>
  <Override PartName="/ppt/slides/slide87.xml" ContentType="application/vnd.openxmlformats-officedocument.presentationml.slide+xml"/>
  <Override PartName="/ppt/slides/slide96.xml" ContentType="application/vnd.openxmlformats-officedocument.presentationml.slide+xml"/>
  <Override PartName="/ppt/slides/slide106.xml" ContentType="application/vnd.openxmlformats-officedocument.presentationml.slide+xml"/>
  <Override PartName="/ppt/slides/slide115.xml" ContentType="application/vnd.openxmlformats-officedocument.presentationml.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85.xml" ContentType="application/vnd.openxmlformats-officedocument.presentationml.slide+xml"/>
  <Override PartName="/ppt/slides/slide104.xml" ContentType="application/vnd.openxmlformats-officedocument.presentationml.slide+xml"/>
  <Override PartName="/ppt/slides/slide122.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s/slide92.xml" ContentType="application/vnd.openxmlformats-officedocument.presentationml.slide+xml"/>
  <Override PartName="/ppt/slides/slide111.xml" ContentType="application/vnd.openxmlformats-officedocument.presentationml.slide+xml"/>
  <Override PartName="/ppt/slideLayouts/slideLayout4.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81.xml" ContentType="application/vnd.openxmlformats-officedocument.presentationml.slide+xml"/>
  <Override PartName="/ppt/slides/slide100.xml" ContentType="application/vnd.openxmlformats-officedocument.presentationml.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slides/slide79.xml" ContentType="application/vnd.openxmlformats-officedocument.presentationml.slide+xml"/>
  <Override PartName="/ppt/slides/slide109.xml" ContentType="application/vnd.openxmlformats-officedocument.presentationml.slide+xml"/>
  <Override PartName="/ppt/slides/slide7.xml" ContentType="application/vnd.openxmlformats-officedocument.presentationml.slide+xml"/>
  <Override PartName="/ppt/slides/slide68.xml" ContentType="application/vnd.openxmlformats-officedocument.presentationml.slide+xml"/>
  <Override PartName="/ppt/slides/slide97.xml" ContentType="application/vnd.openxmlformats-officedocument.presentationml.slide+xml"/>
  <Override PartName="/ppt/slides/slide116.xml" ContentType="application/vnd.openxmlformats-officedocument.presentationml.slide+xml"/>
  <Override PartName="/ppt/slideLayouts/slideLayout9.xml" ContentType="application/vnd.openxmlformats-officedocument.presentationml.slideLayout+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slides/slide105.xml" ContentType="application/vnd.openxmlformats-officedocument.presentationml.slide+xml"/>
  <Override PartName="/ppt/slides/slide123.xml" ContentType="application/vnd.openxmlformats-officedocument.presentationml.slide+xml"/>
  <Override PartName="/ppt/notesSlides/notesSlide1.xml" ContentType="application/vnd.openxmlformats-officedocument.presentationml.notesSlide+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25"/>
  </p:notesMasterIdLst>
  <p:sldIdLst>
    <p:sldId id="256" r:id="rId2"/>
    <p:sldId id="349" r:id="rId3"/>
    <p:sldId id="347" r:id="rId4"/>
    <p:sldId id="348" r:id="rId5"/>
    <p:sldId id="458" r:id="rId6"/>
    <p:sldId id="460" r:id="rId7"/>
    <p:sldId id="461" r:id="rId8"/>
    <p:sldId id="462" r:id="rId9"/>
    <p:sldId id="463" r:id="rId10"/>
    <p:sldId id="464" r:id="rId11"/>
    <p:sldId id="465" r:id="rId12"/>
    <p:sldId id="459" r:id="rId13"/>
    <p:sldId id="466" r:id="rId14"/>
    <p:sldId id="467" r:id="rId15"/>
    <p:sldId id="468" r:id="rId16"/>
    <p:sldId id="457" r:id="rId17"/>
    <p:sldId id="262" r:id="rId18"/>
    <p:sldId id="350" r:id="rId19"/>
    <p:sldId id="351" r:id="rId20"/>
    <p:sldId id="352" r:id="rId21"/>
    <p:sldId id="263" r:id="rId22"/>
    <p:sldId id="361" r:id="rId23"/>
    <p:sldId id="353" r:id="rId24"/>
    <p:sldId id="354" r:id="rId25"/>
    <p:sldId id="355" r:id="rId26"/>
    <p:sldId id="356" r:id="rId27"/>
    <p:sldId id="357" r:id="rId28"/>
    <p:sldId id="358" r:id="rId29"/>
    <p:sldId id="359" r:id="rId30"/>
    <p:sldId id="360" r:id="rId31"/>
    <p:sldId id="362" r:id="rId32"/>
    <p:sldId id="265" r:id="rId33"/>
    <p:sldId id="363" r:id="rId34"/>
    <p:sldId id="364" r:id="rId35"/>
    <p:sldId id="365" r:id="rId36"/>
    <p:sldId id="366" r:id="rId37"/>
    <p:sldId id="369" r:id="rId38"/>
    <p:sldId id="367" r:id="rId39"/>
    <p:sldId id="371" r:id="rId40"/>
    <p:sldId id="372" r:id="rId41"/>
    <p:sldId id="373" r:id="rId42"/>
    <p:sldId id="375" r:id="rId43"/>
    <p:sldId id="374" r:id="rId44"/>
    <p:sldId id="376" r:id="rId45"/>
    <p:sldId id="469" r:id="rId46"/>
    <p:sldId id="470" r:id="rId47"/>
    <p:sldId id="471" r:id="rId48"/>
    <p:sldId id="377" r:id="rId49"/>
    <p:sldId id="378" r:id="rId50"/>
    <p:sldId id="379" r:id="rId51"/>
    <p:sldId id="380" r:id="rId52"/>
    <p:sldId id="381" r:id="rId53"/>
    <p:sldId id="382" r:id="rId54"/>
    <p:sldId id="384" r:id="rId55"/>
    <p:sldId id="385" r:id="rId56"/>
    <p:sldId id="386" r:id="rId57"/>
    <p:sldId id="387" r:id="rId58"/>
    <p:sldId id="388" r:id="rId59"/>
    <p:sldId id="389" r:id="rId60"/>
    <p:sldId id="390" r:id="rId61"/>
    <p:sldId id="391" r:id="rId62"/>
    <p:sldId id="392" r:id="rId63"/>
    <p:sldId id="393" r:id="rId64"/>
    <p:sldId id="395" r:id="rId65"/>
    <p:sldId id="397" r:id="rId66"/>
    <p:sldId id="396" r:id="rId67"/>
    <p:sldId id="398" r:id="rId68"/>
    <p:sldId id="399" r:id="rId69"/>
    <p:sldId id="400" r:id="rId70"/>
    <p:sldId id="401" r:id="rId71"/>
    <p:sldId id="402" r:id="rId72"/>
    <p:sldId id="403" r:id="rId73"/>
    <p:sldId id="405" r:id="rId74"/>
    <p:sldId id="408" r:id="rId75"/>
    <p:sldId id="404" r:id="rId76"/>
    <p:sldId id="407" r:id="rId77"/>
    <p:sldId id="409" r:id="rId78"/>
    <p:sldId id="410" r:id="rId79"/>
    <p:sldId id="411" r:id="rId80"/>
    <p:sldId id="412" r:id="rId81"/>
    <p:sldId id="413" r:id="rId82"/>
    <p:sldId id="414" r:id="rId83"/>
    <p:sldId id="416" r:id="rId84"/>
    <p:sldId id="415" r:id="rId85"/>
    <p:sldId id="417" r:id="rId86"/>
    <p:sldId id="418" r:id="rId87"/>
    <p:sldId id="472" r:id="rId88"/>
    <p:sldId id="419" r:id="rId89"/>
    <p:sldId id="420" r:id="rId90"/>
    <p:sldId id="474" r:id="rId91"/>
    <p:sldId id="421" r:id="rId92"/>
    <p:sldId id="473" r:id="rId93"/>
    <p:sldId id="424" r:id="rId94"/>
    <p:sldId id="425" r:id="rId95"/>
    <p:sldId id="426" r:id="rId96"/>
    <p:sldId id="427" r:id="rId97"/>
    <p:sldId id="428" r:id="rId98"/>
    <p:sldId id="429" r:id="rId99"/>
    <p:sldId id="430" r:id="rId100"/>
    <p:sldId id="431" r:id="rId101"/>
    <p:sldId id="432" r:id="rId102"/>
    <p:sldId id="433" r:id="rId103"/>
    <p:sldId id="435" r:id="rId104"/>
    <p:sldId id="439" r:id="rId105"/>
    <p:sldId id="441" r:id="rId106"/>
    <p:sldId id="436" r:id="rId107"/>
    <p:sldId id="437" r:id="rId108"/>
    <p:sldId id="438" r:id="rId109"/>
    <p:sldId id="440" r:id="rId110"/>
    <p:sldId id="442" r:id="rId111"/>
    <p:sldId id="450" r:id="rId112"/>
    <p:sldId id="444" r:id="rId113"/>
    <p:sldId id="445" r:id="rId114"/>
    <p:sldId id="446" r:id="rId115"/>
    <p:sldId id="447" r:id="rId116"/>
    <p:sldId id="448" r:id="rId117"/>
    <p:sldId id="451" r:id="rId118"/>
    <p:sldId id="475" r:id="rId119"/>
    <p:sldId id="452" r:id="rId120"/>
    <p:sldId id="453" r:id="rId121"/>
    <p:sldId id="454" r:id="rId122"/>
    <p:sldId id="455" r:id="rId123"/>
    <p:sldId id="456" r:id="rId12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421C5E"/>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horzBarState="maximized">
    <p:restoredLeft sz="12868" autoAdjust="0"/>
    <p:restoredTop sz="94343" autoAdjust="0"/>
  </p:normalViewPr>
  <p:slideViewPr>
    <p:cSldViewPr snapToGrid="0">
      <p:cViewPr varScale="1">
        <p:scale>
          <a:sx n="113" d="100"/>
          <a:sy n="113" d="100"/>
        </p:scale>
        <p:origin x="-552" y="-96"/>
      </p:cViewPr>
      <p:guideLst>
        <p:guide orient="horz" pos="2160"/>
        <p:guide pos="3840"/>
      </p:guideLst>
    </p:cSldViewPr>
  </p:slideViewPr>
  <p:notesTextViewPr>
    <p:cViewPr>
      <p:scale>
        <a:sx n="1" d="1"/>
        <a:sy n="1" d="1"/>
      </p:scale>
      <p:origin x="0" y="0"/>
    </p:cViewPr>
  </p:notesTextViewPr>
  <p:sorterViewPr>
    <p:cViewPr>
      <p:scale>
        <a:sx n="100" d="100"/>
        <a:sy n="100" d="100"/>
      </p:scale>
      <p:origin x="0" y="-38742"/>
    </p:cViewPr>
  </p:sorterViewPr>
  <p:gridSpacing cx="73736200" cy="7373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28" Type="http://schemas.openxmlformats.org/officeDocument/2006/relationships/theme" Target="theme/theme1.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13" Type="http://schemas.openxmlformats.org/officeDocument/2006/relationships/slide" Target="slides/slide112.xml"/><Relationship Id="rId118" Type="http://schemas.openxmlformats.org/officeDocument/2006/relationships/slide" Target="slides/slide117.xml"/><Relationship Id="rId126"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slide" Target="slides/slide102.xml"/><Relationship Id="rId108" Type="http://schemas.openxmlformats.org/officeDocument/2006/relationships/slide" Target="slides/slide107.xml"/><Relationship Id="rId116" Type="http://schemas.openxmlformats.org/officeDocument/2006/relationships/slide" Target="slides/slide115.xml"/><Relationship Id="rId124" Type="http://schemas.openxmlformats.org/officeDocument/2006/relationships/slide" Target="slides/slide123.xml"/><Relationship Id="rId129" Type="http://schemas.openxmlformats.org/officeDocument/2006/relationships/tableStyles" Target="tableStyle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11" Type="http://schemas.openxmlformats.org/officeDocument/2006/relationships/slide" Target="slides/slide110.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14" Type="http://schemas.openxmlformats.org/officeDocument/2006/relationships/slide" Target="slides/slide113.xml"/><Relationship Id="rId119" Type="http://schemas.openxmlformats.org/officeDocument/2006/relationships/slide" Target="slides/slide118.xml"/><Relationship Id="rId127" Type="http://schemas.openxmlformats.org/officeDocument/2006/relationships/viewProps" Target="viewProps.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notesMaster" Target="notesMasters/notesMaster1.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61" Type="http://schemas.openxmlformats.org/officeDocument/2006/relationships/slide" Target="slides/slide60.xml"/><Relationship Id="rId82" Type="http://schemas.openxmlformats.org/officeDocument/2006/relationships/slide" Target="slides/slide8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82AA3A6-A19C-46DF-8C91-AE21F7451F95}" type="datetimeFigureOut">
              <a:rPr lang="en-US" smtClean="0"/>
              <a:pPr/>
              <a:t>5/31/2024</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D730D1B-C4A4-442D-B054-0E9D188C45FD}" type="slidenum">
              <a:rPr lang="en-US" smtClean="0"/>
              <a:pPr/>
              <a:t>‹#›</a:t>
            </a:fld>
            <a:endParaRPr lang="en-US" dirty="0"/>
          </a:p>
        </p:txBody>
      </p:sp>
    </p:spTree>
    <p:extLst>
      <p:ext uri="{BB962C8B-B14F-4D97-AF65-F5344CB8AC3E}">
        <p14:creationId xmlns:p14="http://schemas.microsoft.com/office/powerpoint/2010/main" xmlns="" val="263045387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D730D1B-C4A4-442D-B054-0E9D188C45FD}" type="slidenum">
              <a:rPr lang="en-US" smtClean="0"/>
              <a:pPr/>
              <a:t>35</a:t>
            </a:fld>
            <a:endParaRPr lang="en-US" dirty="0"/>
          </a:p>
        </p:txBody>
      </p:sp>
    </p:spTree>
    <p:extLst>
      <p:ext uri="{BB962C8B-B14F-4D97-AF65-F5344CB8AC3E}">
        <p14:creationId xmlns:p14="http://schemas.microsoft.com/office/powerpoint/2010/main" xmlns="" val="246677551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D730D1B-C4A4-442D-B054-0E9D188C45FD}" type="slidenum">
              <a:rPr lang="en-US" smtClean="0"/>
              <a:pPr/>
              <a:t>60</a:t>
            </a:fld>
            <a:endParaRPr lang="en-US" dirty="0"/>
          </a:p>
        </p:txBody>
      </p:sp>
    </p:spTree>
    <p:extLst>
      <p:ext uri="{BB962C8B-B14F-4D97-AF65-F5344CB8AC3E}">
        <p14:creationId xmlns:p14="http://schemas.microsoft.com/office/powerpoint/2010/main" xmlns="" val="200551473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98DA7BDE-4025-4C8C-A4DC-6AEE7CB2CC64}" type="datetimeFigureOut">
              <a:rPr lang="en-US" smtClean="0"/>
              <a:pPr/>
              <a:t>5/31/2024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35F4B175-5866-4F75-B692-AFFD3EA02281}" type="slidenum">
              <a:rPr lang="en-US" smtClean="0"/>
              <a:pPr/>
              <a:t>‹#›</a:t>
            </a:fld>
            <a:endParaRPr lang="en-US" dirty="0"/>
          </a:p>
        </p:txBody>
      </p:sp>
    </p:spTree>
    <p:extLst>
      <p:ext uri="{BB962C8B-B14F-4D97-AF65-F5344CB8AC3E}">
        <p14:creationId xmlns:p14="http://schemas.microsoft.com/office/powerpoint/2010/main" xmlns="" val="157972924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8DA7BDE-4025-4C8C-A4DC-6AEE7CB2CC64}" type="datetimeFigureOut">
              <a:rPr lang="en-US" smtClean="0"/>
              <a:pPr/>
              <a:t>5/31/2024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35F4B175-5866-4F75-B692-AFFD3EA02281}" type="slidenum">
              <a:rPr lang="en-US" smtClean="0"/>
              <a:pPr/>
              <a:t>‹#›</a:t>
            </a:fld>
            <a:endParaRPr lang="en-US" dirty="0"/>
          </a:p>
        </p:txBody>
      </p:sp>
    </p:spTree>
    <p:extLst>
      <p:ext uri="{BB962C8B-B14F-4D97-AF65-F5344CB8AC3E}">
        <p14:creationId xmlns:p14="http://schemas.microsoft.com/office/powerpoint/2010/main" xmlns="" val="220401200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8DA7BDE-4025-4C8C-A4DC-6AEE7CB2CC64}" type="datetimeFigureOut">
              <a:rPr lang="en-US" smtClean="0"/>
              <a:pPr/>
              <a:t>5/31/2024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35F4B175-5866-4F75-B692-AFFD3EA02281}" type="slidenum">
              <a:rPr lang="en-US" smtClean="0"/>
              <a:pPr/>
              <a:t>‹#›</a:t>
            </a:fld>
            <a:endParaRPr lang="en-US" dirty="0"/>
          </a:p>
        </p:txBody>
      </p:sp>
    </p:spTree>
    <p:extLst>
      <p:ext uri="{BB962C8B-B14F-4D97-AF65-F5344CB8AC3E}">
        <p14:creationId xmlns:p14="http://schemas.microsoft.com/office/powerpoint/2010/main" xmlns="" val="297226981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8DA7BDE-4025-4C8C-A4DC-6AEE7CB2CC64}" type="datetimeFigureOut">
              <a:rPr lang="en-US" smtClean="0"/>
              <a:pPr/>
              <a:t>5/31/2024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35F4B175-5866-4F75-B692-AFFD3EA02281}" type="slidenum">
              <a:rPr lang="en-US" smtClean="0"/>
              <a:pPr/>
              <a:t>‹#›</a:t>
            </a:fld>
            <a:endParaRPr lang="en-US" dirty="0"/>
          </a:p>
        </p:txBody>
      </p:sp>
    </p:spTree>
    <p:extLst>
      <p:ext uri="{BB962C8B-B14F-4D97-AF65-F5344CB8AC3E}">
        <p14:creationId xmlns:p14="http://schemas.microsoft.com/office/powerpoint/2010/main" xmlns="" val="184662865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98DA7BDE-4025-4C8C-A4DC-6AEE7CB2CC64}" type="datetimeFigureOut">
              <a:rPr lang="en-US" smtClean="0"/>
              <a:pPr/>
              <a:t>5/31/2024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35F4B175-5866-4F75-B692-AFFD3EA02281}" type="slidenum">
              <a:rPr lang="en-US" smtClean="0"/>
              <a:pPr/>
              <a:t>‹#›</a:t>
            </a:fld>
            <a:endParaRPr lang="en-US" dirty="0"/>
          </a:p>
        </p:txBody>
      </p:sp>
    </p:spTree>
    <p:extLst>
      <p:ext uri="{BB962C8B-B14F-4D97-AF65-F5344CB8AC3E}">
        <p14:creationId xmlns:p14="http://schemas.microsoft.com/office/powerpoint/2010/main" xmlns="" val="143686656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98DA7BDE-4025-4C8C-A4DC-6AEE7CB2CC64}" type="datetimeFigureOut">
              <a:rPr lang="en-US" smtClean="0"/>
              <a:pPr/>
              <a:t>5/31/2024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35F4B175-5866-4F75-B692-AFFD3EA02281}" type="slidenum">
              <a:rPr lang="en-US" smtClean="0"/>
              <a:pPr/>
              <a:t>‹#›</a:t>
            </a:fld>
            <a:endParaRPr lang="en-US" dirty="0"/>
          </a:p>
        </p:txBody>
      </p:sp>
    </p:spTree>
    <p:extLst>
      <p:ext uri="{BB962C8B-B14F-4D97-AF65-F5344CB8AC3E}">
        <p14:creationId xmlns:p14="http://schemas.microsoft.com/office/powerpoint/2010/main" xmlns="" val="351263501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98DA7BDE-4025-4C8C-A4DC-6AEE7CB2CC64}" type="datetimeFigureOut">
              <a:rPr lang="en-US" smtClean="0"/>
              <a:pPr/>
              <a:t>5/31/2024</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35F4B175-5866-4F75-B692-AFFD3EA02281}" type="slidenum">
              <a:rPr lang="en-US" smtClean="0"/>
              <a:pPr/>
              <a:t>‹#›</a:t>
            </a:fld>
            <a:endParaRPr lang="en-US" dirty="0"/>
          </a:p>
        </p:txBody>
      </p:sp>
    </p:spTree>
    <p:extLst>
      <p:ext uri="{BB962C8B-B14F-4D97-AF65-F5344CB8AC3E}">
        <p14:creationId xmlns:p14="http://schemas.microsoft.com/office/powerpoint/2010/main" xmlns="" val="416471145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98DA7BDE-4025-4C8C-A4DC-6AEE7CB2CC64}" type="datetimeFigureOut">
              <a:rPr lang="en-US" smtClean="0"/>
              <a:pPr/>
              <a:t>5/31/2024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35F4B175-5866-4F75-B692-AFFD3EA02281}" type="slidenum">
              <a:rPr lang="en-US" smtClean="0"/>
              <a:pPr/>
              <a:t>‹#›</a:t>
            </a:fld>
            <a:endParaRPr lang="en-US" dirty="0"/>
          </a:p>
        </p:txBody>
      </p:sp>
    </p:spTree>
    <p:extLst>
      <p:ext uri="{BB962C8B-B14F-4D97-AF65-F5344CB8AC3E}">
        <p14:creationId xmlns:p14="http://schemas.microsoft.com/office/powerpoint/2010/main" xmlns="" val="255330677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8DA7BDE-4025-4C8C-A4DC-6AEE7CB2CC64}" type="datetimeFigureOut">
              <a:rPr lang="en-US" smtClean="0"/>
              <a:pPr/>
              <a:t>5/31/2024</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35F4B175-5866-4F75-B692-AFFD3EA02281}" type="slidenum">
              <a:rPr lang="en-US" smtClean="0"/>
              <a:pPr/>
              <a:t>‹#›</a:t>
            </a:fld>
            <a:endParaRPr lang="en-US" dirty="0"/>
          </a:p>
        </p:txBody>
      </p:sp>
    </p:spTree>
    <p:extLst>
      <p:ext uri="{BB962C8B-B14F-4D97-AF65-F5344CB8AC3E}">
        <p14:creationId xmlns:p14="http://schemas.microsoft.com/office/powerpoint/2010/main" xmlns="" val="177314049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98DA7BDE-4025-4C8C-A4DC-6AEE7CB2CC64}" type="datetimeFigureOut">
              <a:rPr lang="en-US" smtClean="0"/>
              <a:pPr/>
              <a:t>5/31/2024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35F4B175-5866-4F75-B692-AFFD3EA02281}" type="slidenum">
              <a:rPr lang="en-US" smtClean="0"/>
              <a:pPr/>
              <a:t>‹#›</a:t>
            </a:fld>
            <a:endParaRPr lang="en-US" dirty="0"/>
          </a:p>
        </p:txBody>
      </p:sp>
    </p:spTree>
    <p:extLst>
      <p:ext uri="{BB962C8B-B14F-4D97-AF65-F5344CB8AC3E}">
        <p14:creationId xmlns:p14="http://schemas.microsoft.com/office/powerpoint/2010/main" xmlns="" val="221459975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98DA7BDE-4025-4C8C-A4DC-6AEE7CB2CC64}" type="datetimeFigureOut">
              <a:rPr lang="en-US" smtClean="0"/>
              <a:pPr/>
              <a:t>5/31/2024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35F4B175-5866-4F75-B692-AFFD3EA02281}" type="slidenum">
              <a:rPr lang="en-US" smtClean="0"/>
              <a:pPr/>
              <a:t>‹#›</a:t>
            </a:fld>
            <a:endParaRPr lang="en-US" dirty="0"/>
          </a:p>
        </p:txBody>
      </p:sp>
    </p:spTree>
    <p:extLst>
      <p:ext uri="{BB962C8B-B14F-4D97-AF65-F5344CB8AC3E}">
        <p14:creationId xmlns:p14="http://schemas.microsoft.com/office/powerpoint/2010/main" xmlns="" val="32718325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chemeClr val="accent6">
                <a:lumMod val="5000"/>
                <a:lumOff val="95000"/>
              </a:schemeClr>
            </a:gs>
            <a:gs pos="100000">
              <a:schemeClr val="bg1">
                <a:lumMod val="75000"/>
              </a:schemeClr>
            </a:gs>
            <a:gs pos="100000">
              <a:schemeClr val="accent6">
                <a:lumMod val="45000"/>
                <a:lumOff val="55000"/>
              </a:schemeClr>
            </a:gs>
            <a:gs pos="100000">
              <a:schemeClr val="accent6">
                <a:lumMod val="30000"/>
                <a:lumOff val="70000"/>
              </a:schemeClr>
            </a:gs>
          </a:gsLst>
          <a:lin ang="5400000" scaled="1"/>
          <a:tileRect/>
        </a:gra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8DA7BDE-4025-4C8C-A4DC-6AEE7CB2CC64}" type="datetimeFigureOut">
              <a:rPr lang="en-US" smtClean="0"/>
              <a:pPr/>
              <a:t>5/31/2024</a:t>
            </a:fld>
            <a:endParaRPr lang="en-US" dirty="0"/>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5F4B175-5866-4F75-B692-AFFD3EA02281}" type="slidenum">
              <a:rPr lang="en-US" smtClean="0"/>
              <a:pPr/>
              <a:t>‹#›</a:t>
            </a:fld>
            <a:endParaRPr lang="en-US" dirty="0"/>
          </a:p>
        </p:txBody>
      </p:sp>
    </p:spTree>
    <p:extLst>
      <p:ext uri="{BB962C8B-B14F-4D97-AF65-F5344CB8AC3E}">
        <p14:creationId xmlns:p14="http://schemas.microsoft.com/office/powerpoint/2010/main" xmlns="" val="207408264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image" Target="../media/image63.png"/><Relationship Id="rId1" Type="http://schemas.openxmlformats.org/officeDocument/2006/relationships/slideLayout" Target="../slideLayouts/slideLayout2.xml"/><Relationship Id="rId6" Type="http://schemas.openxmlformats.org/officeDocument/2006/relationships/image" Target="../media/image67.png"/><Relationship Id="rId5" Type="http://schemas.openxmlformats.org/officeDocument/2006/relationships/image" Target="../media/image66.png"/><Relationship Id="rId4" Type="http://schemas.openxmlformats.org/officeDocument/2006/relationships/image" Target="../media/image65.png"/></Relationships>
</file>

<file path=ppt/slides/_rels/slide101.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image" Target="../media/image68.png"/><Relationship Id="rId1" Type="http://schemas.openxmlformats.org/officeDocument/2006/relationships/slideLayout" Target="../slideLayouts/slideLayout2.xml"/><Relationship Id="rId4" Type="http://schemas.openxmlformats.org/officeDocument/2006/relationships/image" Target="../media/image70.png"/></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2" Type="http://schemas.openxmlformats.org/officeDocument/2006/relationships/image" Target="../media/image71.png"/><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image" Target="../media/image72.png"/><Relationship Id="rId1" Type="http://schemas.openxmlformats.org/officeDocument/2006/relationships/slideLayout" Target="../slideLayouts/slideLayout2.xml"/><Relationship Id="rId4" Type="http://schemas.openxmlformats.org/officeDocument/2006/relationships/image" Target="../media/image74.jpeg"/></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2" Type="http://schemas.openxmlformats.org/officeDocument/2006/relationships/image" Target="../media/image75.png"/><Relationship Id="rId1" Type="http://schemas.openxmlformats.org/officeDocument/2006/relationships/slideLayout" Target="../slideLayouts/slideLayout2.xml"/></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image" Target="../media/image76.png"/><Relationship Id="rId1" Type="http://schemas.openxmlformats.org/officeDocument/2006/relationships/slideLayout" Target="../slideLayouts/slideLayout2.xml"/></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6.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image" Target="../media/image78.png"/><Relationship Id="rId1" Type="http://schemas.openxmlformats.org/officeDocument/2006/relationships/slideLayout" Target="../slideLayouts/slideLayout2.xml"/><Relationship Id="rId4" Type="http://schemas.openxmlformats.org/officeDocument/2006/relationships/image" Target="../media/image80.png"/></Relationships>
</file>

<file path=ppt/slides/_rels/slide1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9.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image" Target="../media/image81.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0.xml.rels><?xml version="1.0" encoding="UTF-8" standalone="yes"?>
<Relationships xmlns="http://schemas.openxmlformats.org/package/2006/relationships"><Relationship Id="rId2" Type="http://schemas.openxmlformats.org/officeDocument/2006/relationships/image" Target="../media/image83.png"/><Relationship Id="rId1" Type="http://schemas.openxmlformats.org/officeDocument/2006/relationships/slideLayout" Target="../slideLayouts/slideLayout2.xml"/></Relationships>
</file>

<file path=ppt/slides/_rels/slide1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2.xml.rels><?xml version="1.0" encoding="UTF-8" standalone="yes"?>
<Relationships xmlns="http://schemas.openxmlformats.org/package/2006/relationships"><Relationship Id="rId2" Type="http://schemas.openxmlformats.org/officeDocument/2006/relationships/image" Target="../media/image84.png"/><Relationship Id="rId1" Type="http://schemas.openxmlformats.org/officeDocument/2006/relationships/slideLayout" Target="../slideLayouts/slideLayout2.xml"/></Relationships>
</file>

<file path=ppt/slides/_rels/slide1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3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2.xml"/><Relationship Id="rId4" Type="http://schemas.openxmlformats.org/officeDocument/2006/relationships/image" Target="../media/image15.png"/></Relationships>
</file>

<file path=ppt/slides/_rels/slide4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2.xml"/><Relationship Id="rId5" Type="http://schemas.openxmlformats.org/officeDocument/2006/relationships/image" Target="../media/image19.png"/><Relationship Id="rId4" Type="http://schemas.openxmlformats.org/officeDocument/2006/relationships/image" Target="../media/image18.png"/></Relationships>
</file>

<file path=ppt/slides/_rels/slide4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2.xml"/><Relationship Id="rId4" Type="http://schemas.openxmlformats.org/officeDocument/2006/relationships/image" Target="../media/image15.png"/></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25.png"/><Relationship Id="rId7" Type="http://schemas.openxmlformats.org/officeDocument/2006/relationships/image" Target="../media/image29.png"/><Relationship Id="rId2" Type="http://schemas.openxmlformats.org/officeDocument/2006/relationships/image" Target="../media/image24.png"/><Relationship Id="rId1" Type="http://schemas.openxmlformats.org/officeDocument/2006/relationships/slideLayout" Target="../slideLayouts/slideLayout2.xml"/><Relationship Id="rId6" Type="http://schemas.openxmlformats.org/officeDocument/2006/relationships/image" Target="../media/image28.png"/><Relationship Id="rId5" Type="http://schemas.openxmlformats.org/officeDocument/2006/relationships/image" Target="../media/image27.png"/><Relationship Id="rId4" Type="http://schemas.openxmlformats.org/officeDocument/2006/relationships/image" Target="../media/image26.png"/></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image" Target="../media/image38.png"/><Relationship Id="rId4" Type="http://schemas.openxmlformats.org/officeDocument/2006/relationships/image" Target="../media/image37.png"/></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43.png"/><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image" Target="../media/image45.png"/><Relationship Id="rId1" Type="http://schemas.openxmlformats.org/officeDocument/2006/relationships/slideLayout" Target="../slideLayouts/slideLayout2.xml"/><Relationship Id="rId4" Type="http://schemas.openxmlformats.org/officeDocument/2006/relationships/image" Target="../media/image47.png"/></Relationships>
</file>

<file path=ppt/slides/_rels/slide85.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image" Target="../media/image50.png"/><Relationship Id="rId1" Type="http://schemas.openxmlformats.org/officeDocument/2006/relationships/slideLayout" Target="../slideLayouts/slideLayout2.xml"/><Relationship Id="rId4" Type="http://schemas.openxmlformats.org/officeDocument/2006/relationships/image" Target="../media/image52.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image" Target="../media/image53.png"/><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image" Target="../media/image55.png"/><Relationship Id="rId1" Type="http://schemas.openxmlformats.org/officeDocument/2006/relationships/slideLayout" Target="../slideLayouts/slideLayout2.xml"/><Relationship Id="rId4" Type="http://schemas.openxmlformats.org/officeDocument/2006/relationships/image" Target="../media/image57.png"/></Relationships>
</file>

<file path=ppt/slides/_rels/slide94.xml.rels><?xml version="1.0" encoding="UTF-8" standalone="yes"?>
<Relationships xmlns="http://schemas.openxmlformats.org/package/2006/relationships"><Relationship Id="rId2" Type="http://schemas.openxmlformats.org/officeDocument/2006/relationships/image" Target="../media/image58.png"/><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image" Target="../media/image59.png"/><Relationship Id="rId1" Type="http://schemas.openxmlformats.org/officeDocument/2006/relationships/slideLayout" Target="../slideLayouts/slideLayout2.xml"/><Relationship Id="rId5" Type="http://schemas.openxmlformats.org/officeDocument/2006/relationships/image" Target="../media/image62.png"/><Relationship Id="rId4" Type="http://schemas.openxmlformats.org/officeDocument/2006/relationships/image" Target="../media/image61.png"/></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3380509" y="690346"/>
            <a:ext cx="8963891" cy="2928072"/>
          </a:xfrm>
        </p:spPr>
        <p:txBody>
          <a:bodyPr>
            <a:normAutofit/>
          </a:bodyPr>
          <a:lstStyle/>
          <a:p>
            <a:r>
              <a:rPr lang="sr-Cyrl-RS" sz="3600" b="1" dirty="0" smtClean="0">
                <a:solidFill>
                  <a:schemeClr val="accent5">
                    <a:lumMod val="75000"/>
                  </a:schemeClr>
                </a:solidFill>
                <a:latin typeface="Comic Sans MS" panose="030F0702030302020204" pitchFamily="66" charset="0"/>
              </a:rPr>
              <a:t/>
            </a:r>
            <a:br>
              <a:rPr lang="sr-Cyrl-RS" sz="3600" b="1" dirty="0" smtClean="0">
                <a:solidFill>
                  <a:schemeClr val="accent5">
                    <a:lumMod val="75000"/>
                  </a:schemeClr>
                </a:solidFill>
                <a:latin typeface="Comic Sans MS" panose="030F0702030302020204" pitchFamily="66" charset="0"/>
              </a:rPr>
            </a:br>
            <a:r>
              <a:rPr lang="en-US" sz="3600" b="1" dirty="0" smtClean="0">
                <a:latin typeface="Comic Sans MS" panose="030F0702030302020204" pitchFamily="66" charset="0"/>
              </a:rPr>
              <a:t>Neuromuscular junction disorders and disease of muscles</a:t>
            </a:r>
            <a:endParaRPr lang="en-US" sz="3600" b="1" dirty="0">
              <a:latin typeface="Britannic Bold" panose="020B0903060703020204" pitchFamily="34" charset="0"/>
            </a:endParaRPr>
          </a:p>
        </p:txBody>
      </p:sp>
      <p:sp>
        <p:nvSpPr>
          <p:cNvPr id="3" name="Subtitle 2"/>
          <p:cNvSpPr>
            <a:spLocks noGrp="1"/>
          </p:cNvSpPr>
          <p:nvPr>
            <p:ph type="subTitle" idx="1"/>
          </p:nvPr>
        </p:nvSpPr>
        <p:spPr>
          <a:xfrm>
            <a:off x="3200400" y="4308763"/>
            <a:ext cx="9144000" cy="1102289"/>
          </a:xfrm>
        </p:spPr>
        <p:txBody>
          <a:bodyPr>
            <a:normAutofit/>
          </a:bodyPr>
          <a:lstStyle/>
          <a:p>
            <a:r>
              <a:rPr lang="en-US" sz="2800" dirty="0" smtClean="0">
                <a:latin typeface="Comic Sans MS" panose="030F0702030302020204" pitchFamily="66" charset="0"/>
              </a:rPr>
              <a:t>Assistant professor Dr Katarina Vesic</a:t>
            </a:r>
            <a:endParaRPr lang="sr-Cyrl-RS" sz="2800" dirty="0" smtClean="0">
              <a:latin typeface="Comic Sans MS" panose="030F0702030302020204" pitchFamily="66" charset="0"/>
            </a:endParaRPr>
          </a:p>
        </p:txBody>
      </p:sp>
      <p:pic>
        <p:nvPicPr>
          <p:cNvPr id="6" name="Picture 5"/>
          <p:cNvPicPr>
            <a:picLocks noChangeAspect="1"/>
          </p:cNvPicPr>
          <p:nvPr/>
        </p:nvPicPr>
        <p:blipFill>
          <a:blip r:embed="rId2"/>
          <a:stretch>
            <a:fillRect/>
          </a:stretch>
        </p:blipFill>
        <p:spPr>
          <a:xfrm>
            <a:off x="6926" y="0"/>
            <a:ext cx="3539838" cy="6858000"/>
          </a:xfrm>
          <a:prstGeom prst="rect">
            <a:avLst/>
          </a:prstGeom>
        </p:spPr>
      </p:pic>
    </p:spTree>
    <p:extLst>
      <p:ext uri="{BB962C8B-B14F-4D97-AF65-F5344CB8AC3E}">
        <p14:creationId xmlns:p14="http://schemas.microsoft.com/office/powerpoint/2010/main" xmlns="" val="3276099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716705"/>
            <a:ext cx="10515600" cy="1325563"/>
          </a:xfrm>
        </p:spPr>
        <p:txBody>
          <a:bodyPr>
            <a:normAutofit/>
          </a:bodyPr>
          <a:lstStyle/>
          <a:p>
            <a:r>
              <a:rPr lang="en-US" dirty="0">
                <a:solidFill>
                  <a:prstClr val="black">
                    <a:lumMod val="95000"/>
                    <a:lumOff val="5000"/>
                  </a:prstClr>
                </a:solidFill>
                <a:latin typeface="Comic Sans MS" panose="030F0702030302020204" pitchFamily="66" charset="0"/>
              </a:rPr>
              <a:t>Electroneurography </a:t>
            </a:r>
            <a:r>
              <a:rPr lang="sr-Cyrl-RS" b="1" dirty="0">
                <a:solidFill>
                  <a:srgbClr val="00B050"/>
                </a:solidFill>
              </a:rPr>
              <a:t/>
            </a:r>
            <a:br>
              <a:rPr lang="sr-Cyrl-RS" b="1" dirty="0">
                <a:solidFill>
                  <a:srgbClr val="00B050"/>
                </a:solidFill>
              </a:rPr>
            </a:br>
            <a:endParaRPr lang="en-US" dirty="0">
              <a:latin typeface="Comic Sans MS" panose="030F0702030302020204" pitchFamily="66" charset="0"/>
            </a:endParaRPr>
          </a:p>
        </p:txBody>
      </p:sp>
      <p:sp>
        <p:nvSpPr>
          <p:cNvPr id="3" name="Content Placeholder 2"/>
          <p:cNvSpPr>
            <a:spLocks noGrp="1"/>
          </p:cNvSpPr>
          <p:nvPr>
            <p:ph idx="1"/>
          </p:nvPr>
        </p:nvSpPr>
        <p:spPr>
          <a:xfrm>
            <a:off x="594360" y="2206503"/>
            <a:ext cx="10515600" cy="4351338"/>
          </a:xfrm>
        </p:spPr>
        <p:txBody>
          <a:bodyPr>
            <a:normAutofit lnSpcReduction="10000"/>
          </a:bodyPr>
          <a:lstStyle/>
          <a:p>
            <a:pPr>
              <a:buClr>
                <a:srgbClr val="00B050"/>
              </a:buClr>
            </a:pPr>
            <a:r>
              <a:rPr lang="en-US" sz="2400" dirty="0"/>
              <a:t>Motor conduction test - the recording electrode is placed on the muscle of interest, and the tested nerve is stimulated in two places (distal and proximal stimulation point</a:t>
            </a:r>
            <a:r>
              <a:rPr lang="en-US" sz="2400" dirty="0" smtClean="0"/>
              <a:t>)</a:t>
            </a:r>
          </a:p>
          <a:p>
            <a:pPr>
              <a:buClr>
                <a:srgbClr val="00B050"/>
              </a:buClr>
            </a:pPr>
            <a:r>
              <a:rPr lang="en-US" sz="2400" dirty="0" smtClean="0"/>
              <a:t>Obtained </a:t>
            </a:r>
            <a:r>
              <a:rPr lang="en-US" sz="2400" dirty="0"/>
              <a:t>muscle potential = summation of AP of all muscle fibers under the recording electrode               </a:t>
            </a:r>
            <a:endParaRPr lang="en-US" sz="2400" dirty="0" smtClean="0"/>
          </a:p>
          <a:p>
            <a:pPr marL="0" indent="0">
              <a:buClr>
                <a:srgbClr val="00B050"/>
              </a:buClr>
              <a:buNone/>
            </a:pPr>
            <a:r>
              <a:rPr lang="en-US" sz="2400" dirty="0"/>
              <a:t> </a:t>
            </a:r>
            <a:r>
              <a:rPr lang="en-US" sz="2400" dirty="0" smtClean="0"/>
              <a:t>   - </a:t>
            </a:r>
            <a:r>
              <a:rPr lang="en-US" sz="2400" dirty="0"/>
              <a:t>latency              </a:t>
            </a:r>
            <a:endParaRPr lang="en-US" sz="2400" dirty="0" smtClean="0"/>
          </a:p>
          <a:p>
            <a:pPr marL="0" indent="0">
              <a:buClr>
                <a:srgbClr val="00B050"/>
              </a:buClr>
              <a:buNone/>
            </a:pPr>
            <a:r>
              <a:rPr lang="en-US" sz="2400" dirty="0"/>
              <a:t> </a:t>
            </a:r>
            <a:r>
              <a:rPr lang="en-US" sz="2400" dirty="0" smtClean="0"/>
              <a:t>   </a:t>
            </a:r>
            <a:r>
              <a:rPr lang="en-US" sz="2400" dirty="0"/>
              <a:t>- duration              </a:t>
            </a:r>
            <a:endParaRPr lang="en-US" sz="2400" dirty="0" smtClean="0"/>
          </a:p>
          <a:p>
            <a:pPr marL="0" indent="0">
              <a:buClr>
                <a:srgbClr val="00B050"/>
              </a:buClr>
              <a:buNone/>
            </a:pPr>
            <a:r>
              <a:rPr lang="en-US" sz="2400" dirty="0"/>
              <a:t> </a:t>
            </a:r>
            <a:r>
              <a:rPr lang="en-US" sz="2400" dirty="0" smtClean="0"/>
              <a:t>   </a:t>
            </a:r>
            <a:r>
              <a:rPr lang="en-US" sz="2400" dirty="0"/>
              <a:t>- </a:t>
            </a:r>
            <a:r>
              <a:rPr lang="en-US" sz="2400" dirty="0" smtClean="0"/>
              <a:t>amplitude</a:t>
            </a:r>
          </a:p>
          <a:p>
            <a:pPr marL="0" indent="0">
              <a:buClr>
                <a:srgbClr val="00B050"/>
              </a:buClr>
              <a:buNone/>
            </a:pPr>
            <a:r>
              <a:rPr lang="en-US" sz="2400" b="1" dirty="0" smtClean="0">
                <a:solidFill>
                  <a:srgbClr val="00B050"/>
                </a:solidFill>
              </a:rPr>
              <a:t>Axonal </a:t>
            </a:r>
            <a:r>
              <a:rPr lang="en-US" sz="2400" b="1" dirty="0">
                <a:solidFill>
                  <a:srgbClr val="00B050"/>
                </a:solidFill>
              </a:rPr>
              <a:t>neuropathies </a:t>
            </a:r>
            <a:r>
              <a:rPr lang="en-US" sz="2400" dirty="0"/>
              <a:t>- low amplitude of sensitive nerve AP and/or muscle AP, conduction velocity normal or slightly </a:t>
            </a:r>
            <a:r>
              <a:rPr lang="en-US" sz="2400" dirty="0" smtClean="0"/>
              <a:t>reduced</a:t>
            </a:r>
          </a:p>
          <a:p>
            <a:pPr marL="0" indent="0">
              <a:buClr>
                <a:srgbClr val="00B050"/>
              </a:buClr>
              <a:buNone/>
            </a:pPr>
            <a:r>
              <a:rPr lang="en-US" sz="2400" b="1" dirty="0" smtClean="0">
                <a:solidFill>
                  <a:srgbClr val="00B050"/>
                </a:solidFill>
              </a:rPr>
              <a:t>Demyelinating </a:t>
            </a:r>
            <a:r>
              <a:rPr lang="en-US" sz="2400" b="1" dirty="0">
                <a:solidFill>
                  <a:srgbClr val="00B050"/>
                </a:solidFill>
              </a:rPr>
              <a:t>neuropathies </a:t>
            </a:r>
            <a:r>
              <a:rPr lang="en-US" sz="2400" dirty="0"/>
              <a:t>- reduced conduction </a:t>
            </a:r>
            <a:r>
              <a:rPr lang="en-US" sz="2400" dirty="0" smtClean="0"/>
              <a:t>velocity</a:t>
            </a:r>
            <a:endParaRPr lang="sr-Cyrl-RS" sz="2400" dirty="0" smtClean="0"/>
          </a:p>
        </p:txBody>
      </p:sp>
      <p:cxnSp>
        <p:nvCxnSpPr>
          <p:cNvPr id="4" name="Straight Connector 3"/>
          <p:cNvCxnSpPr/>
          <p:nvPr/>
        </p:nvCxnSpPr>
        <p:spPr>
          <a:xfrm flipV="1">
            <a:off x="685800" y="1379487"/>
            <a:ext cx="10515600" cy="42206"/>
          </a:xfrm>
          <a:prstGeom prst="line">
            <a:avLst/>
          </a:prstGeom>
          <a:ln w="38100">
            <a:solidFill>
              <a:srgbClr val="00B05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544733026"/>
      </p:ext>
    </p:extLst>
  </p:cSld>
  <p:clrMapOvr>
    <a:masterClrMapping/>
  </p:clrMapOvr>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41218" y="277244"/>
            <a:ext cx="11242964" cy="1325563"/>
          </a:xfrm>
        </p:spPr>
        <p:txBody>
          <a:bodyPr>
            <a:normAutofit/>
          </a:bodyPr>
          <a:lstStyle/>
          <a:p>
            <a:pPr lvl="0">
              <a:lnSpc>
                <a:spcPct val="100000"/>
              </a:lnSpc>
              <a:spcBef>
                <a:spcPts val="0"/>
              </a:spcBef>
            </a:pPr>
            <a:r>
              <a:rPr lang="sr-Cyrl-RS" dirty="0">
                <a:solidFill>
                  <a:schemeClr val="accent5">
                    <a:lumMod val="75000"/>
                  </a:schemeClr>
                </a:solidFill>
                <a:latin typeface="Comic Sans MS" panose="030F0702030302020204" pitchFamily="66" charset="0"/>
              </a:rPr>
              <a:t> </a:t>
            </a:r>
            <a:r>
              <a:rPr lang="en-US" sz="4000" b="1" dirty="0">
                <a:solidFill>
                  <a:srgbClr val="000000"/>
                </a:solidFill>
                <a:latin typeface="arial" panose="020B0604020202020204" pitchFamily="34" charset="0"/>
                <a:ea typeface="+mn-ea"/>
                <a:cs typeface="+mn-cs"/>
              </a:rPr>
              <a:t>Myotonic Dystrophy</a:t>
            </a:r>
            <a:endParaRPr lang="en-US" sz="1800" dirty="0">
              <a:solidFill>
                <a:prstClr val="black"/>
              </a:solidFill>
              <a:latin typeface="Calibri" panose="020F0502020204030204"/>
              <a:ea typeface="+mn-ea"/>
              <a:cs typeface="+mn-cs"/>
            </a:endParaRPr>
          </a:p>
        </p:txBody>
      </p:sp>
      <p:sp>
        <p:nvSpPr>
          <p:cNvPr id="3" name="Content Placeholder 2"/>
          <p:cNvSpPr>
            <a:spLocks noGrp="1"/>
          </p:cNvSpPr>
          <p:nvPr>
            <p:ph idx="1"/>
          </p:nvPr>
        </p:nvSpPr>
        <p:spPr>
          <a:xfrm>
            <a:off x="838200" y="2207011"/>
            <a:ext cx="11295772" cy="5181600"/>
          </a:xfrm>
        </p:spPr>
        <p:txBody>
          <a:bodyPr>
            <a:normAutofit/>
          </a:bodyPr>
          <a:lstStyle/>
          <a:p>
            <a:pPr marL="0" indent="0">
              <a:buClr>
                <a:srgbClr val="00B050"/>
              </a:buClr>
              <a:buNone/>
              <a:defRPr/>
            </a:pPr>
            <a:r>
              <a:rPr lang="sr-Latn-CS" altLang="en-US" b="1" dirty="0">
                <a:latin typeface="Arial Narrow" panose="020B0606020202030204" pitchFamily="34" charset="0"/>
              </a:rPr>
              <a:t/>
            </a:r>
            <a:br>
              <a:rPr lang="sr-Latn-CS" altLang="en-US" b="1" dirty="0">
                <a:latin typeface="Arial Narrow" panose="020B0606020202030204" pitchFamily="34" charset="0"/>
              </a:rPr>
            </a:br>
            <a:endParaRPr lang="sr-Cyrl-RS" altLang="sr-Latn-RS" b="1" dirty="0">
              <a:solidFill>
                <a:srgbClr val="FF0000"/>
              </a:solidFill>
              <a:latin typeface="Calibri" panose="020F0502020204030204" pitchFamily="34" charset="0"/>
            </a:endParaRPr>
          </a:p>
          <a:p>
            <a:pPr marL="0" indent="0">
              <a:buClr>
                <a:srgbClr val="00B050"/>
              </a:buClr>
              <a:buNone/>
            </a:pPr>
            <a:endParaRPr lang="sr-Cyrl-RS" altLang="sr-Latn-RS" b="1" dirty="0" smtClean="0">
              <a:solidFill>
                <a:srgbClr val="FF0000"/>
              </a:solidFill>
              <a:latin typeface="Calibri" panose="020F0502020204030204" pitchFamily="34" charset="0"/>
            </a:endParaRPr>
          </a:p>
        </p:txBody>
      </p:sp>
      <p:cxnSp>
        <p:nvCxnSpPr>
          <p:cNvPr id="5" name="Straight Connector 4"/>
          <p:cNvCxnSpPr/>
          <p:nvPr/>
        </p:nvCxnSpPr>
        <p:spPr>
          <a:xfrm flipV="1">
            <a:off x="954258" y="1371600"/>
            <a:ext cx="10283483" cy="9044"/>
          </a:xfrm>
          <a:prstGeom prst="line">
            <a:avLst/>
          </a:prstGeom>
          <a:ln w="38100">
            <a:solidFill>
              <a:srgbClr val="00B050"/>
            </a:solidFill>
          </a:ln>
        </p:spPr>
        <p:style>
          <a:lnRef idx="1">
            <a:schemeClr val="accent1"/>
          </a:lnRef>
          <a:fillRef idx="0">
            <a:schemeClr val="accent1"/>
          </a:fillRef>
          <a:effectRef idx="0">
            <a:schemeClr val="accent1"/>
          </a:effectRef>
          <a:fontRef idx="minor">
            <a:schemeClr val="tx1"/>
          </a:fontRef>
        </p:style>
      </p:cxnSp>
      <p:pic>
        <p:nvPicPr>
          <p:cNvPr id="4" name="Picture 3"/>
          <p:cNvPicPr>
            <a:picLocks noChangeAspect="1"/>
          </p:cNvPicPr>
          <p:nvPr/>
        </p:nvPicPr>
        <p:blipFill>
          <a:blip r:embed="rId2"/>
          <a:stretch>
            <a:fillRect/>
          </a:stretch>
        </p:blipFill>
        <p:spPr>
          <a:xfrm>
            <a:off x="4466532" y="1661440"/>
            <a:ext cx="2450804" cy="5005757"/>
          </a:xfrm>
          <a:prstGeom prst="rect">
            <a:avLst/>
          </a:prstGeom>
        </p:spPr>
      </p:pic>
      <p:pic>
        <p:nvPicPr>
          <p:cNvPr id="6" name="Picture 5"/>
          <p:cNvPicPr>
            <a:picLocks noChangeAspect="1"/>
          </p:cNvPicPr>
          <p:nvPr/>
        </p:nvPicPr>
        <p:blipFill>
          <a:blip r:embed="rId3"/>
          <a:stretch>
            <a:fillRect/>
          </a:stretch>
        </p:blipFill>
        <p:spPr>
          <a:xfrm>
            <a:off x="7232527" y="1651067"/>
            <a:ext cx="4751655" cy="2513251"/>
          </a:xfrm>
          <a:prstGeom prst="rect">
            <a:avLst/>
          </a:prstGeom>
        </p:spPr>
      </p:pic>
      <p:pic>
        <p:nvPicPr>
          <p:cNvPr id="7" name="Picture 6"/>
          <p:cNvPicPr>
            <a:picLocks noChangeAspect="1"/>
          </p:cNvPicPr>
          <p:nvPr/>
        </p:nvPicPr>
        <p:blipFill>
          <a:blip r:embed="rId4"/>
          <a:stretch>
            <a:fillRect/>
          </a:stretch>
        </p:blipFill>
        <p:spPr>
          <a:xfrm>
            <a:off x="7232527" y="4308764"/>
            <a:ext cx="4751655" cy="2358433"/>
          </a:xfrm>
          <a:prstGeom prst="rect">
            <a:avLst/>
          </a:prstGeom>
        </p:spPr>
      </p:pic>
      <p:pic>
        <p:nvPicPr>
          <p:cNvPr id="8" name="Picture 7"/>
          <p:cNvPicPr>
            <a:picLocks noChangeAspect="1"/>
          </p:cNvPicPr>
          <p:nvPr/>
        </p:nvPicPr>
        <p:blipFill>
          <a:blip r:embed="rId5"/>
          <a:stretch>
            <a:fillRect/>
          </a:stretch>
        </p:blipFill>
        <p:spPr>
          <a:xfrm>
            <a:off x="326573" y="1556937"/>
            <a:ext cx="3824768" cy="2897497"/>
          </a:xfrm>
          <a:prstGeom prst="rect">
            <a:avLst/>
          </a:prstGeom>
        </p:spPr>
      </p:pic>
      <p:pic>
        <p:nvPicPr>
          <p:cNvPr id="9" name="Picture 8"/>
          <p:cNvPicPr>
            <a:picLocks noChangeAspect="1"/>
          </p:cNvPicPr>
          <p:nvPr/>
        </p:nvPicPr>
        <p:blipFill>
          <a:blip r:embed="rId6" cstate="print"/>
          <a:stretch>
            <a:fillRect/>
          </a:stretch>
        </p:blipFill>
        <p:spPr>
          <a:xfrm>
            <a:off x="326572" y="4630727"/>
            <a:ext cx="3824768" cy="2021180"/>
          </a:xfrm>
          <a:prstGeom prst="rect">
            <a:avLst/>
          </a:prstGeom>
        </p:spPr>
      </p:pic>
    </p:spTree>
    <p:extLst>
      <p:ext uri="{BB962C8B-B14F-4D97-AF65-F5344CB8AC3E}">
        <p14:creationId xmlns:p14="http://schemas.microsoft.com/office/powerpoint/2010/main" xmlns="" val="2336073874"/>
      </p:ext>
    </p:extLst>
  </p:cSld>
  <p:clrMapOvr>
    <a:masterClrMapping/>
  </p:clrMapOvr>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41218" y="600652"/>
            <a:ext cx="11242964" cy="1325563"/>
          </a:xfrm>
        </p:spPr>
        <p:txBody>
          <a:bodyPr>
            <a:normAutofit fontScale="90000"/>
          </a:bodyPr>
          <a:lstStyle/>
          <a:p>
            <a:pPr lvl="0">
              <a:lnSpc>
                <a:spcPct val="100000"/>
              </a:lnSpc>
              <a:spcBef>
                <a:spcPts val="0"/>
              </a:spcBef>
            </a:pPr>
            <a:r>
              <a:rPr lang="sr-Cyrl-RS" dirty="0">
                <a:solidFill>
                  <a:schemeClr val="accent5">
                    <a:lumMod val="75000"/>
                  </a:schemeClr>
                </a:solidFill>
                <a:latin typeface="Comic Sans MS" panose="030F0702030302020204" pitchFamily="66" charset="0"/>
              </a:rPr>
              <a:t> </a:t>
            </a:r>
            <a:r>
              <a:rPr lang="en-US" sz="4000" b="1" dirty="0">
                <a:solidFill>
                  <a:srgbClr val="000000"/>
                </a:solidFill>
                <a:latin typeface="arial" panose="020B0604020202020204" pitchFamily="34" charset="0"/>
                <a:ea typeface="+mn-ea"/>
                <a:cs typeface="+mn-cs"/>
              </a:rPr>
              <a:t>Myotonic Dystrophy</a:t>
            </a:r>
            <a:r>
              <a:rPr lang="en-US" sz="1800" dirty="0">
                <a:solidFill>
                  <a:prstClr val="black"/>
                </a:solidFill>
                <a:latin typeface="Calibri" panose="020F0502020204030204"/>
                <a:ea typeface="+mn-ea"/>
                <a:cs typeface="+mn-cs"/>
              </a:rPr>
              <a:t/>
            </a:r>
            <a:br>
              <a:rPr lang="en-US" sz="1800" dirty="0">
                <a:solidFill>
                  <a:prstClr val="black"/>
                </a:solidFill>
                <a:latin typeface="Calibri" panose="020F0502020204030204"/>
                <a:ea typeface="+mn-ea"/>
                <a:cs typeface="+mn-cs"/>
              </a:rPr>
            </a:br>
            <a:r>
              <a:rPr lang="sr-Cyrl-RS" altLang="en-US" sz="4000" b="1" dirty="0">
                <a:solidFill>
                  <a:srgbClr val="00B050"/>
                </a:solidFill>
              </a:rPr>
              <a:t/>
            </a:r>
            <a:br>
              <a:rPr lang="sr-Cyrl-RS" altLang="en-US" sz="4000" b="1" dirty="0">
                <a:solidFill>
                  <a:srgbClr val="00B050"/>
                </a:solidFill>
              </a:rPr>
            </a:br>
            <a:endParaRPr lang="en-US" sz="4000" dirty="0">
              <a:latin typeface="Comic Sans MS" panose="030F0702030302020204" pitchFamily="66" charset="0"/>
            </a:endParaRPr>
          </a:p>
        </p:txBody>
      </p:sp>
      <p:sp>
        <p:nvSpPr>
          <p:cNvPr id="3" name="Content Placeholder 2"/>
          <p:cNvSpPr>
            <a:spLocks noGrp="1"/>
          </p:cNvSpPr>
          <p:nvPr>
            <p:ph idx="1"/>
          </p:nvPr>
        </p:nvSpPr>
        <p:spPr>
          <a:xfrm>
            <a:off x="838200" y="2207011"/>
            <a:ext cx="11295772" cy="5181600"/>
          </a:xfrm>
        </p:spPr>
        <p:txBody>
          <a:bodyPr>
            <a:normAutofit/>
          </a:bodyPr>
          <a:lstStyle/>
          <a:p>
            <a:pPr marL="0" indent="0">
              <a:buClr>
                <a:srgbClr val="00B050"/>
              </a:buClr>
              <a:buNone/>
              <a:defRPr/>
            </a:pPr>
            <a:r>
              <a:rPr lang="sr-Latn-CS" altLang="en-US" b="1" dirty="0">
                <a:latin typeface="Arial Narrow" panose="020B0606020202030204" pitchFamily="34" charset="0"/>
              </a:rPr>
              <a:t/>
            </a:r>
            <a:br>
              <a:rPr lang="sr-Latn-CS" altLang="en-US" b="1" dirty="0">
                <a:latin typeface="Arial Narrow" panose="020B0606020202030204" pitchFamily="34" charset="0"/>
              </a:rPr>
            </a:br>
            <a:endParaRPr lang="sr-Cyrl-RS" altLang="sr-Latn-RS" b="1" dirty="0">
              <a:solidFill>
                <a:srgbClr val="FF0000"/>
              </a:solidFill>
              <a:latin typeface="Calibri" panose="020F0502020204030204" pitchFamily="34" charset="0"/>
            </a:endParaRPr>
          </a:p>
          <a:p>
            <a:pPr marL="0" indent="0">
              <a:buClr>
                <a:srgbClr val="00B050"/>
              </a:buClr>
              <a:buNone/>
            </a:pPr>
            <a:endParaRPr lang="sr-Cyrl-RS" altLang="sr-Latn-RS" b="1" dirty="0" smtClean="0">
              <a:solidFill>
                <a:srgbClr val="FF0000"/>
              </a:solidFill>
              <a:latin typeface="Calibri" panose="020F0502020204030204" pitchFamily="34" charset="0"/>
            </a:endParaRPr>
          </a:p>
        </p:txBody>
      </p:sp>
      <p:cxnSp>
        <p:nvCxnSpPr>
          <p:cNvPr id="5" name="Straight Connector 4"/>
          <p:cNvCxnSpPr/>
          <p:nvPr/>
        </p:nvCxnSpPr>
        <p:spPr>
          <a:xfrm flipV="1">
            <a:off x="969851" y="1016152"/>
            <a:ext cx="10283483" cy="9044"/>
          </a:xfrm>
          <a:prstGeom prst="line">
            <a:avLst/>
          </a:prstGeom>
          <a:ln w="38100">
            <a:solidFill>
              <a:srgbClr val="00B050"/>
            </a:solidFill>
          </a:ln>
        </p:spPr>
        <p:style>
          <a:lnRef idx="1">
            <a:schemeClr val="accent1"/>
          </a:lnRef>
          <a:fillRef idx="0">
            <a:schemeClr val="accent1"/>
          </a:fillRef>
          <a:effectRef idx="0">
            <a:schemeClr val="accent1"/>
          </a:effectRef>
          <a:fontRef idx="minor">
            <a:schemeClr val="tx1"/>
          </a:fontRef>
        </p:style>
      </p:cxnSp>
      <p:pic>
        <p:nvPicPr>
          <p:cNvPr id="10" name="Picture 9"/>
          <p:cNvPicPr>
            <a:picLocks noChangeAspect="1"/>
          </p:cNvPicPr>
          <p:nvPr/>
        </p:nvPicPr>
        <p:blipFill>
          <a:blip r:embed="rId2"/>
          <a:stretch>
            <a:fillRect/>
          </a:stretch>
        </p:blipFill>
        <p:spPr>
          <a:xfrm>
            <a:off x="969851" y="1586740"/>
            <a:ext cx="4608975" cy="5271260"/>
          </a:xfrm>
          <a:prstGeom prst="rect">
            <a:avLst/>
          </a:prstGeom>
        </p:spPr>
      </p:pic>
      <p:pic>
        <p:nvPicPr>
          <p:cNvPr id="11" name="Picture 10"/>
          <p:cNvPicPr>
            <a:picLocks noChangeAspect="1"/>
          </p:cNvPicPr>
          <p:nvPr/>
        </p:nvPicPr>
        <p:blipFill>
          <a:blip r:embed="rId3"/>
          <a:stretch>
            <a:fillRect/>
          </a:stretch>
        </p:blipFill>
        <p:spPr>
          <a:xfrm>
            <a:off x="5710479" y="1555807"/>
            <a:ext cx="5732583" cy="2597121"/>
          </a:xfrm>
          <a:prstGeom prst="rect">
            <a:avLst/>
          </a:prstGeom>
        </p:spPr>
      </p:pic>
      <p:pic>
        <p:nvPicPr>
          <p:cNvPr id="12" name="Picture 11"/>
          <p:cNvPicPr>
            <a:picLocks noChangeAspect="1"/>
          </p:cNvPicPr>
          <p:nvPr/>
        </p:nvPicPr>
        <p:blipFill>
          <a:blip r:embed="rId4"/>
          <a:stretch>
            <a:fillRect/>
          </a:stretch>
        </p:blipFill>
        <p:spPr>
          <a:xfrm>
            <a:off x="5710478" y="4260879"/>
            <a:ext cx="5732583" cy="2597121"/>
          </a:xfrm>
          <a:prstGeom prst="rect">
            <a:avLst/>
          </a:prstGeom>
        </p:spPr>
      </p:pic>
    </p:spTree>
    <p:extLst>
      <p:ext uri="{BB962C8B-B14F-4D97-AF65-F5344CB8AC3E}">
        <p14:creationId xmlns:p14="http://schemas.microsoft.com/office/powerpoint/2010/main" xmlns="" val="4163189141"/>
      </p:ext>
    </p:extLst>
  </p:cSld>
  <p:clrMapOvr>
    <a:masterClrMapping/>
  </p:clrMapOvr>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1214891"/>
            <a:ext cx="10851383" cy="4351338"/>
          </a:xfrm>
        </p:spPr>
        <p:txBody>
          <a:bodyPr>
            <a:normAutofit/>
          </a:bodyPr>
          <a:lstStyle/>
          <a:p>
            <a:pPr marL="0" indent="0">
              <a:buNone/>
            </a:pPr>
            <a:r>
              <a:rPr lang="sr-Cyrl-RS" sz="4400" b="1" dirty="0" smtClean="0">
                <a:effectLst>
                  <a:outerShdw blurRad="38100" dist="38100" dir="2700000" algn="tl">
                    <a:srgbClr val="000000">
                      <a:alpha val="43137"/>
                    </a:srgbClr>
                  </a:outerShdw>
                </a:effectLst>
                <a:latin typeface="Comic Sans MS" panose="030F0702030302020204" pitchFamily="66" charset="0"/>
              </a:rPr>
              <a:t>           </a:t>
            </a:r>
          </a:p>
          <a:p>
            <a:pPr marL="0" indent="0">
              <a:buNone/>
            </a:pPr>
            <a:r>
              <a:rPr lang="sr-Cyrl-RS" sz="4400" b="1" dirty="0">
                <a:effectLst>
                  <a:outerShdw blurRad="38100" dist="38100" dir="2700000" algn="tl">
                    <a:srgbClr val="000000">
                      <a:alpha val="43137"/>
                    </a:srgbClr>
                  </a:outerShdw>
                </a:effectLst>
                <a:latin typeface="Comic Sans MS" panose="030F0702030302020204" pitchFamily="66" charset="0"/>
              </a:rPr>
              <a:t> </a:t>
            </a:r>
            <a:r>
              <a:rPr lang="sr-Cyrl-RS" sz="4400" b="1" dirty="0" smtClean="0">
                <a:effectLst>
                  <a:outerShdw blurRad="38100" dist="38100" dir="2700000" algn="tl">
                    <a:srgbClr val="000000">
                      <a:alpha val="43137"/>
                    </a:srgbClr>
                  </a:outerShdw>
                </a:effectLst>
                <a:latin typeface="Comic Sans MS" panose="030F0702030302020204" pitchFamily="66" charset="0"/>
              </a:rPr>
              <a:t>             </a:t>
            </a:r>
            <a:endParaRPr lang="sr-Cyrl-RS" sz="4400" b="1" dirty="0">
              <a:effectLst>
                <a:outerShdw blurRad="38100" dist="38100" dir="2700000" algn="tl">
                  <a:srgbClr val="000000">
                    <a:alpha val="43137"/>
                  </a:srgbClr>
                </a:outerShdw>
              </a:effectLst>
              <a:latin typeface="Comic Sans MS" panose="030F0702030302020204" pitchFamily="66" charset="0"/>
            </a:endParaRPr>
          </a:p>
          <a:p>
            <a:pPr marL="0" lvl="0" indent="0">
              <a:buClr>
                <a:srgbClr val="00B050"/>
              </a:buClr>
              <a:buNone/>
            </a:pPr>
            <a:r>
              <a:rPr lang="en-US" sz="4400" b="1" dirty="0" smtClean="0">
                <a:effectLst>
                  <a:outerShdw blurRad="38100" dist="38100" dir="2700000" algn="tl">
                    <a:srgbClr val="000000">
                      <a:alpha val="43137"/>
                    </a:srgbClr>
                  </a:outerShdw>
                </a:effectLst>
                <a:latin typeface="Comic Sans MS" panose="030F0702030302020204" pitchFamily="66" charset="0"/>
              </a:rPr>
              <a:t>     </a:t>
            </a:r>
            <a:r>
              <a:rPr lang="sr-Cyrl-RS" sz="4400" b="1" dirty="0" smtClean="0">
                <a:effectLst>
                  <a:outerShdw blurRad="38100" dist="38100" dir="2700000" algn="tl">
                    <a:srgbClr val="000000">
                      <a:alpha val="43137"/>
                    </a:srgbClr>
                  </a:outerShdw>
                </a:effectLst>
                <a:latin typeface="Comic Sans MS" panose="030F0702030302020204" pitchFamily="66" charset="0"/>
              </a:rPr>
              <a:t>    </a:t>
            </a:r>
            <a:r>
              <a:rPr lang="en-US" sz="4400" b="1" dirty="0">
                <a:solidFill>
                  <a:prstClr val="black"/>
                </a:solidFill>
                <a:latin typeface="Comic Sans MS" panose="030F0702030302020204" pitchFamily="66" charset="0"/>
              </a:rPr>
              <a:t>Inflammatory </a:t>
            </a:r>
            <a:r>
              <a:rPr lang="en-US" sz="4400" b="1" dirty="0" smtClean="0">
                <a:solidFill>
                  <a:prstClr val="black"/>
                </a:solidFill>
                <a:latin typeface="Comic Sans MS" panose="030F0702030302020204" pitchFamily="66" charset="0"/>
              </a:rPr>
              <a:t>myopathies</a:t>
            </a:r>
            <a:endParaRPr lang="sr-Cyrl-RS" sz="4400" b="1" dirty="0">
              <a:solidFill>
                <a:prstClr val="black"/>
              </a:solidFill>
              <a:latin typeface="Comic Sans MS" panose="030F0702030302020204" pitchFamily="66" charset="0"/>
            </a:endParaRPr>
          </a:p>
        </p:txBody>
      </p:sp>
    </p:spTree>
    <p:extLst>
      <p:ext uri="{BB962C8B-B14F-4D97-AF65-F5344CB8AC3E}">
        <p14:creationId xmlns:p14="http://schemas.microsoft.com/office/powerpoint/2010/main" xmlns="" val="3949639772"/>
      </p:ext>
    </p:extLst>
  </p:cSld>
  <p:clrMapOvr>
    <a:masterClrMapping/>
  </p:clrMapOvr>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41218" y="600652"/>
            <a:ext cx="11242964" cy="1325563"/>
          </a:xfrm>
        </p:spPr>
        <p:txBody>
          <a:bodyPr>
            <a:normAutofit/>
          </a:bodyPr>
          <a:lstStyle/>
          <a:p>
            <a:pPr lvl="0">
              <a:spcBef>
                <a:spcPts val="1000"/>
              </a:spcBef>
              <a:buClr>
                <a:srgbClr val="00B050"/>
              </a:buClr>
            </a:pPr>
            <a:r>
              <a:rPr lang="sr-Cyrl-RS" dirty="0">
                <a:solidFill>
                  <a:schemeClr val="accent5">
                    <a:lumMod val="75000"/>
                  </a:schemeClr>
                </a:solidFill>
                <a:latin typeface="Comic Sans MS" panose="030F0702030302020204" pitchFamily="66" charset="0"/>
              </a:rPr>
              <a:t> </a:t>
            </a:r>
            <a:r>
              <a:rPr lang="en-US" dirty="0">
                <a:solidFill>
                  <a:prstClr val="black"/>
                </a:solidFill>
                <a:latin typeface="Comic Sans MS" panose="030F0702030302020204" pitchFamily="66" charset="0"/>
                <a:ea typeface="+mn-ea"/>
                <a:cs typeface="+mn-cs"/>
              </a:rPr>
              <a:t>Inflammatory </a:t>
            </a:r>
            <a:r>
              <a:rPr lang="en-US" dirty="0" smtClean="0">
                <a:solidFill>
                  <a:prstClr val="black"/>
                </a:solidFill>
                <a:latin typeface="Comic Sans MS" panose="030F0702030302020204" pitchFamily="66" charset="0"/>
                <a:ea typeface="+mn-ea"/>
                <a:cs typeface="+mn-cs"/>
              </a:rPr>
              <a:t>myopathies</a:t>
            </a:r>
            <a:r>
              <a:rPr lang="sr-Cyrl-RS" altLang="en-US" sz="4000" b="1" dirty="0">
                <a:solidFill>
                  <a:srgbClr val="00B050"/>
                </a:solidFill>
              </a:rPr>
              <a:t/>
            </a:r>
            <a:br>
              <a:rPr lang="sr-Cyrl-RS" altLang="en-US" sz="4000" b="1" dirty="0">
                <a:solidFill>
                  <a:srgbClr val="00B050"/>
                </a:solidFill>
              </a:rPr>
            </a:br>
            <a:endParaRPr lang="en-US" sz="4000" dirty="0">
              <a:latin typeface="Comic Sans MS" panose="030F0702030302020204" pitchFamily="66" charset="0"/>
            </a:endParaRPr>
          </a:p>
        </p:txBody>
      </p:sp>
      <p:sp>
        <p:nvSpPr>
          <p:cNvPr id="3" name="Content Placeholder 2"/>
          <p:cNvSpPr>
            <a:spLocks noGrp="1"/>
          </p:cNvSpPr>
          <p:nvPr>
            <p:ph idx="1"/>
          </p:nvPr>
        </p:nvSpPr>
        <p:spPr>
          <a:xfrm>
            <a:off x="838200" y="2207011"/>
            <a:ext cx="11295772" cy="5181600"/>
          </a:xfrm>
        </p:spPr>
        <p:txBody>
          <a:bodyPr>
            <a:normAutofit/>
          </a:bodyPr>
          <a:lstStyle/>
          <a:p>
            <a:pPr>
              <a:buClr>
                <a:srgbClr val="00B050"/>
              </a:buClr>
              <a:defRPr/>
            </a:pPr>
            <a:r>
              <a:rPr lang="en-US" sz="3200" b="1" dirty="0" smtClean="0">
                <a:solidFill>
                  <a:srgbClr val="00B050"/>
                </a:solidFill>
              </a:rPr>
              <a:t>Dermatomyositis</a:t>
            </a:r>
          </a:p>
          <a:p>
            <a:pPr marL="0" indent="0">
              <a:buClr>
                <a:srgbClr val="00B050"/>
              </a:buClr>
              <a:buNone/>
              <a:defRPr/>
            </a:pPr>
            <a:endParaRPr lang="sr-Cyrl-CS" altLang="en-US" sz="3200" b="1" dirty="0" smtClean="0">
              <a:solidFill>
                <a:srgbClr val="00B050"/>
              </a:solidFill>
            </a:endParaRPr>
          </a:p>
          <a:p>
            <a:pPr>
              <a:buClr>
                <a:srgbClr val="00B050"/>
              </a:buClr>
              <a:defRPr/>
            </a:pPr>
            <a:r>
              <a:rPr lang="en-US" sz="3200" b="1" dirty="0" smtClean="0">
                <a:solidFill>
                  <a:srgbClr val="00B050"/>
                </a:solidFill>
              </a:rPr>
              <a:t>Polymyositis</a:t>
            </a:r>
          </a:p>
          <a:p>
            <a:pPr marL="0" indent="0">
              <a:buClr>
                <a:srgbClr val="00B050"/>
              </a:buClr>
              <a:buNone/>
              <a:defRPr/>
            </a:pPr>
            <a:endParaRPr lang="sr-Cyrl-CS" altLang="en-US" sz="3200" b="1" dirty="0" smtClean="0">
              <a:solidFill>
                <a:srgbClr val="00B050"/>
              </a:solidFill>
            </a:endParaRPr>
          </a:p>
          <a:p>
            <a:pPr>
              <a:buClr>
                <a:srgbClr val="00B050"/>
              </a:buClr>
              <a:defRPr/>
            </a:pPr>
            <a:r>
              <a:rPr lang="sr-Latn-RS" altLang="en-US" sz="3200" b="1" dirty="0" smtClean="0">
                <a:solidFill>
                  <a:srgbClr val="00B050"/>
                </a:solidFill>
              </a:rPr>
              <a:t>Inclusion body </a:t>
            </a:r>
            <a:r>
              <a:rPr lang="en-US" altLang="en-US" sz="3200" b="1" dirty="0" smtClean="0">
                <a:solidFill>
                  <a:srgbClr val="00B050"/>
                </a:solidFill>
              </a:rPr>
              <a:t>myositis</a:t>
            </a:r>
            <a:endParaRPr lang="sr-Cyrl-CS" altLang="en-US" sz="3200" b="1" dirty="0" smtClean="0">
              <a:solidFill>
                <a:srgbClr val="00B050"/>
              </a:solidFill>
            </a:endParaRPr>
          </a:p>
          <a:p>
            <a:pPr marL="0" indent="0">
              <a:buClr>
                <a:srgbClr val="00B050"/>
              </a:buClr>
              <a:buNone/>
            </a:pPr>
            <a:r>
              <a:rPr lang="sr-Latn-CS" altLang="en-US" b="1" dirty="0">
                <a:latin typeface="Arial Narrow" panose="020B0606020202030204" pitchFamily="34" charset="0"/>
              </a:rPr>
              <a:t/>
            </a:r>
            <a:br>
              <a:rPr lang="sr-Latn-CS" altLang="en-US" b="1" dirty="0">
                <a:latin typeface="Arial Narrow" panose="020B0606020202030204" pitchFamily="34" charset="0"/>
              </a:rPr>
            </a:br>
            <a:endParaRPr lang="sr-Cyrl-RS" altLang="sr-Latn-RS" b="1" dirty="0">
              <a:solidFill>
                <a:srgbClr val="FF0000"/>
              </a:solidFill>
              <a:latin typeface="Calibri" panose="020F0502020204030204" pitchFamily="34" charset="0"/>
            </a:endParaRPr>
          </a:p>
          <a:p>
            <a:pPr marL="0" indent="0">
              <a:buClr>
                <a:srgbClr val="00B050"/>
              </a:buClr>
              <a:buNone/>
            </a:pPr>
            <a:endParaRPr lang="sr-Cyrl-RS" altLang="sr-Latn-RS" b="1" dirty="0" smtClean="0">
              <a:solidFill>
                <a:srgbClr val="FF0000"/>
              </a:solidFill>
              <a:latin typeface="Calibri" panose="020F0502020204030204" pitchFamily="34" charset="0"/>
            </a:endParaRPr>
          </a:p>
        </p:txBody>
      </p:sp>
      <p:cxnSp>
        <p:nvCxnSpPr>
          <p:cNvPr id="5" name="Straight Connector 4"/>
          <p:cNvCxnSpPr/>
          <p:nvPr/>
        </p:nvCxnSpPr>
        <p:spPr>
          <a:xfrm flipV="1">
            <a:off x="954258" y="1371600"/>
            <a:ext cx="10283483" cy="9044"/>
          </a:xfrm>
          <a:prstGeom prst="line">
            <a:avLst/>
          </a:prstGeom>
          <a:ln w="38100">
            <a:solidFill>
              <a:srgbClr val="00B05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3499984114"/>
      </p:ext>
    </p:extLst>
  </p:cSld>
  <p:clrMapOvr>
    <a:masterClrMapping/>
  </p:clrMapOvr>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881448"/>
            <a:ext cx="11242964" cy="1325563"/>
          </a:xfrm>
        </p:spPr>
        <p:txBody>
          <a:bodyPr>
            <a:normAutofit fontScale="90000"/>
          </a:bodyPr>
          <a:lstStyle/>
          <a:p>
            <a:pPr lvl="0">
              <a:spcBef>
                <a:spcPts val="1000"/>
              </a:spcBef>
              <a:buClr>
                <a:srgbClr val="00B050"/>
              </a:buClr>
              <a:defRPr/>
            </a:pPr>
            <a:r>
              <a:rPr lang="en-US" dirty="0" smtClean="0">
                <a:solidFill>
                  <a:schemeClr val="accent5">
                    <a:lumMod val="75000"/>
                  </a:schemeClr>
                </a:solidFill>
                <a:latin typeface="Comic Sans MS" panose="030F0702030302020204" pitchFamily="66" charset="0"/>
              </a:rPr>
              <a:t/>
            </a:r>
            <a:br>
              <a:rPr lang="en-US" dirty="0" smtClean="0">
                <a:solidFill>
                  <a:schemeClr val="accent5">
                    <a:lumMod val="75000"/>
                  </a:schemeClr>
                </a:solidFill>
                <a:latin typeface="Comic Sans MS" panose="030F0702030302020204" pitchFamily="66" charset="0"/>
              </a:rPr>
            </a:br>
            <a:r>
              <a:rPr lang="sr-Cyrl-RS" dirty="0" smtClean="0">
                <a:solidFill>
                  <a:schemeClr val="accent5">
                    <a:lumMod val="75000"/>
                  </a:schemeClr>
                </a:solidFill>
                <a:latin typeface="Comic Sans MS" panose="030F0702030302020204" pitchFamily="66" charset="0"/>
              </a:rPr>
              <a:t> </a:t>
            </a:r>
            <a:r>
              <a:rPr lang="en-US" sz="4900" dirty="0">
                <a:latin typeface="Comic Sans MS" panose="030F0702030302020204" pitchFamily="66" charset="0"/>
                <a:ea typeface="+mn-ea"/>
                <a:cs typeface="+mn-cs"/>
              </a:rPr>
              <a:t>Dermatomyositis</a:t>
            </a:r>
            <a:r>
              <a:rPr lang="en-US" sz="3200" b="1" dirty="0">
                <a:solidFill>
                  <a:srgbClr val="00B050"/>
                </a:solidFill>
                <a:latin typeface="Calibri" panose="020F0502020204030204"/>
                <a:ea typeface="+mn-ea"/>
                <a:cs typeface="+mn-cs"/>
              </a:rPr>
              <a:t/>
            </a:r>
            <a:br>
              <a:rPr lang="en-US" sz="3200" b="1" dirty="0">
                <a:solidFill>
                  <a:srgbClr val="00B050"/>
                </a:solidFill>
                <a:latin typeface="Calibri" panose="020F0502020204030204"/>
                <a:ea typeface="+mn-ea"/>
                <a:cs typeface="+mn-cs"/>
              </a:rPr>
            </a:br>
            <a:r>
              <a:rPr lang="sr-Cyrl-CS" altLang="en-US" sz="4000" dirty="0"/>
              <a:t/>
            </a:r>
            <a:br>
              <a:rPr lang="sr-Cyrl-CS" altLang="en-US" sz="4000" dirty="0"/>
            </a:br>
            <a:r>
              <a:rPr lang="sr-Cyrl-RS" altLang="en-US" sz="4000" b="1" dirty="0">
                <a:solidFill>
                  <a:srgbClr val="00B050"/>
                </a:solidFill>
              </a:rPr>
              <a:t/>
            </a:r>
            <a:br>
              <a:rPr lang="sr-Cyrl-RS" altLang="en-US" sz="4000" b="1" dirty="0">
                <a:solidFill>
                  <a:srgbClr val="00B050"/>
                </a:solidFill>
              </a:rPr>
            </a:br>
            <a:endParaRPr lang="en-US" sz="4000" dirty="0">
              <a:latin typeface="Comic Sans MS" panose="030F0702030302020204" pitchFamily="66" charset="0"/>
            </a:endParaRPr>
          </a:p>
        </p:txBody>
      </p:sp>
      <p:sp>
        <p:nvSpPr>
          <p:cNvPr id="3" name="Content Placeholder 2"/>
          <p:cNvSpPr>
            <a:spLocks noGrp="1"/>
          </p:cNvSpPr>
          <p:nvPr>
            <p:ph idx="1"/>
          </p:nvPr>
        </p:nvSpPr>
        <p:spPr>
          <a:xfrm>
            <a:off x="838200" y="2207011"/>
            <a:ext cx="11295772" cy="5181600"/>
          </a:xfrm>
        </p:spPr>
        <p:txBody>
          <a:bodyPr>
            <a:normAutofit/>
          </a:bodyPr>
          <a:lstStyle/>
          <a:p>
            <a:pPr marL="0" indent="0">
              <a:buClr>
                <a:srgbClr val="00B050"/>
              </a:buClr>
              <a:buNone/>
              <a:defRPr/>
            </a:pPr>
            <a:endParaRPr lang="sr-Cyrl-CS" altLang="en-US" dirty="0" smtClean="0"/>
          </a:p>
          <a:p>
            <a:pPr>
              <a:buClr>
                <a:srgbClr val="00B050"/>
              </a:buClr>
              <a:defRPr/>
            </a:pPr>
            <a:r>
              <a:rPr lang="en-US" altLang="en-US" dirty="0" smtClean="0"/>
              <a:t>Infectious</a:t>
            </a:r>
          </a:p>
          <a:p>
            <a:pPr marL="0" indent="0">
              <a:buClr>
                <a:srgbClr val="00B050"/>
              </a:buClr>
              <a:buNone/>
              <a:defRPr/>
            </a:pPr>
            <a:endParaRPr lang="sr-Cyrl-CS" altLang="en-US" dirty="0" smtClean="0"/>
          </a:p>
          <a:p>
            <a:pPr lvl="0">
              <a:buClr>
                <a:srgbClr val="00B050"/>
              </a:buClr>
              <a:defRPr/>
            </a:pPr>
            <a:r>
              <a:rPr lang="en-US" altLang="en-US" dirty="0" smtClean="0"/>
              <a:t>Autoimmune (</a:t>
            </a:r>
            <a:r>
              <a:rPr lang="en-US" dirty="0">
                <a:solidFill>
                  <a:srgbClr val="212121"/>
                </a:solidFill>
              </a:rPr>
              <a:t>can be associated </a:t>
            </a:r>
            <a:r>
              <a:rPr lang="en-US" dirty="0" smtClean="0">
                <a:solidFill>
                  <a:srgbClr val="212121"/>
                </a:solidFill>
              </a:rPr>
              <a:t>with connective </a:t>
            </a:r>
            <a:r>
              <a:rPr lang="en-US" dirty="0">
                <a:solidFill>
                  <a:srgbClr val="212121"/>
                </a:solidFill>
              </a:rPr>
              <a:t>tissue </a:t>
            </a:r>
            <a:r>
              <a:rPr lang="en-US" dirty="0" smtClean="0">
                <a:solidFill>
                  <a:srgbClr val="212121"/>
                </a:solidFill>
              </a:rPr>
              <a:t>diseases)</a:t>
            </a:r>
            <a:endParaRPr lang="sr-Cyrl-CS" altLang="en-US" dirty="0">
              <a:solidFill>
                <a:prstClr val="black"/>
              </a:solidFill>
            </a:endParaRPr>
          </a:p>
          <a:p>
            <a:pPr>
              <a:buClr>
                <a:srgbClr val="00B050"/>
              </a:buClr>
              <a:defRPr/>
            </a:pPr>
            <a:endParaRPr lang="en-US" altLang="en-US" dirty="0" smtClean="0"/>
          </a:p>
          <a:p>
            <a:pPr>
              <a:buClr>
                <a:srgbClr val="00B050"/>
              </a:buClr>
              <a:defRPr/>
            </a:pPr>
            <a:r>
              <a:rPr lang="en-US" altLang="en-US" dirty="0" smtClean="0"/>
              <a:t>Paraneoplastic (</a:t>
            </a:r>
            <a:r>
              <a:rPr lang="en-US" dirty="0" smtClean="0">
                <a:solidFill>
                  <a:srgbClr val="212121"/>
                </a:solidFill>
              </a:rPr>
              <a:t>can </a:t>
            </a:r>
            <a:r>
              <a:rPr lang="en-US" dirty="0">
                <a:solidFill>
                  <a:srgbClr val="212121"/>
                </a:solidFill>
              </a:rPr>
              <a:t>be associated with an underlying malignancy, in particular lung, ovarian or </a:t>
            </a:r>
            <a:r>
              <a:rPr lang="en-US" dirty="0" smtClean="0">
                <a:solidFill>
                  <a:srgbClr val="212121"/>
                </a:solidFill>
              </a:rPr>
              <a:t>gastrointestinal)</a:t>
            </a:r>
            <a:endParaRPr lang="sr-Cyrl-CS" altLang="en-US" dirty="0" smtClean="0"/>
          </a:p>
          <a:p>
            <a:pPr>
              <a:defRPr/>
            </a:pPr>
            <a:endParaRPr lang="x-none" b="1" i="1" dirty="0">
              <a:effectLst>
                <a:outerShdw blurRad="38100" dist="38100" dir="2700000" algn="tl">
                  <a:srgbClr val="000000">
                    <a:alpha val="43137"/>
                  </a:srgbClr>
                </a:outerShdw>
              </a:effectLst>
              <a:cs typeface="Arial" charset="0"/>
            </a:endParaRPr>
          </a:p>
          <a:p>
            <a:pPr marL="0" indent="0">
              <a:buClr>
                <a:srgbClr val="00B050"/>
              </a:buClr>
              <a:buNone/>
            </a:pPr>
            <a:r>
              <a:rPr lang="sr-Latn-CS" altLang="en-US" b="1" dirty="0">
                <a:latin typeface="Arial Narrow" panose="020B0606020202030204" pitchFamily="34" charset="0"/>
              </a:rPr>
              <a:t/>
            </a:r>
            <a:br>
              <a:rPr lang="sr-Latn-CS" altLang="en-US" b="1" dirty="0">
                <a:latin typeface="Arial Narrow" panose="020B0606020202030204" pitchFamily="34" charset="0"/>
              </a:rPr>
            </a:br>
            <a:endParaRPr lang="vi-VN" b="1" i="1" dirty="0">
              <a:effectLst>
                <a:outerShdw blurRad="38100" dist="38100" dir="2700000" algn="tl">
                  <a:srgbClr val="000000">
                    <a:alpha val="43137"/>
                  </a:srgbClr>
                </a:outerShdw>
              </a:effectLst>
              <a:cs typeface="Arial" charset="0"/>
            </a:endParaRPr>
          </a:p>
          <a:p>
            <a:pPr marL="0" indent="0">
              <a:buClr>
                <a:srgbClr val="00B050"/>
              </a:buClr>
              <a:buNone/>
            </a:pPr>
            <a:endParaRPr lang="sr-Cyrl-RS" altLang="sr-Latn-RS" b="1" dirty="0" smtClean="0">
              <a:solidFill>
                <a:srgbClr val="FF0000"/>
              </a:solidFill>
              <a:latin typeface="Calibri" panose="020F0502020204030204" pitchFamily="34" charset="0"/>
            </a:endParaRPr>
          </a:p>
        </p:txBody>
      </p:sp>
      <p:cxnSp>
        <p:nvCxnSpPr>
          <p:cNvPr id="5" name="Straight Connector 4"/>
          <p:cNvCxnSpPr/>
          <p:nvPr/>
        </p:nvCxnSpPr>
        <p:spPr>
          <a:xfrm flipV="1">
            <a:off x="954258" y="1371600"/>
            <a:ext cx="10283483" cy="9044"/>
          </a:xfrm>
          <a:prstGeom prst="line">
            <a:avLst/>
          </a:prstGeom>
          <a:ln w="38100">
            <a:solidFill>
              <a:srgbClr val="00B05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4068762160"/>
      </p:ext>
    </p:extLst>
  </p:cSld>
  <p:clrMapOvr>
    <a:masterClrMapping/>
  </p:clrMapOvr>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93044" y="468418"/>
            <a:ext cx="11242964" cy="1325563"/>
          </a:xfrm>
        </p:spPr>
        <p:txBody>
          <a:bodyPr>
            <a:normAutofit fontScale="90000"/>
          </a:bodyPr>
          <a:lstStyle/>
          <a:p>
            <a:r>
              <a:rPr lang="sr-Cyrl-RS" dirty="0">
                <a:solidFill>
                  <a:schemeClr val="accent5">
                    <a:lumMod val="75000"/>
                  </a:schemeClr>
                </a:solidFill>
                <a:latin typeface="Comic Sans MS" panose="030F0702030302020204" pitchFamily="66" charset="0"/>
              </a:rPr>
              <a:t> </a:t>
            </a:r>
            <a:r>
              <a:rPr lang="en-US" sz="4900" dirty="0" smtClean="0">
                <a:latin typeface="Comic Sans MS" panose="030F0702030302020204" pitchFamily="66" charset="0"/>
              </a:rPr>
              <a:t>Dermatomyositis</a:t>
            </a:r>
            <a:r>
              <a:rPr lang="sr-Cyrl-CS" altLang="en-US" sz="4000" dirty="0"/>
              <a:t/>
            </a:r>
            <a:br>
              <a:rPr lang="sr-Cyrl-CS" altLang="en-US" sz="4000" dirty="0"/>
            </a:br>
            <a:r>
              <a:rPr lang="sr-Cyrl-RS" altLang="en-US" sz="4000" b="1" dirty="0">
                <a:solidFill>
                  <a:srgbClr val="00B050"/>
                </a:solidFill>
              </a:rPr>
              <a:t/>
            </a:r>
            <a:br>
              <a:rPr lang="sr-Cyrl-RS" altLang="en-US" sz="4000" b="1" dirty="0">
                <a:solidFill>
                  <a:srgbClr val="00B050"/>
                </a:solidFill>
              </a:rPr>
            </a:br>
            <a:endParaRPr lang="en-US" sz="4000" dirty="0">
              <a:latin typeface="Comic Sans MS" panose="030F0702030302020204" pitchFamily="66" charset="0"/>
            </a:endParaRPr>
          </a:p>
        </p:txBody>
      </p:sp>
      <p:sp>
        <p:nvSpPr>
          <p:cNvPr id="3" name="Content Placeholder 2"/>
          <p:cNvSpPr>
            <a:spLocks noGrp="1"/>
          </p:cNvSpPr>
          <p:nvPr>
            <p:ph idx="1"/>
          </p:nvPr>
        </p:nvSpPr>
        <p:spPr>
          <a:xfrm>
            <a:off x="655320" y="790187"/>
            <a:ext cx="11295772" cy="5181600"/>
          </a:xfrm>
        </p:spPr>
        <p:txBody>
          <a:bodyPr>
            <a:normAutofit/>
          </a:bodyPr>
          <a:lstStyle/>
          <a:p>
            <a:pPr marL="0" indent="0">
              <a:buClr>
                <a:srgbClr val="00B050"/>
              </a:buClr>
              <a:buNone/>
              <a:defRPr/>
            </a:pPr>
            <a:endParaRPr lang="sr-Cyrl-CS" altLang="en-US" dirty="0" smtClean="0"/>
          </a:p>
          <a:p>
            <a:pPr algn="just">
              <a:buClr>
                <a:srgbClr val="00B050"/>
              </a:buClr>
              <a:defRPr/>
            </a:pPr>
            <a:r>
              <a:rPr lang="en-US" sz="2200" dirty="0">
                <a:solidFill>
                  <a:srgbClr val="212121"/>
                </a:solidFill>
              </a:rPr>
              <a:t>DM is a humorally mediated autoimmune disorder. Complement dependent attack leads to destruction of capillaries in muscle and other tissues. The etiology is not well understood, it has been suggested that genetically susceptible individuals probably develop myositis in response to particular environmental stimuli. Characteristic of DM is persisting damage to the vascular endothelium of endomysial capillaries and lesser extent of larger blood vessels. Membrane attack complex deposits, are noted on small arterioles and capillaries supplying the muscle fibers (compliment </a:t>
            </a:r>
            <a:r>
              <a:rPr lang="en-US" sz="2200" dirty="0" smtClean="0">
                <a:solidFill>
                  <a:srgbClr val="212121"/>
                </a:solidFill>
              </a:rPr>
              <a:t>mediated). The </a:t>
            </a:r>
            <a:r>
              <a:rPr lang="en-US" sz="2200" dirty="0">
                <a:solidFill>
                  <a:srgbClr val="212121"/>
                </a:solidFill>
              </a:rPr>
              <a:t>result is a marked reduction in the number of capillaries fallowed by dilation of remaining capillaries. The endothelial cells become swollen and necrotic, and develop tubuloreticular inclusions and microvacuoles. These changes results in perivascular inflammation, muscle ischemia and the characteristic perifascicular atrophy</a:t>
            </a:r>
            <a:r>
              <a:rPr lang="en-US" sz="2200" dirty="0" smtClean="0">
                <a:solidFill>
                  <a:srgbClr val="212121"/>
                </a:solidFill>
              </a:rPr>
              <a:t>.</a:t>
            </a:r>
            <a:endParaRPr lang="sr-Cyrl-CS" altLang="en-US" sz="2200" dirty="0" smtClean="0"/>
          </a:p>
          <a:p>
            <a:pPr>
              <a:defRPr/>
            </a:pPr>
            <a:endParaRPr lang="x-none" b="1" i="1" dirty="0">
              <a:effectLst>
                <a:outerShdw blurRad="38100" dist="38100" dir="2700000" algn="tl">
                  <a:srgbClr val="000000">
                    <a:alpha val="43137"/>
                  </a:srgbClr>
                </a:outerShdw>
              </a:effectLst>
              <a:cs typeface="Arial" charset="0"/>
            </a:endParaRPr>
          </a:p>
          <a:p>
            <a:pPr>
              <a:spcBef>
                <a:spcPct val="0"/>
              </a:spcBef>
              <a:buFontTx/>
              <a:buNone/>
            </a:pPr>
            <a:r>
              <a:rPr lang="sr-Latn-CS" altLang="en-US" b="1" dirty="0">
                <a:latin typeface="Arial Narrow" panose="020B0606020202030204" pitchFamily="34" charset="0"/>
              </a:rPr>
              <a:t/>
            </a:r>
            <a:br>
              <a:rPr lang="sr-Latn-CS" altLang="en-US" b="1" dirty="0">
                <a:latin typeface="Arial Narrow" panose="020B0606020202030204" pitchFamily="34" charset="0"/>
              </a:rPr>
            </a:br>
            <a:endParaRPr lang="vi-VN" b="1" i="1" dirty="0">
              <a:effectLst>
                <a:outerShdw blurRad="38100" dist="38100" dir="2700000" algn="tl">
                  <a:srgbClr val="000000">
                    <a:alpha val="43137"/>
                  </a:srgbClr>
                </a:outerShdw>
              </a:effectLst>
              <a:cs typeface="Arial" charset="0"/>
            </a:endParaRPr>
          </a:p>
          <a:p>
            <a:pPr marL="0" indent="0">
              <a:buClr>
                <a:srgbClr val="00B050"/>
              </a:buClr>
              <a:buNone/>
            </a:pPr>
            <a:endParaRPr lang="sr-Cyrl-RS" altLang="sr-Latn-RS" b="1" dirty="0" smtClean="0">
              <a:solidFill>
                <a:srgbClr val="FF0000"/>
              </a:solidFill>
              <a:latin typeface="Calibri" panose="020F0502020204030204" pitchFamily="34" charset="0"/>
            </a:endParaRPr>
          </a:p>
        </p:txBody>
      </p:sp>
      <p:cxnSp>
        <p:nvCxnSpPr>
          <p:cNvPr id="5" name="Straight Connector 4"/>
          <p:cNvCxnSpPr/>
          <p:nvPr/>
        </p:nvCxnSpPr>
        <p:spPr>
          <a:xfrm flipV="1">
            <a:off x="886524" y="897467"/>
            <a:ext cx="10283483" cy="9044"/>
          </a:xfrm>
          <a:prstGeom prst="line">
            <a:avLst/>
          </a:prstGeom>
          <a:ln w="38100">
            <a:solidFill>
              <a:srgbClr val="00B050"/>
            </a:solidFill>
          </a:ln>
        </p:spPr>
        <p:style>
          <a:lnRef idx="1">
            <a:schemeClr val="accent1"/>
          </a:lnRef>
          <a:fillRef idx="0">
            <a:schemeClr val="accent1"/>
          </a:fillRef>
          <a:effectRef idx="0">
            <a:schemeClr val="accent1"/>
          </a:effectRef>
          <a:fontRef idx="minor">
            <a:schemeClr val="tx1"/>
          </a:fontRef>
        </p:style>
      </p:cxnSp>
      <p:pic>
        <p:nvPicPr>
          <p:cNvPr id="4" name="Picture 3"/>
          <p:cNvPicPr>
            <a:picLocks noChangeAspect="1"/>
          </p:cNvPicPr>
          <p:nvPr/>
        </p:nvPicPr>
        <p:blipFill>
          <a:blip r:embed="rId2"/>
          <a:stretch>
            <a:fillRect/>
          </a:stretch>
        </p:blipFill>
        <p:spPr>
          <a:xfrm>
            <a:off x="2018858" y="4481689"/>
            <a:ext cx="7407282" cy="2376311"/>
          </a:xfrm>
          <a:prstGeom prst="rect">
            <a:avLst/>
          </a:prstGeom>
        </p:spPr>
      </p:pic>
    </p:spTree>
    <p:extLst>
      <p:ext uri="{BB962C8B-B14F-4D97-AF65-F5344CB8AC3E}">
        <p14:creationId xmlns:p14="http://schemas.microsoft.com/office/powerpoint/2010/main" xmlns="" val="719038645"/>
      </p:ext>
    </p:extLst>
  </p:cSld>
  <p:clrMapOvr>
    <a:masterClrMapping/>
  </p:clrMapOvr>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881448"/>
            <a:ext cx="11242964" cy="1325563"/>
          </a:xfrm>
        </p:spPr>
        <p:txBody>
          <a:bodyPr>
            <a:normAutofit fontScale="90000"/>
          </a:bodyPr>
          <a:lstStyle/>
          <a:p>
            <a:r>
              <a:rPr lang="sr-Cyrl-RS" dirty="0">
                <a:solidFill>
                  <a:schemeClr val="accent5">
                    <a:lumMod val="75000"/>
                  </a:schemeClr>
                </a:solidFill>
                <a:latin typeface="Comic Sans MS" panose="030F0702030302020204" pitchFamily="66" charset="0"/>
              </a:rPr>
              <a:t> </a:t>
            </a:r>
            <a:r>
              <a:rPr lang="en-US" sz="4900" dirty="0" smtClean="0">
                <a:latin typeface="Comic Sans MS" panose="030F0702030302020204" pitchFamily="66" charset="0"/>
              </a:rPr>
              <a:t>Dermatomyositis</a:t>
            </a:r>
            <a:r>
              <a:rPr lang="sr-Cyrl-CS" altLang="en-US" sz="4900" dirty="0" smtClean="0">
                <a:latin typeface="Comic Sans MS" panose="030F0702030302020204" pitchFamily="66" charset="0"/>
              </a:rPr>
              <a:t> </a:t>
            </a:r>
            <a:r>
              <a:rPr lang="sr-Cyrl-CS" altLang="en-US" sz="4000" dirty="0"/>
              <a:t/>
            </a:r>
            <a:br>
              <a:rPr lang="sr-Cyrl-CS" altLang="en-US" sz="4000" dirty="0"/>
            </a:br>
            <a:r>
              <a:rPr lang="sr-Cyrl-RS" altLang="en-US" sz="4000" b="1" dirty="0">
                <a:solidFill>
                  <a:srgbClr val="00B050"/>
                </a:solidFill>
              </a:rPr>
              <a:t/>
            </a:r>
            <a:br>
              <a:rPr lang="sr-Cyrl-RS" altLang="en-US" sz="4000" b="1" dirty="0">
                <a:solidFill>
                  <a:srgbClr val="00B050"/>
                </a:solidFill>
              </a:rPr>
            </a:br>
            <a:endParaRPr lang="en-US" sz="4000" dirty="0">
              <a:latin typeface="Comic Sans MS" panose="030F0702030302020204" pitchFamily="66" charset="0"/>
            </a:endParaRPr>
          </a:p>
        </p:txBody>
      </p:sp>
      <p:sp>
        <p:nvSpPr>
          <p:cNvPr id="3" name="Content Placeholder 2"/>
          <p:cNvSpPr>
            <a:spLocks noGrp="1"/>
          </p:cNvSpPr>
          <p:nvPr>
            <p:ph idx="1"/>
          </p:nvPr>
        </p:nvSpPr>
        <p:spPr>
          <a:xfrm>
            <a:off x="811796" y="1870796"/>
            <a:ext cx="11295772" cy="5181600"/>
          </a:xfrm>
        </p:spPr>
        <p:txBody>
          <a:bodyPr>
            <a:normAutofit fontScale="85000" lnSpcReduction="20000"/>
          </a:bodyPr>
          <a:lstStyle/>
          <a:p>
            <a:pPr marL="0" indent="0">
              <a:buClr>
                <a:srgbClr val="00B050"/>
              </a:buClr>
              <a:buNone/>
              <a:defRPr/>
            </a:pPr>
            <a:endParaRPr lang="sr-Cyrl-CS" altLang="en-US" dirty="0" smtClean="0"/>
          </a:p>
          <a:p>
            <a:pPr>
              <a:buClr>
                <a:srgbClr val="00B050"/>
              </a:buClr>
              <a:defRPr/>
            </a:pPr>
            <a:endParaRPr lang="en-US" altLang="en-US" dirty="0" smtClean="0"/>
          </a:p>
          <a:p>
            <a:pPr>
              <a:buClr>
                <a:srgbClr val="00B050"/>
              </a:buClr>
              <a:defRPr/>
            </a:pPr>
            <a:r>
              <a:rPr lang="en-US" dirty="0">
                <a:solidFill>
                  <a:srgbClr val="212121"/>
                </a:solidFill>
              </a:rPr>
              <a:t>Dermatomyositis (DM) is a multisystem autoimmune disease that affects children and adults, characterized clinically by progressive symmetrical proximal muscle weakness and specific skin manifestations, including Gottron’s papules, heliotrope rash, and macular </a:t>
            </a:r>
            <a:r>
              <a:rPr lang="en-US" dirty="0" smtClean="0">
                <a:solidFill>
                  <a:srgbClr val="212121"/>
                </a:solidFill>
              </a:rPr>
              <a:t>erythema</a:t>
            </a:r>
          </a:p>
          <a:p>
            <a:pPr>
              <a:buClr>
                <a:srgbClr val="00B050"/>
              </a:buClr>
              <a:defRPr/>
            </a:pPr>
            <a:r>
              <a:rPr lang="en-US" dirty="0">
                <a:solidFill>
                  <a:srgbClr val="212121"/>
                </a:solidFill>
              </a:rPr>
              <a:t>The skin manifestations may precede myositis onset by months or years and can be worsened by sun </a:t>
            </a:r>
            <a:r>
              <a:rPr lang="en-US" dirty="0" smtClean="0">
                <a:solidFill>
                  <a:srgbClr val="212121"/>
                </a:solidFill>
              </a:rPr>
              <a:t>exposure</a:t>
            </a:r>
          </a:p>
          <a:p>
            <a:pPr>
              <a:buClr>
                <a:srgbClr val="00B050"/>
              </a:buClr>
              <a:defRPr/>
            </a:pPr>
            <a:r>
              <a:rPr lang="en-US" altLang="en-US" dirty="0"/>
              <a:t>Occurs in all ages (5-15 and 45-65 years</a:t>
            </a:r>
            <a:r>
              <a:rPr lang="en-US" altLang="en-US" dirty="0" smtClean="0"/>
              <a:t>)</a:t>
            </a:r>
          </a:p>
          <a:p>
            <a:pPr>
              <a:buClr>
                <a:srgbClr val="00B050"/>
              </a:buClr>
              <a:defRPr/>
            </a:pPr>
            <a:r>
              <a:rPr lang="en-US" altLang="en-US" dirty="0" smtClean="0"/>
              <a:t>More </a:t>
            </a:r>
            <a:r>
              <a:rPr lang="en-US" altLang="en-US" dirty="0"/>
              <a:t>common in women (F:M=2:1</a:t>
            </a:r>
            <a:r>
              <a:rPr lang="en-US" altLang="en-US" dirty="0" smtClean="0"/>
              <a:t>)</a:t>
            </a:r>
          </a:p>
          <a:p>
            <a:pPr>
              <a:buClr>
                <a:srgbClr val="00B050"/>
              </a:buClr>
              <a:defRPr/>
            </a:pPr>
            <a:r>
              <a:rPr lang="en-US" altLang="en-US" dirty="0" smtClean="0"/>
              <a:t>Subacute </a:t>
            </a:r>
            <a:r>
              <a:rPr lang="en-US" altLang="en-US" dirty="0"/>
              <a:t>onset, less often </a:t>
            </a:r>
            <a:r>
              <a:rPr lang="en-US" altLang="en-US" dirty="0" smtClean="0"/>
              <a:t>acute</a:t>
            </a:r>
          </a:p>
          <a:p>
            <a:pPr>
              <a:buClr>
                <a:srgbClr val="00B050"/>
              </a:buClr>
              <a:defRPr/>
            </a:pPr>
            <a:r>
              <a:rPr lang="en-US" altLang="en-US" dirty="0" smtClean="0"/>
              <a:t>Clinical </a:t>
            </a:r>
            <a:r>
              <a:rPr lang="en-US" altLang="en-US" dirty="0"/>
              <a:t>picture: muscle symptoms, skin symptoms, systemic </a:t>
            </a:r>
            <a:r>
              <a:rPr lang="en-US" altLang="en-US" dirty="0" smtClean="0"/>
              <a:t>manifestations</a:t>
            </a:r>
            <a:endParaRPr lang="sr-Cyrl-CS" altLang="en-US" dirty="0" smtClean="0"/>
          </a:p>
          <a:p>
            <a:pPr>
              <a:defRPr/>
            </a:pPr>
            <a:endParaRPr lang="x-none" b="1" i="1" dirty="0">
              <a:effectLst>
                <a:outerShdw blurRad="38100" dist="38100" dir="2700000" algn="tl">
                  <a:srgbClr val="000000">
                    <a:alpha val="43137"/>
                  </a:srgbClr>
                </a:outerShdw>
              </a:effectLst>
              <a:cs typeface="Arial" charset="0"/>
            </a:endParaRPr>
          </a:p>
          <a:p>
            <a:pPr marL="0" indent="0">
              <a:buClr>
                <a:srgbClr val="00B050"/>
              </a:buClr>
              <a:buNone/>
            </a:pPr>
            <a:r>
              <a:rPr lang="sr-Latn-CS" altLang="en-US" b="1" dirty="0">
                <a:latin typeface="Arial Narrow" panose="020B0606020202030204" pitchFamily="34" charset="0"/>
              </a:rPr>
              <a:t/>
            </a:r>
            <a:br>
              <a:rPr lang="sr-Latn-CS" altLang="en-US" b="1" dirty="0">
                <a:latin typeface="Arial Narrow" panose="020B0606020202030204" pitchFamily="34" charset="0"/>
              </a:rPr>
            </a:br>
            <a:endParaRPr lang="vi-VN" b="1" i="1" dirty="0">
              <a:effectLst>
                <a:outerShdw blurRad="38100" dist="38100" dir="2700000" algn="tl">
                  <a:srgbClr val="000000">
                    <a:alpha val="43137"/>
                  </a:srgbClr>
                </a:outerShdw>
              </a:effectLst>
              <a:cs typeface="Arial" charset="0"/>
            </a:endParaRPr>
          </a:p>
          <a:p>
            <a:pPr marL="0" indent="0">
              <a:buClr>
                <a:srgbClr val="00B050"/>
              </a:buClr>
              <a:buNone/>
            </a:pPr>
            <a:endParaRPr lang="sr-Cyrl-RS" altLang="sr-Latn-RS" b="1" dirty="0" smtClean="0">
              <a:solidFill>
                <a:srgbClr val="FF0000"/>
              </a:solidFill>
              <a:latin typeface="Calibri" panose="020F0502020204030204" pitchFamily="34" charset="0"/>
            </a:endParaRPr>
          </a:p>
        </p:txBody>
      </p:sp>
      <p:cxnSp>
        <p:nvCxnSpPr>
          <p:cNvPr id="5" name="Straight Connector 4"/>
          <p:cNvCxnSpPr/>
          <p:nvPr/>
        </p:nvCxnSpPr>
        <p:spPr>
          <a:xfrm flipV="1">
            <a:off x="954258" y="1371600"/>
            <a:ext cx="10283483" cy="9044"/>
          </a:xfrm>
          <a:prstGeom prst="line">
            <a:avLst/>
          </a:prstGeom>
          <a:ln w="38100">
            <a:solidFill>
              <a:srgbClr val="00B05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1960087047"/>
      </p:ext>
    </p:extLst>
  </p:cSld>
  <p:clrMapOvr>
    <a:masterClrMapping/>
  </p:clrMapOvr>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881448"/>
            <a:ext cx="11242964" cy="1325563"/>
          </a:xfrm>
        </p:spPr>
        <p:txBody>
          <a:bodyPr>
            <a:normAutofit fontScale="90000"/>
          </a:bodyPr>
          <a:lstStyle/>
          <a:p>
            <a:r>
              <a:rPr lang="sr-Cyrl-RS" dirty="0">
                <a:solidFill>
                  <a:schemeClr val="accent5">
                    <a:lumMod val="75000"/>
                  </a:schemeClr>
                </a:solidFill>
                <a:latin typeface="Comic Sans MS" panose="030F0702030302020204" pitchFamily="66" charset="0"/>
              </a:rPr>
              <a:t> </a:t>
            </a:r>
            <a:r>
              <a:rPr lang="en-US" sz="4900" dirty="0" smtClean="0">
                <a:latin typeface="Comic Sans MS" panose="030F0702030302020204" pitchFamily="66" charset="0"/>
              </a:rPr>
              <a:t>Dermatomyositis</a:t>
            </a:r>
            <a:r>
              <a:rPr lang="sr-Cyrl-CS" altLang="en-US" sz="4000" dirty="0"/>
              <a:t/>
            </a:r>
            <a:br>
              <a:rPr lang="sr-Cyrl-CS" altLang="en-US" sz="4000" dirty="0"/>
            </a:br>
            <a:r>
              <a:rPr lang="sr-Cyrl-RS" altLang="en-US" sz="4000" b="1" dirty="0">
                <a:solidFill>
                  <a:srgbClr val="00B050"/>
                </a:solidFill>
              </a:rPr>
              <a:t/>
            </a:r>
            <a:br>
              <a:rPr lang="sr-Cyrl-RS" altLang="en-US" sz="4000" b="1" dirty="0">
                <a:solidFill>
                  <a:srgbClr val="00B050"/>
                </a:solidFill>
              </a:rPr>
            </a:br>
            <a:endParaRPr lang="en-US" sz="4000" dirty="0">
              <a:latin typeface="Comic Sans MS" panose="030F0702030302020204" pitchFamily="66" charset="0"/>
            </a:endParaRPr>
          </a:p>
        </p:txBody>
      </p:sp>
      <p:sp>
        <p:nvSpPr>
          <p:cNvPr id="3" name="Content Placeholder 2"/>
          <p:cNvSpPr>
            <a:spLocks noGrp="1"/>
          </p:cNvSpPr>
          <p:nvPr>
            <p:ph idx="1"/>
          </p:nvPr>
        </p:nvSpPr>
        <p:spPr>
          <a:xfrm>
            <a:off x="576943" y="1676400"/>
            <a:ext cx="11295772" cy="5181600"/>
          </a:xfrm>
        </p:spPr>
        <p:txBody>
          <a:bodyPr>
            <a:normAutofit/>
          </a:bodyPr>
          <a:lstStyle/>
          <a:p>
            <a:pPr marL="0" indent="0">
              <a:buClr>
                <a:srgbClr val="00B050"/>
              </a:buClr>
              <a:buNone/>
              <a:defRPr/>
            </a:pPr>
            <a:endParaRPr lang="sr-Cyrl-CS" altLang="en-US" dirty="0" smtClean="0"/>
          </a:p>
          <a:p>
            <a:pPr>
              <a:buClr>
                <a:srgbClr val="00B050"/>
              </a:buClr>
              <a:defRPr/>
            </a:pPr>
            <a:r>
              <a:rPr lang="en-US" altLang="en-US" b="1" dirty="0" smtClean="0"/>
              <a:t>Skin symptoms</a:t>
            </a:r>
            <a:r>
              <a:rPr lang="sr-Cyrl-CS" altLang="en-US" b="1" dirty="0" smtClean="0"/>
              <a:t>: </a:t>
            </a:r>
            <a:r>
              <a:rPr lang="en-US" altLang="en-US" dirty="0"/>
              <a:t>heliotropic rash (periorbital, neck, dorsum of hands and feet, </a:t>
            </a:r>
            <a:r>
              <a:rPr lang="en-US" altLang="en-US" dirty="0" smtClean="0"/>
              <a:t>periungual</a:t>
            </a:r>
            <a:r>
              <a:rPr lang="en-US" altLang="en-US" dirty="0"/>
              <a:t>, Gottron's </a:t>
            </a:r>
            <a:r>
              <a:rPr lang="en-US" altLang="en-US" dirty="0" smtClean="0"/>
              <a:t>papules</a:t>
            </a:r>
            <a:endParaRPr lang="sr-Cyrl-CS" altLang="en-US" dirty="0" smtClean="0"/>
          </a:p>
          <a:p>
            <a:pPr>
              <a:defRPr/>
            </a:pPr>
            <a:endParaRPr lang="x-none" b="1" i="1" dirty="0">
              <a:effectLst>
                <a:outerShdw blurRad="38100" dist="38100" dir="2700000" algn="tl">
                  <a:srgbClr val="000000">
                    <a:alpha val="43137"/>
                  </a:srgbClr>
                </a:outerShdw>
              </a:effectLst>
              <a:cs typeface="Arial" charset="0"/>
            </a:endParaRPr>
          </a:p>
          <a:p>
            <a:pPr marL="0" indent="0">
              <a:buClr>
                <a:srgbClr val="00B050"/>
              </a:buClr>
              <a:buNone/>
            </a:pPr>
            <a:r>
              <a:rPr lang="sr-Latn-CS" altLang="en-US" b="1" dirty="0">
                <a:latin typeface="Arial Narrow" panose="020B0606020202030204" pitchFamily="34" charset="0"/>
              </a:rPr>
              <a:t/>
            </a:r>
            <a:br>
              <a:rPr lang="sr-Latn-CS" altLang="en-US" b="1" dirty="0">
                <a:latin typeface="Arial Narrow" panose="020B0606020202030204" pitchFamily="34" charset="0"/>
              </a:rPr>
            </a:br>
            <a:endParaRPr lang="vi-VN" b="1" i="1" dirty="0">
              <a:effectLst>
                <a:outerShdw blurRad="38100" dist="38100" dir="2700000" algn="tl">
                  <a:srgbClr val="000000">
                    <a:alpha val="43137"/>
                  </a:srgbClr>
                </a:outerShdw>
              </a:effectLst>
              <a:cs typeface="Arial" charset="0"/>
            </a:endParaRPr>
          </a:p>
          <a:p>
            <a:pPr marL="0" indent="0">
              <a:buClr>
                <a:srgbClr val="00B050"/>
              </a:buClr>
              <a:buNone/>
            </a:pPr>
            <a:endParaRPr lang="sr-Cyrl-RS" altLang="sr-Latn-RS" b="1" dirty="0" smtClean="0">
              <a:solidFill>
                <a:srgbClr val="FF0000"/>
              </a:solidFill>
              <a:latin typeface="Calibri" panose="020F0502020204030204" pitchFamily="34" charset="0"/>
            </a:endParaRPr>
          </a:p>
        </p:txBody>
      </p:sp>
      <p:cxnSp>
        <p:nvCxnSpPr>
          <p:cNvPr id="5" name="Straight Connector 4"/>
          <p:cNvCxnSpPr/>
          <p:nvPr/>
        </p:nvCxnSpPr>
        <p:spPr>
          <a:xfrm flipV="1">
            <a:off x="954258" y="1371600"/>
            <a:ext cx="10283483" cy="9044"/>
          </a:xfrm>
          <a:prstGeom prst="line">
            <a:avLst/>
          </a:prstGeom>
          <a:ln w="38100">
            <a:solidFill>
              <a:srgbClr val="00B050"/>
            </a:solidFill>
          </a:ln>
        </p:spPr>
        <p:style>
          <a:lnRef idx="1">
            <a:schemeClr val="accent1"/>
          </a:lnRef>
          <a:fillRef idx="0">
            <a:schemeClr val="accent1"/>
          </a:fillRef>
          <a:effectRef idx="0">
            <a:schemeClr val="accent1"/>
          </a:effectRef>
          <a:fontRef idx="minor">
            <a:schemeClr val="tx1"/>
          </a:fontRef>
        </p:style>
      </p:cxnSp>
      <p:pic>
        <p:nvPicPr>
          <p:cNvPr id="4" name="Picture 3"/>
          <p:cNvPicPr>
            <a:picLocks noChangeAspect="1"/>
          </p:cNvPicPr>
          <p:nvPr/>
        </p:nvPicPr>
        <p:blipFill>
          <a:blip r:embed="rId2"/>
          <a:stretch>
            <a:fillRect/>
          </a:stretch>
        </p:blipFill>
        <p:spPr>
          <a:xfrm>
            <a:off x="838199" y="3465613"/>
            <a:ext cx="2871651" cy="3118067"/>
          </a:xfrm>
          <a:prstGeom prst="rect">
            <a:avLst/>
          </a:prstGeom>
        </p:spPr>
      </p:pic>
      <p:pic>
        <p:nvPicPr>
          <p:cNvPr id="6" name="Picture 5"/>
          <p:cNvPicPr>
            <a:picLocks noChangeAspect="1"/>
          </p:cNvPicPr>
          <p:nvPr/>
        </p:nvPicPr>
        <p:blipFill>
          <a:blip r:embed="rId3"/>
          <a:stretch>
            <a:fillRect/>
          </a:stretch>
        </p:blipFill>
        <p:spPr>
          <a:xfrm>
            <a:off x="4417421" y="3465612"/>
            <a:ext cx="2871651" cy="3118067"/>
          </a:xfrm>
          <a:prstGeom prst="rect">
            <a:avLst/>
          </a:prstGeom>
        </p:spPr>
      </p:pic>
      <p:pic>
        <p:nvPicPr>
          <p:cNvPr id="7" name="Picture 5" descr="C:\Documents and Settings\Infomedis.NEUROLOGIJA\Desktop\myositis\gottron i telangiektazije.jpg"/>
          <p:cNvPicPr>
            <a:picLocks noChangeAspect="1" noChangeArrowheads="1"/>
          </p:cNvPicPr>
          <p:nvPr/>
        </p:nvPicPr>
        <p:blipFill>
          <a:blip r:embed="rId4">
            <a:extLst>
              <a:ext uri="{28A0092B-C50C-407E-A947-70E740481C1C}">
                <a14:useLocalDpi xmlns:a14="http://schemas.microsoft.com/office/drawing/2010/main" xmlns="" val="0"/>
              </a:ext>
            </a:extLst>
          </a:blip>
          <a:srcRect/>
          <a:stretch>
            <a:fillRect/>
          </a:stretch>
        </p:blipFill>
        <p:spPr bwMode="auto">
          <a:xfrm>
            <a:off x="7996643" y="3478405"/>
            <a:ext cx="2871652" cy="3105274"/>
          </a:xfrm>
          <a:prstGeom prst="rect">
            <a:avLst/>
          </a:prstGeom>
          <a:noFill/>
          <a:ln w="12700">
            <a:solidFill>
              <a:schemeClr val="tx1"/>
            </a:solidFill>
            <a:miter lim="800000"/>
            <a:headEnd/>
            <a:tailEnd/>
          </a:ln>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1330242800"/>
      </p:ext>
    </p:extLst>
  </p:cSld>
  <p:clrMapOvr>
    <a:masterClrMapping/>
  </p:clrMapOvr>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881448"/>
            <a:ext cx="11242964" cy="1325563"/>
          </a:xfrm>
        </p:spPr>
        <p:txBody>
          <a:bodyPr>
            <a:normAutofit fontScale="90000"/>
          </a:bodyPr>
          <a:lstStyle/>
          <a:p>
            <a:r>
              <a:rPr lang="sr-Cyrl-RS" dirty="0">
                <a:solidFill>
                  <a:schemeClr val="accent5">
                    <a:lumMod val="75000"/>
                  </a:schemeClr>
                </a:solidFill>
                <a:latin typeface="Comic Sans MS" panose="030F0702030302020204" pitchFamily="66" charset="0"/>
              </a:rPr>
              <a:t> </a:t>
            </a:r>
            <a:r>
              <a:rPr lang="en-US" sz="4900" dirty="0" smtClean="0">
                <a:latin typeface="Comic Sans MS" panose="030F0702030302020204" pitchFamily="66" charset="0"/>
              </a:rPr>
              <a:t>Dermatomyositis</a:t>
            </a:r>
            <a:r>
              <a:rPr lang="sr-Cyrl-CS" altLang="en-US" sz="4000" dirty="0"/>
              <a:t/>
            </a:r>
            <a:br>
              <a:rPr lang="sr-Cyrl-CS" altLang="en-US" sz="4000" dirty="0"/>
            </a:br>
            <a:r>
              <a:rPr lang="sr-Cyrl-RS" altLang="en-US" sz="4000" b="1" dirty="0">
                <a:solidFill>
                  <a:srgbClr val="00B050"/>
                </a:solidFill>
              </a:rPr>
              <a:t/>
            </a:r>
            <a:br>
              <a:rPr lang="sr-Cyrl-RS" altLang="en-US" sz="4000" b="1" dirty="0">
                <a:solidFill>
                  <a:srgbClr val="00B050"/>
                </a:solidFill>
              </a:rPr>
            </a:br>
            <a:endParaRPr lang="en-US" sz="4000" dirty="0">
              <a:latin typeface="Comic Sans MS" panose="030F0702030302020204" pitchFamily="66" charset="0"/>
            </a:endParaRPr>
          </a:p>
        </p:txBody>
      </p:sp>
      <p:sp>
        <p:nvSpPr>
          <p:cNvPr id="3" name="Content Placeholder 2"/>
          <p:cNvSpPr>
            <a:spLocks noGrp="1"/>
          </p:cNvSpPr>
          <p:nvPr>
            <p:ph idx="1"/>
          </p:nvPr>
        </p:nvSpPr>
        <p:spPr>
          <a:xfrm>
            <a:off x="785392" y="2402954"/>
            <a:ext cx="11295772" cy="3828029"/>
          </a:xfrm>
        </p:spPr>
        <p:txBody>
          <a:bodyPr>
            <a:normAutofit lnSpcReduction="10000"/>
          </a:bodyPr>
          <a:lstStyle/>
          <a:p>
            <a:pPr marL="0" indent="0">
              <a:buClr>
                <a:srgbClr val="00B050"/>
              </a:buClr>
              <a:buNone/>
              <a:defRPr/>
            </a:pPr>
            <a:endParaRPr lang="sr-Cyrl-CS" altLang="en-US" dirty="0" smtClean="0"/>
          </a:p>
          <a:p>
            <a:pPr>
              <a:buClr>
                <a:srgbClr val="00B050"/>
              </a:buClr>
              <a:defRPr/>
            </a:pPr>
            <a:r>
              <a:rPr lang="en-US" altLang="en-US" b="1" dirty="0"/>
              <a:t>Systemic signs: </a:t>
            </a:r>
            <a:r>
              <a:rPr lang="en-US" altLang="en-US" dirty="0" smtClean="0"/>
              <a:t>myocarditis</a:t>
            </a:r>
            <a:endParaRPr lang="sr-Cyrl-CS" altLang="en-US" dirty="0" smtClean="0"/>
          </a:p>
          <a:p>
            <a:pPr marL="0" indent="0">
              <a:buClr>
                <a:srgbClr val="00B050"/>
              </a:buClr>
              <a:buNone/>
              <a:defRPr/>
            </a:pPr>
            <a:r>
              <a:rPr lang="sr-Cyrl-CS" altLang="en-US" b="1" dirty="0"/>
              <a:t> </a:t>
            </a:r>
            <a:r>
              <a:rPr lang="sr-Cyrl-CS" altLang="en-US" b="1" dirty="0" smtClean="0"/>
              <a:t>                              </a:t>
            </a:r>
            <a:r>
              <a:rPr lang="en-US" dirty="0">
                <a:solidFill>
                  <a:srgbClr val="212121"/>
                </a:solidFill>
              </a:rPr>
              <a:t>pulmonary </a:t>
            </a:r>
            <a:r>
              <a:rPr lang="en-US" dirty="0" smtClean="0">
                <a:solidFill>
                  <a:srgbClr val="212121"/>
                </a:solidFill>
              </a:rPr>
              <a:t>symptoms</a:t>
            </a:r>
            <a:endParaRPr lang="sr-Cyrl-CS" altLang="en-US" dirty="0" smtClean="0"/>
          </a:p>
          <a:p>
            <a:pPr marL="0" indent="0">
              <a:buClr>
                <a:srgbClr val="00B050"/>
              </a:buClr>
              <a:buNone/>
              <a:defRPr/>
            </a:pPr>
            <a:r>
              <a:rPr lang="sr-Cyrl-CS" altLang="en-US" dirty="0"/>
              <a:t> </a:t>
            </a:r>
            <a:r>
              <a:rPr lang="sr-Cyrl-CS" altLang="en-US" dirty="0" smtClean="0"/>
              <a:t>                              </a:t>
            </a:r>
            <a:r>
              <a:rPr lang="en-US" altLang="en-US" dirty="0" smtClean="0"/>
              <a:t>vasculitis</a:t>
            </a:r>
            <a:endParaRPr lang="sr-Cyrl-CS" altLang="en-US" dirty="0" smtClean="0"/>
          </a:p>
          <a:p>
            <a:pPr marL="0" indent="0">
              <a:buClr>
                <a:srgbClr val="00B050"/>
              </a:buClr>
              <a:buNone/>
              <a:defRPr/>
            </a:pPr>
            <a:r>
              <a:rPr lang="sr-Cyrl-CS" altLang="en-US" dirty="0"/>
              <a:t> </a:t>
            </a:r>
            <a:r>
              <a:rPr lang="sr-Cyrl-CS" altLang="en-US" dirty="0" smtClean="0"/>
              <a:t>                              </a:t>
            </a:r>
            <a:r>
              <a:rPr lang="en-US" altLang="en-US" dirty="0" smtClean="0"/>
              <a:t>malignancy</a:t>
            </a:r>
            <a:endParaRPr lang="sr-Cyrl-CS" altLang="en-US" dirty="0" smtClean="0"/>
          </a:p>
          <a:p>
            <a:pPr marL="0" indent="0">
              <a:buClr>
                <a:srgbClr val="00B050"/>
              </a:buClr>
              <a:buNone/>
              <a:defRPr/>
            </a:pPr>
            <a:r>
              <a:rPr lang="sr-Cyrl-CS" altLang="en-US" dirty="0"/>
              <a:t> </a:t>
            </a:r>
            <a:r>
              <a:rPr lang="en-US" altLang="en-US" dirty="0" smtClean="0"/>
              <a:t>                              other </a:t>
            </a:r>
            <a:r>
              <a:rPr lang="en-US" dirty="0" smtClean="0">
                <a:solidFill>
                  <a:srgbClr val="212121"/>
                </a:solidFill>
              </a:rPr>
              <a:t>connective </a:t>
            </a:r>
            <a:r>
              <a:rPr lang="en-US" dirty="0">
                <a:solidFill>
                  <a:srgbClr val="212121"/>
                </a:solidFill>
              </a:rPr>
              <a:t>tissue </a:t>
            </a:r>
            <a:r>
              <a:rPr lang="en-US" dirty="0" smtClean="0">
                <a:solidFill>
                  <a:srgbClr val="212121"/>
                </a:solidFill>
              </a:rPr>
              <a:t>diseases</a:t>
            </a:r>
            <a:endParaRPr lang="x-none" b="1" i="1" dirty="0">
              <a:effectLst>
                <a:outerShdw blurRad="38100" dist="38100" dir="2700000" algn="tl">
                  <a:srgbClr val="000000">
                    <a:alpha val="43137"/>
                  </a:srgbClr>
                </a:outerShdw>
              </a:effectLst>
              <a:cs typeface="Arial" charset="0"/>
            </a:endParaRPr>
          </a:p>
          <a:p>
            <a:pPr marL="0" indent="0">
              <a:buClr>
                <a:srgbClr val="00B050"/>
              </a:buClr>
              <a:buNone/>
            </a:pPr>
            <a:r>
              <a:rPr lang="sr-Latn-CS" altLang="en-US" b="1" dirty="0">
                <a:latin typeface="Arial Narrow" panose="020B0606020202030204" pitchFamily="34" charset="0"/>
              </a:rPr>
              <a:t/>
            </a:r>
            <a:br>
              <a:rPr lang="sr-Latn-CS" altLang="en-US" b="1" dirty="0">
                <a:latin typeface="Arial Narrow" panose="020B0606020202030204" pitchFamily="34" charset="0"/>
              </a:rPr>
            </a:br>
            <a:endParaRPr lang="vi-VN" b="1" i="1" dirty="0">
              <a:effectLst>
                <a:outerShdw blurRad="38100" dist="38100" dir="2700000" algn="tl">
                  <a:srgbClr val="000000">
                    <a:alpha val="43137"/>
                  </a:srgbClr>
                </a:outerShdw>
              </a:effectLst>
              <a:cs typeface="Arial" charset="0"/>
            </a:endParaRPr>
          </a:p>
        </p:txBody>
      </p:sp>
      <p:cxnSp>
        <p:nvCxnSpPr>
          <p:cNvPr id="5" name="Straight Connector 4"/>
          <p:cNvCxnSpPr/>
          <p:nvPr/>
        </p:nvCxnSpPr>
        <p:spPr>
          <a:xfrm flipV="1">
            <a:off x="954258" y="1371600"/>
            <a:ext cx="10283483" cy="9044"/>
          </a:xfrm>
          <a:prstGeom prst="line">
            <a:avLst/>
          </a:prstGeom>
          <a:ln w="38100">
            <a:solidFill>
              <a:srgbClr val="00B05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1990157217"/>
      </p:ext>
    </p:extLst>
  </p:cSld>
  <p:clrMapOvr>
    <a:masterClrMapping/>
  </p:clrMapOvr>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881448"/>
            <a:ext cx="11242964" cy="1325563"/>
          </a:xfrm>
        </p:spPr>
        <p:txBody>
          <a:bodyPr>
            <a:normAutofit fontScale="90000"/>
          </a:bodyPr>
          <a:lstStyle/>
          <a:p>
            <a:r>
              <a:rPr lang="sr-Cyrl-RS" dirty="0">
                <a:solidFill>
                  <a:schemeClr val="accent5">
                    <a:lumMod val="75000"/>
                  </a:schemeClr>
                </a:solidFill>
                <a:latin typeface="Comic Sans MS" panose="030F0702030302020204" pitchFamily="66" charset="0"/>
              </a:rPr>
              <a:t> </a:t>
            </a:r>
            <a:r>
              <a:rPr lang="en-US" sz="4900" dirty="0" smtClean="0">
                <a:latin typeface="Comic Sans MS" panose="030F0702030302020204" pitchFamily="66" charset="0"/>
              </a:rPr>
              <a:t>Dermatomyositis</a:t>
            </a:r>
            <a:r>
              <a:rPr lang="sr-Cyrl-CS" altLang="en-US" sz="4000" dirty="0"/>
              <a:t/>
            </a:r>
            <a:br>
              <a:rPr lang="sr-Cyrl-CS" altLang="en-US" sz="4000" dirty="0"/>
            </a:br>
            <a:r>
              <a:rPr lang="sr-Cyrl-RS" altLang="en-US" sz="4000" b="1" dirty="0">
                <a:solidFill>
                  <a:srgbClr val="00B050"/>
                </a:solidFill>
              </a:rPr>
              <a:t/>
            </a:r>
            <a:br>
              <a:rPr lang="sr-Cyrl-RS" altLang="en-US" sz="4000" b="1" dirty="0">
                <a:solidFill>
                  <a:srgbClr val="00B050"/>
                </a:solidFill>
              </a:rPr>
            </a:br>
            <a:endParaRPr lang="en-US" sz="4000" dirty="0">
              <a:latin typeface="Comic Sans MS" panose="030F0702030302020204" pitchFamily="66" charset="0"/>
            </a:endParaRPr>
          </a:p>
        </p:txBody>
      </p:sp>
      <p:sp>
        <p:nvSpPr>
          <p:cNvPr id="3" name="Content Placeholder 2"/>
          <p:cNvSpPr>
            <a:spLocks noGrp="1"/>
          </p:cNvSpPr>
          <p:nvPr>
            <p:ph idx="1"/>
          </p:nvPr>
        </p:nvSpPr>
        <p:spPr>
          <a:xfrm>
            <a:off x="785392" y="1723685"/>
            <a:ext cx="11295772" cy="3828029"/>
          </a:xfrm>
        </p:spPr>
        <p:txBody>
          <a:bodyPr>
            <a:normAutofit lnSpcReduction="10000"/>
          </a:bodyPr>
          <a:lstStyle/>
          <a:p>
            <a:pPr marL="0" indent="0">
              <a:buClr>
                <a:srgbClr val="00B050"/>
              </a:buClr>
              <a:buNone/>
              <a:defRPr/>
            </a:pPr>
            <a:endParaRPr lang="sr-Cyrl-CS" altLang="en-US" dirty="0" smtClean="0"/>
          </a:p>
          <a:p>
            <a:pPr>
              <a:buClr>
                <a:srgbClr val="00B050"/>
              </a:buClr>
              <a:defRPr/>
            </a:pPr>
            <a:r>
              <a:rPr lang="en-US" altLang="en-US" b="1" dirty="0"/>
              <a:t>Muscle weakness: </a:t>
            </a:r>
            <a:r>
              <a:rPr lang="en-US" altLang="en-US" dirty="0"/>
              <a:t>progressive, symmetrical, proximal weakness (difficulty getting up from a chair, walking, lifting objects, combing</a:t>
            </a:r>
            <a:r>
              <a:rPr lang="en-US" altLang="en-US" dirty="0" smtClean="0"/>
              <a:t>...)</a:t>
            </a:r>
          </a:p>
          <a:p>
            <a:pPr>
              <a:buClr>
                <a:srgbClr val="00B050"/>
              </a:buClr>
              <a:defRPr/>
            </a:pPr>
            <a:r>
              <a:rPr lang="en-US" altLang="en-US" dirty="0" smtClean="0"/>
              <a:t>Movements </a:t>
            </a:r>
            <a:r>
              <a:rPr lang="en-US" altLang="en-US" dirty="0"/>
              <a:t>that depend on the distal musculature are difficult in the later </a:t>
            </a:r>
            <a:r>
              <a:rPr lang="en-US" altLang="en-US" dirty="0" smtClean="0"/>
              <a:t>course</a:t>
            </a:r>
          </a:p>
          <a:p>
            <a:pPr>
              <a:buClr>
                <a:srgbClr val="00B050"/>
              </a:buClr>
              <a:defRPr/>
            </a:pPr>
            <a:r>
              <a:rPr lang="en-US" altLang="en-US" dirty="0" smtClean="0"/>
              <a:t>Pain </a:t>
            </a:r>
            <a:r>
              <a:rPr lang="en-US" altLang="en-US" dirty="0"/>
              <a:t>and muscle tenderness usually at the beginning of the pain, in a smaller number of patients (scapulo-humeral and pelvic-femoral musculature</a:t>
            </a:r>
            <a:r>
              <a:rPr lang="en-US" altLang="en-US" dirty="0" smtClean="0"/>
              <a:t>)</a:t>
            </a:r>
          </a:p>
          <a:p>
            <a:pPr>
              <a:buClr>
                <a:srgbClr val="00B050"/>
              </a:buClr>
              <a:defRPr/>
            </a:pPr>
            <a:r>
              <a:rPr lang="en-US" altLang="en-US" dirty="0" smtClean="0"/>
              <a:t>Weakness </a:t>
            </a:r>
            <a:r>
              <a:rPr lang="en-US" altLang="en-US" dirty="0"/>
              <a:t>of the muscles of the pharynx, larynx-dysphagia, </a:t>
            </a:r>
            <a:r>
              <a:rPr lang="en-US" altLang="en-US" dirty="0" smtClean="0"/>
              <a:t>dysphonia</a:t>
            </a:r>
            <a:endParaRPr lang="x-none" dirty="0">
              <a:cs typeface="Arial" charset="0"/>
            </a:endParaRPr>
          </a:p>
          <a:p>
            <a:pPr marL="0" indent="0">
              <a:buClr>
                <a:srgbClr val="00B050"/>
              </a:buClr>
              <a:buNone/>
            </a:pPr>
            <a:endParaRPr lang="vi-VN" i="1" dirty="0">
              <a:effectLst>
                <a:outerShdw blurRad="38100" dist="38100" dir="2700000" algn="tl">
                  <a:srgbClr val="000000">
                    <a:alpha val="43137"/>
                  </a:srgbClr>
                </a:outerShdw>
              </a:effectLst>
              <a:cs typeface="Arial" charset="0"/>
            </a:endParaRPr>
          </a:p>
        </p:txBody>
      </p:sp>
      <p:cxnSp>
        <p:nvCxnSpPr>
          <p:cNvPr id="5" name="Straight Connector 4"/>
          <p:cNvCxnSpPr/>
          <p:nvPr/>
        </p:nvCxnSpPr>
        <p:spPr>
          <a:xfrm flipV="1">
            <a:off x="954258" y="1371600"/>
            <a:ext cx="10283483" cy="9044"/>
          </a:xfrm>
          <a:prstGeom prst="line">
            <a:avLst/>
          </a:prstGeom>
          <a:ln w="38100">
            <a:solidFill>
              <a:srgbClr val="00B05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1712277199"/>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716705"/>
            <a:ext cx="10515600" cy="1325563"/>
          </a:xfrm>
        </p:spPr>
        <p:txBody>
          <a:bodyPr>
            <a:normAutofit fontScale="90000"/>
          </a:bodyPr>
          <a:lstStyle/>
          <a:p>
            <a:r>
              <a:rPr lang="en-US" dirty="0" smtClean="0">
                <a:solidFill>
                  <a:schemeClr val="tx1">
                    <a:lumMod val="95000"/>
                    <a:lumOff val="5000"/>
                  </a:schemeClr>
                </a:solidFill>
                <a:latin typeface="Comic Sans MS" panose="030F0702030302020204" pitchFamily="66" charset="0"/>
              </a:rPr>
              <a:t>Examination of neuromuscular transmission</a:t>
            </a:r>
            <a:r>
              <a:rPr lang="sr-Cyrl-RS" b="1" dirty="0">
                <a:solidFill>
                  <a:srgbClr val="00B050"/>
                </a:solidFill>
              </a:rPr>
              <a:t/>
            </a:r>
            <a:br>
              <a:rPr lang="sr-Cyrl-RS" b="1" dirty="0">
                <a:solidFill>
                  <a:srgbClr val="00B050"/>
                </a:solidFill>
              </a:rPr>
            </a:br>
            <a:endParaRPr lang="en-US" dirty="0">
              <a:latin typeface="Comic Sans MS" panose="030F0702030302020204" pitchFamily="66" charset="0"/>
            </a:endParaRPr>
          </a:p>
        </p:txBody>
      </p:sp>
      <p:sp>
        <p:nvSpPr>
          <p:cNvPr id="3" name="Content Placeholder 2"/>
          <p:cNvSpPr>
            <a:spLocks noGrp="1"/>
          </p:cNvSpPr>
          <p:nvPr>
            <p:ph idx="1"/>
          </p:nvPr>
        </p:nvSpPr>
        <p:spPr>
          <a:xfrm>
            <a:off x="594360" y="2206503"/>
            <a:ext cx="11227526" cy="4351338"/>
          </a:xfrm>
        </p:spPr>
        <p:txBody>
          <a:bodyPr>
            <a:normAutofit lnSpcReduction="10000"/>
          </a:bodyPr>
          <a:lstStyle/>
          <a:p>
            <a:pPr>
              <a:buClr>
                <a:srgbClr val="00B050"/>
              </a:buClr>
            </a:pPr>
            <a:r>
              <a:rPr lang="en-US" sz="2400" b="1" dirty="0" smtClean="0">
                <a:solidFill>
                  <a:srgbClr val="00B050"/>
                </a:solidFill>
              </a:rPr>
              <a:t>Repetitive </a:t>
            </a:r>
            <a:r>
              <a:rPr lang="en-US" sz="2400" b="1" dirty="0">
                <a:solidFill>
                  <a:srgbClr val="00B050"/>
                </a:solidFill>
              </a:rPr>
              <a:t>nerve stimulation (RNS)</a:t>
            </a:r>
            <a:r>
              <a:rPr lang="en-US" sz="2400" dirty="0">
                <a:solidFill>
                  <a:srgbClr val="000000"/>
                </a:solidFill>
                <a:latin typeface="Times New Roman" panose="02020603050405020304" pitchFamily="18" charset="0"/>
              </a:rPr>
              <a:t> </a:t>
            </a:r>
            <a:endParaRPr lang="sr-Cyrl-RS" sz="2400" b="1" dirty="0" smtClean="0">
              <a:solidFill>
                <a:srgbClr val="00B050"/>
              </a:solidFill>
            </a:endParaRPr>
          </a:p>
          <a:p>
            <a:pPr>
              <a:buClr>
                <a:srgbClr val="00B050"/>
              </a:buClr>
            </a:pPr>
            <a:endParaRPr lang="sr-Cyrl-RS" sz="2400" dirty="0"/>
          </a:p>
          <a:p>
            <a:pPr marL="0" indent="0">
              <a:buClr>
                <a:srgbClr val="00B050"/>
              </a:buClr>
              <a:buNone/>
            </a:pPr>
            <a:r>
              <a:rPr lang="sr-Cyrl-RS" sz="2400" dirty="0" smtClean="0"/>
              <a:t>-</a:t>
            </a:r>
            <a:r>
              <a:rPr lang="en-US" sz="2400" dirty="0"/>
              <a:t>Repetitive stimulation of the peripheral nerve (up to 3 Hz) causes an EP of the muscle which   represents the summation of the AP of all muscle fibers that discharge relatively </a:t>
            </a:r>
            <a:r>
              <a:rPr lang="en-US" sz="2400" dirty="0" smtClean="0"/>
              <a:t>synchronously</a:t>
            </a:r>
          </a:p>
          <a:p>
            <a:pPr marL="0" indent="0">
              <a:buClr>
                <a:srgbClr val="00B050"/>
              </a:buClr>
              <a:buNone/>
            </a:pPr>
            <a:endParaRPr lang="en-US" sz="2400" dirty="0" smtClean="0"/>
          </a:p>
          <a:p>
            <a:pPr marL="0" indent="0">
              <a:buClr>
                <a:srgbClr val="00B050"/>
              </a:buClr>
              <a:buNone/>
            </a:pPr>
            <a:r>
              <a:rPr lang="en-US" sz="2400" dirty="0" smtClean="0"/>
              <a:t>-</a:t>
            </a:r>
            <a:r>
              <a:rPr lang="en-US" sz="2400" b="1" dirty="0"/>
              <a:t>Normal</a:t>
            </a:r>
            <a:r>
              <a:rPr lang="en-US" sz="2400" dirty="0"/>
              <a:t>-characteristics of the EP muscle remain unchanged during repetitive </a:t>
            </a:r>
            <a:r>
              <a:rPr lang="en-US" sz="2400" dirty="0" smtClean="0"/>
              <a:t>stimulation</a:t>
            </a:r>
          </a:p>
          <a:p>
            <a:pPr marL="0" indent="0">
              <a:buClr>
                <a:srgbClr val="00B050"/>
              </a:buClr>
              <a:buNone/>
            </a:pPr>
            <a:endParaRPr lang="en-US" sz="2400" dirty="0" smtClean="0"/>
          </a:p>
          <a:p>
            <a:pPr marL="0" indent="0">
              <a:buClr>
                <a:srgbClr val="00B050"/>
              </a:buClr>
              <a:buNone/>
            </a:pPr>
            <a:r>
              <a:rPr lang="en-US" sz="2400" dirty="0" smtClean="0"/>
              <a:t>-</a:t>
            </a:r>
            <a:r>
              <a:rPr lang="en-US" sz="2400" b="1" dirty="0"/>
              <a:t>Myasthenia gravis- </a:t>
            </a:r>
            <a:r>
              <a:rPr lang="en-US" sz="2400" dirty="0"/>
              <a:t>the amplitude of the first EP muscle is normal, and already after that   the second or third stimulus leads to a </a:t>
            </a:r>
            <a:r>
              <a:rPr lang="en-US" sz="2400" b="1" dirty="0"/>
              <a:t>FALL of the amplitude </a:t>
            </a:r>
            <a:r>
              <a:rPr lang="en-US" sz="2400" dirty="0"/>
              <a:t>(</a:t>
            </a:r>
            <a:r>
              <a:rPr lang="en-US" sz="2400" b="1" dirty="0">
                <a:solidFill>
                  <a:srgbClr val="00B050"/>
                </a:solidFill>
              </a:rPr>
              <a:t>the so-called decrement response</a:t>
            </a:r>
            <a:r>
              <a:rPr lang="en-US" sz="2400" dirty="0"/>
              <a:t>) </a:t>
            </a:r>
            <a:r>
              <a:rPr lang="en-US" sz="2400" b="1" dirty="0" smtClean="0"/>
              <a:t>by </a:t>
            </a:r>
            <a:r>
              <a:rPr lang="en-US" sz="2400" b="1" dirty="0"/>
              <a:t>at least 10% of the initial </a:t>
            </a:r>
            <a:r>
              <a:rPr lang="en-US" sz="2400" b="1" dirty="0" smtClean="0"/>
              <a:t>value</a:t>
            </a:r>
            <a:endParaRPr lang="sr-Cyrl-RS" sz="2400" b="1" dirty="0" smtClean="0"/>
          </a:p>
        </p:txBody>
      </p:sp>
      <p:cxnSp>
        <p:nvCxnSpPr>
          <p:cNvPr id="4" name="Straight Connector 3"/>
          <p:cNvCxnSpPr/>
          <p:nvPr/>
        </p:nvCxnSpPr>
        <p:spPr>
          <a:xfrm flipV="1">
            <a:off x="685800" y="1379487"/>
            <a:ext cx="10515600" cy="42206"/>
          </a:xfrm>
          <a:prstGeom prst="line">
            <a:avLst/>
          </a:prstGeom>
          <a:ln w="38100">
            <a:solidFill>
              <a:srgbClr val="00B05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96152279"/>
      </p:ext>
    </p:extLst>
  </p:cSld>
  <p:clrMapOvr>
    <a:masterClrMapping/>
  </p:clrMapOvr>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881448"/>
            <a:ext cx="11242964" cy="1325563"/>
          </a:xfrm>
        </p:spPr>
        <p:txBody>
          <a:bodyPr>
            <a:normAutofit fontScale="90000"/>
          </a:bodyPr>
          <a:lstStyle/>
          <a:p>
            <a:r>
              <a:rPr lang="sr-Cyrl-RS" dirty="0">
                <a:solidFill>
                  <a:schemeClr val="accent5">
                    <a:lumMod val="75000"/>
                  </a:schemeClr>
                </a:solidFill>
                <a:latin typeface="Comic Sans MS" panose="030F0702030302020204" pitchFamily="66" charset="0"/>
              </a:rPr>
              <a:t> </a:t>
            </a:r>
            <a:r>
              <a:rPr lang="en-US" sz="4900" dirty="0" smtClean="0">
                <a:latin typeface="Comic Sans MS" panose="030F0702030302020204" pitchFamily="66" charset="0"/>
              </a:rPr>
              <a:t>Dermatomyositis</a:t>
            </a:r>
            <a:r>
              <a:rPr lang="sr-Cyrl-CS" altLang="en-US" sz="4000" dirty="0"/>
              <a:t/>
            </a:r>
            <a:br>
              <a:rPr lang="sr-Cyrl-CS" altLang="en-US" sz="4000" dirty="0"/>
            </a:br>
            <a:r>
              <a:rPr lang="sr-Cyrl-RS" altLang="en-US" sz="4000" b="1" dirty="0">
                <a:solidFill>
                  <a:srgbClr val="00B050"/>
                </a:solidFill>
              </a:rPr>
              <a:t/>
            </a:r>
            <a:br>
              <a:rPr lang="sr-Cyrl-RS" altLang="en-US" sz="4000" b="1" dirty="0">
                <a:solidFill>
                  <a:srgbClr val="00B050"/>
                </a:solidFill>
              </a:rPr>
            </a:br>
            <a:endParaRPr lang="en-US" sz="4000" dirty="0">
              <a:latin typeface="Comic Sans MS" panose="030F0702030302020204" pitchFamily="66" charset="0"/>
            </a:endParaRPr>
          </a:p>
        </p:txBody>
      </p:sp>
      <p:sp>
        <p:nvSpPr>
          <p:cNvPr id="3" name="Content Placeholder 2"/>
          <p:cNvSpPr>
            <a:spLocks noGrp="1"/>
          </p:cNvSpPr>
          <p:nvPr>
            <p:ph idx="1"/>
          </p:nvPr>
        </p:nvSpPr>
        <p:spPr>
          <a:xfrm>
            <a:off x="838200" y="1870796"/>
            <a:ext cx="11295772" cy="4246041"/>
          </a:xfrm>
        </p:spPr>
        <p:txBody>
          <a:bodyPr>
            <a:normAutofit/>
          </a:bodyPr>
          <a:lstStyle/>
          <a:p>
            <a:pPr marL="0" indent="0">
              <a:buClr>
                <a:srgbClr val="00B050"/>
              </a:buClr>
              <a:buNone/>
              <a:defRPr/>
            </a:pPr>
            <a:endParaRPr lang="sr-Cyrl-CS" altLang="en-US" dirty="0" smtClean="0"/>
          </a:p>
          <a:p>
            <a:pPr>
              <a:buClr>
                <a:srgbClr val="00B050"/>
              </a:buClr>
              <a:defRPr/>
            </a:pPr>
            <a:r>
              <a:rPr lang="en-US" altLang="en-US" sz="3200" b="1" dirty="0" smtClean="0">
                <a:solidFill>
                  <a:srgbClr val="00B050"/>
                </a:solidFill>
              </a:rPr>
              <a:t>Diagnosis</a:t>
            </a:r>
            <a:r>
              <a:rPr lang="sr-Cyrl-CS" altLang="en-US" sz="3200" b="1" dirty="0" smtClean="0">
                <a:solidFill>
                  <a:srgbClr val="00B050"/>
                </a:solidFill>
              </a:rPr>
              <a:t>:</a:t>
            </a:r>
          </a:p>
          <a:p>
            <a:pPr marL="0" indent="0">
              <a:buClr>
                <a:srgbClr val="00B050"/>
              </a:buClr>
              <a:buNone/>
              <a:defRPr/>
            </a:pPr>
            <a:endParaRPr lang="sr-Cyrl-CS" altLang="en-US" b="1" dirty="0" smtClean="0">
              <a:solidFill>
                <a:srgbClr val="00B050"/>
              </a:solidFill>
            </a:endParaRPr>
          </a:p>
          <a:p>
            <a:pPr marL="0" indent="0">
              <a:buClr>
                <a:srgbClr val="00B050"/>
              </a:buClr>
              <a:buNone/>
              <a:defRPr/>
            </a:pPr>
            <a:r>
              <a:rPr lang="sr-Cyrl-CS" altLang="en-US" dirty="0" smtClean="0"/>
              <a:t>-</a:t>
            </a:r>
            <a:r>
              <a:rPr lang="en-US" altLang="en-US" dirty="0" smtClean="0"/>
              <a:t>Clinical symptoms and signs</a:t>
            </a:r>
            <a:endParaRPr lang="sr-Cyrl-CS" altLang="en-US" dirty="0" smtClean="0"/>
          </a:p>
          <a:p>
            <a:pPr marL="0" indent="0">
              <a:buClr>
                <a:srgbClr val="00B050"/>
              </a:buClr>
              <a:buNone/>
              <a:defRPr/>
            </a:pPr>
            <a:r>
              <a:rPr lang="sr-Cyrl-CS" altLang="en-US" dirty="0" smtClean="0"/>
              <a:t>-</a:t>
            </a:r>
            <a:r>
              <a:rPr lang="en-US" altLang="en-US" dirty="0" smtClean="0"/>
              <a:t>Laboratory testing</a:t>
            </a:r>
            <a:r>
              <a:rPr lang="sr-Cyrl-CS" altLang="en-US" dirty="0" smtClean="0"/>
              <a:t> (</a:t>
            </a:r>
            <a:r>
              <a:rPr lang="en-US" dirty="0">
                <a:solidFill>
                  <a:srgbClr val="212121"/>
                </a:solidFill>
              </a:rPr>
              <a:t>elevations in creatinine </a:t>
            </a:r>
            <a:r>
              <a:rPr lang="en-US" dirty="0" smtClean="0">
                <a:solidFill>
                  <a:srgbClr val="212121"/>
                </a:solidFill>
              </a:rPr>
              <a:t>phosphokinase and </a:t>
            </a:r>
            <a:r>
              <a:rPr lang="en-US" dirty="0">
                <a:solidFill>
                  <a:srgbClr val="212121"/>
                </a:solidFill>
              </a:rPr>
              <a:t>aldolase, </a:t>
            </a:r>
            <a:endParaRPr lang="en-US" dirty="0" smtClean="0">
              <a:solidFill>
                <a:srgbClr val="212121"/>
              </a:solidFill>
            </a:endParaRPr>
          </a:p>
          <a:p>
            <a:pPr marL="0" indent="0">
              <a:buClr>
                <a:srgbClr val="00B050"/>
              </a:buClr>
              <a:buNone/>
              <a:defRPr/>
            </a:pPr>
            <a:r>
              <a:rPr lang="en-US" dirty="0">
                <a:solidFill>
                  <a:srgbClr val="212121"/>
                </a:solidFill>
              </a:rPr>
              <a:t> </a:t>
            </a:r>
            <a:r>
              <a:rPr lang="en-US" dirty="0" smtClean="0">
                <a:solidFill>
                  <a:srgbClr val="212121"/>
                </a:solidFill>
              </a:rPr>
              <a:t>                                   lactate dehydrogenase</a:t>
            </a:r>
            <a:r>
              <a:rPr lang="sr-Cyrl-CS" altLang="en-US" dirty="0" smtClean="0"/>
              <a:t>, </a:t>
            </a:r>
            <a:r>
              <a:rPr lang="en-US" altLang="en-US" dirty="0" smtClean="0">
                <a:solidFill>
                  <a:srgbClr val="212121"/>
                </a:solidFill>
              </a:rPr>
              <a:t>paraneoplastic</a:t>
            </a:r>
            <a:r>
              <a:rPr lang="en-US" dirty="0" smtClean="0">
                <a:solidFill>
                  <a:srgbClr val="212121"/>
                </a:solidFill>
              </a:rPr>
              <a:t> autoantibody</a:t>
            </a:r>
            <a:r>
              <a:rPr lang="sr-Cyrl-CS" altLang="en-US" dirty="0" smtClean="0"/>
              <a:t>)</a:t>
            </a:r>
          </a:p>
          <a:p>
            <a:pPr marL="0" indent="0">
              <a:buClr>
                <a:srgbClr val="00B050"/>
              </a:buClr>
              <a:buNone/>
              <a:defRPr/>
            </a:pPr>
            <a:r>
              <a:rPr lang="sr-Cyrl-CS" altLang="en-US" dirty="0" smtClean="0"/>
              <a:t>-</a:t>
            </a:r>
            <a:r>
              <a:rPr lang="en-US" dirty="0">
                <a:solidFill>
                  <a:srgbClr val="212121"/>
                </a:solidFill>
              </a:rPr>
              <a:t>The electromyogram (EMG</a:t>
            </a:r>
            <a:r>
              <a:rPr lang="en-US" dirty="0" smtClean="0">
                <a:solidFill>
                  <a:srgbClr val="212121"/>
                </a:solidFill>
              </a:rPr>
              <a:t>)</a:t>
            </a:r>
            <a:r>
              <a:rPr lang="sr-Cyrl-CS" altLang="en-US" dirty="0" smtClean="0"/>
              <a:t>- </a:t>
            </a:r>
            <a:r>
              <a:rPr lang="en-US" altLang="en-US" dirty="0"/>
              <a:t>denervation activity, myopathic </a:t>
            </a:r>
            <a:r>
              <a:rPr lang="en-US" altLang="en-US" dirty="0" smtClean="0"/>
              <a:t>potentials</a:t>
            </a:r>
          </a:p>
          <a:p>
            <a:pPr marL="0" indent="0">
              <a:buClr>
                <a:srgbClr val="00B050"/>
              </a:buClr>
              <a:buNone/>
              <a:defRPr/>
            </a:pPr>
            <a:r>
              <a:rPr lang="en-US" altLang="en-US" dirty="0" smtClean="0"/>
              <a:t>- Muscles biopsy</a:t>
            </a:r>
            <a:endParaRPr lang="sr-Cyrl-CS" altLang="en-US" dirty="0" smtClean="0"/>
          </a:p>
          <a:p>
            <a:pPr marL="0" indent="0">
              <a:buClr>
                <a:srgbClr val="00B050"/>
              </a:buClr>
              <a:buNone/>
              <a:defRPr/>
            </a:pPr>
            <a:endParaRPr lang="x-none" dirty="0">
              <a:solidFill>
                <a:srgbClr val="00B050"/>
              </a:solidFill>
              <a:cs typeface="Arial" charset="0"/>
            </a:endParaRPr>
          </a:p>
          <a:p>
            <a:pPr marL="0" indent="0">
              <a:buNone/>
              <a:defRPr/>
            </a:pPr>
            <a:endParaRPr lang="x-none" b="1" dirty="0">
              <a:cs typeface="Arial" charset="0"/>
            </a:endParaRPr>
          </a:p>
          <a:p>
            <a:pPr marL="0" indent="0">
              <a:buClr>
                <a:srgbClr val="00B050"/>
              </a:buClr>
              <a:buNone/>
            </a:pPr>
            <a:endParaRPr lang="vi-VN" b="1" i="1" dirty="0">
              <a:effectLst>
                <a:outerShdw blurRad="38100" dist="38100" dir="2700000" algn="tl">
                  <a:srgbClr val="000000">
                    <a:alpha val="43137"/>
                  </a:srgbClr>
                </a:outerShdw>
              </a:effectLst>
              <a:cs typeface="Arial" charset="0"/>
            </a:endParaRPr>
          </a:p>
        </p:txBody>
      </p:sp>
      <p:cxnSp>
        <p:nvCxnSpPr>
          <p:cNvPr id="5" name="Straight Connector 4"/>
          <p:cNvCxnSpPr/>
          <p:nvPr/>
        </p:nvCxnSpPr>
        <p:spPr>
          <a:xfrm flipV="1">
            <a:off x="954258" y="1371600"/>
            <a:ext cx="10283483" cy="9044"/>
          </a:xfrm>
          <a:prstGeom prst="line">
            <a:avLst/>
          </a:prstGeom>
          <a:ln w="38100">
            <a:solidFill>
              <a:srgbClr val="00B05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537961928"/>
      </p:ext>
    </p:extLst>
  </p:cSld>
  <p:clrMapOvr>
    <a:masterClrMapping/>
  </p:clrMapOvr>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85392" y="466852"/>
            <a:ext cx="11242964" cy="1325563"/>
          </a:xfrm>
        </p:spPr>
        <p:txBody>
          <a:bodyPr>
            <a:normAutofit fontScale="90000"/>
          </a:bodyPr>
          <a:lstStyle/>
          <a:p>
            <a:r>
              <a:rPr lang="sr-Cyrl-RS" dirty="0">
                <a:solidFill>
                  <a:schemeClr val="accent5">
                    <a:lumMod val="75000"/>
                  </a:schemeClr>
                </a:solidFill>
                <a:latin typeface="Comic Sans MS" panose="030F0702030302020204" pitchFamily="66" charset="0"/>
              </a:rPr>
              <a:t> </a:t>
            </a:r>
            <a:r>
              <a:rPr lang="en-US" sz="4900" dirty="0" smtClean="0">
                <a:latin typeface="Comic Sans MS" panose="030F0702030302020204" pitchFamily="66" charset="0"/>
              </a:rPr>
              <a:t>Polymyositis</a:t>
            </a:r>
            <a:r>
              <a:rPr lang="sr-Cyrl-CS" altLang="en-US" sz="4000" dirty="0"/>
              <a:t/>
            </a:r>
            <a:br>
              <a:rPr lang="sr-Cyrl-CS" altLang="en-US" sz="4000" dirty="0"/>
            </a:br>
            <a:r>
              <a:rPr lang="sr-Cyrl-RS" altLang="en-US" sz="4000" b="1" dirty="0">
                <a:solidFill>
                  <a:srgbClr val="00B050"/>
                </a:solidFill>
              </a:rPr>
              <a:t/>
            </a:r>
            <a:br>
              <a:rPr lang="sr-Cyrl-RS" altLang="en-US" sz="4000" b="1" dirty="0">
                <a:solidFill>
                  <a:srgbClr val="00B050"/>
                </a:solidFill>
              </a:rPr>
            </a:br>
            <a:endParaRPr lang="en-US" sz="4000" dirty="0">
              <a:latin typeface="Comic Sans MS" panose="030F0702030302020204" pitchFamily="66" charset="0"/>
            </a:endParaRPr>
          </a:p>
        </p:txBody>
      </p:sp>
      <p:sp>
        <p:nvSpPr>
          <p:cNvPr id="3" name="Content Placeholder 2"/>
          <p:cNvSpPr>
            <a:spLocks noGrp="1"/>
          </p:cNvSpPr>
          <p:nvPr>
            <p:ph idx="1"/>
          </p:nvPr>
        </p:nvSpPr>
        <p:spPr>
          <a:xfrm>
            <a:off x="732584" y="1108306"/>
            <a:ext cx="11295772" cy="4246041"/>
          </a:xfrm>
        </p:spPr>
        <p:txBody>
          <a:bodyPr>
            <a:normAutofit/>
          </a:bodyPr>
          <a:lstStyle/>
          <a:p>
            <a:pPr marL="0" indent="0" algn="just">
              <a:buClr>
                <a:schemeClr val="tx1"/>
              </a:buClr>
              <a:buSzPct val="95000"/>
              <a:buNone/>
            </a:pPr>
            <a:r>
              <a:rPr lang="en-US" sz="2000" dirty="0" smtClean="0">
                <a:solidFill>
                  <a:srgbClr val="212121"/>
                </a:solidFill>
              </a:rPr>
              <a:t>Immune </a:t>
            </a:r>
            <a:r>
              <a:rPr lang="en-US" sz="2000" dirty="0">
                <a:solidFill>
                  <a:srgbClr val="212121"/>
                </a:solidFill>
              </a:rPr>
              <a:t>mediated syndrome secondary to defective cellular </a:t>
            </a:r>
            <a:r>
              <a:rPr lang="en-US" sz="2000" dirty="0" smtClean="0">
                <a:solidFill>
                  <a:srgbClr val="212121"/>
                </a:solidFill>
              </a:rPr>
              <a:t>immunity, characterized </a:t>
            </a:r>
            <a:r>
              <a:rPr lang="en-US" sz="2000" dirty="0">
                <a:solidFill>
                  <a:srgbClr val="212121"/>
                </a:solidFill>
              </a:rPr>
              <a:t>by T-cell mediated injury. </a:t>
            </a:r>
            <a:r>
              <a:rPr lang="en-US" sz="2000" dirty="0" smtClean="0">
                <a:solidFill>
                  <a:srgbClr val="000000"/>
                </a:solidFill>
              </a:rPr>
              <a:t>Polymyositis is </a:t>
            </a:r>
            <a:r>
              <a:rPr lang="en-US" sz="2000" dirty="0">
                <a:solidFill>
                  <a:srgbClr val="000000"/>
                </a:solidFill>
              </a:rPr>
              <a:t>develops due to abnormal activation of cytotoxic T lymphocytes (CD8 cells) and macrophages against muscular antigens as well as the strong extrafusal muscular expression of major histocompatibility complex 1 causing </a:t>
            </a:r>
            <a:r>
              <a:rPr lang="en-US" sz="2000" b="1" dirty="0">
                <a:solidFill>
                  <a:srgbClr val="000000"/>
                </a:solidFill>
              </a:rPr>
              <a:t>damage to the endomysium of skeletal </a:t>
            </a:r>
            <a:r>
              <a:rPr lang="en-US" sz="2000" b="1" dirty="0" smtClean="0">
                <a:solidFill>
                  <a:srgbClr val="000000"/>
                </a:solidFill>
              </a:rPr>
              <a:t>muscles</a:t>
            </a:r>
            <a:r>
              <a:rPr lang="en-US" sz="2000" dirty="0" smtClean="0">
                <a:solidFill>
                  <a:srgbClr val="000000"/>
                </a:solidFill>
              </a:rPr>
              <a:t>. </a:t>
            </a:r>
            <a:r>
              <a:rPr lang="en-US" sz="2000" dirty="0">
                <a:solidFill>
                  <a:srgbClr val="000000"/>
                </a:solidFill>
              </a:rPr>
              <a:t>Other possible pathological causes for polymyositis include </a:t>
            </a:r>
            <a:r>
              <a:rPr lang="en-US" sz="2000" b="1" dirty="0">
                <a:solidFill>
                  <a:srgbClr val="000000"/>
                </a:solidFill>
              </a:rPr>
              <a:t>damage to vascular endothelium </a:t>
            </a:r>
            <a:r>
              <a:rPr lang="en-US" sz="2000" dirty="0">
                <a:solidFill>
                  <a:srgbClr val="000000"/>
                </a:solidFill>
              </a:rPr>
              <a:t>leading to extravasation of inflammatory mediators from circulation as well as the involvement of humoral immune response depending on the presence of certain antibodies.</a:t>
            </a:r>
            <a:endParaRPr lang="vi-VN" sz="2000" b="1" i="1" dirty="0">
              <a:effectLst>
                <a:outerShdw blurRad="38100" dist="38100" dir="2700000" algn="tl">
                  <a:srgbClr val="000000">
                    <a:alpha val="43137"/>
                  </a:srgbClr>
                </a:outerShdw>
              </a:effectLst>
              <a:cs typeface="Arial" charset="0"/>
            </a:endParaRPr>
          </a:p>
        </p:txBody>
      </p:sp>
      <p:cxnSp>
        <p:nvCxnSpPr>
          <p:cNvPr id="5" name="Straight Connector 4"/>
          <p:cNvCxnSpPr/>
          <p:nvPr/>
        </p:nvCxnSpPr>
        <p:spPr>
          <a:xfrm flipV="1">
            <a:off x="909102" y="849098"/>
            <a:ext cx="10283483" cy="9044"/>
          </a:xfrm>
          <a:prstGeom prst="line">
            <a:avLst/>
          </a:prstGeom>
          <a:ln w="38100">
            <a:solidFill>
              <a:srgbClr val="00B050"/>
            </a:solidFill>
          </a:ln>
        </p:spPr>
        <p:style>
          <a:lnRef idx="1">
            <a:schemeClr val="accent1"/>
          </a:lnRef>
          <a:fillRef idx="0">
            <a:schemeClr val="accent1"/>
          </a:fillRef>
          <a:effectRef idx="0">
            <a:schemeClr val="accent1"/>
          </a:effectRef>
          <a:fontRef idx="minor">
            <a:schemeClr val="tx1"/>
          </a:fontRef>
        </p:style>
      </p:cxnSp>
      <p:pic>
        <p:nvPicPr>
          <p:cNvPr id="4" name="Picture 3"/>
          <p:cNvPicPr>
            <a:picLocks noChangeAspect="1"/>
          </p:cNvPicPr>
          <p:nvPr/>
        </p:nvPicPr>
        <p:blipFill>
          <a:blip r:embed="rId2"/>
          <a:stretch>
            <a:fillRect/>
          </a:stretch>
        </p:blipFill>
        <p:spPr>
          <a:xfrm>
            <a:off x="2208669" y="3303401"/>
            <a:ext cx="7955279" cy="3368332"/>
          </a:xfrm>
          <a:prstGeom prst="rect">
            <a:avLst/>
          </a:prstGeom>
        </p:spPr>
      </p:pic>
    </p:spTree>
    <p:extLst>
      <p:ext uri="{BB962C8B-B14F-4D97-AF65-F5344CB8AC3E}">
        <p14:creationId xmlns:p14="http://schemas.microsoft.com/office/powerpoint/2010/main" xmlns="" val="2039156102"/>
      </p:ext>
    </p:extLst>
  </p:cSld>
  <p:clrMapOvr>
    <a:masterClrMapping/>
  </p:clrMapOvr>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881448"/>
            <a:ext cx="11242964" cy="1325563"/>
          </a:xfrm>
        </p:spPr>
        <p:txBody>
          <a:bodyPr>
            <a:normAutofit fontScale="90000"/>
          </a:bodyPr>
          <a:lstStyle/>
          <a:p>
            <a:r>
              <a:rPr lang="en-US" altLang="en-US" sz="4900" dirty="0" smtClean="0">
                <a:latin typeface="Comic Sans MS" panose="030F0702030302020204" pitchFamily="66" charset="0"/>
              </a:rPr>
              <a:t>Polymyositis</a:t>
            </a:r>
            <a:r>
              <a:rPr lang="sr-Cyrl-CS" altLang="en-US" sz="4000" dirty="0"/>
              <a:t/>
            </a:r>
            <a:br>
              <a:rPr lang="sr-Cyrl-CS" altLang="en-US" sz="4000" dirty="0"/>
            </a:br>
            <a:r>
              <a:rPr lang="sr-Cyrl-RS" altLang="en-US" sz="4000" b="1" dirty="0">
                <a:solidFill>
                  <a:srgbClr val="00B050"/>
                </a:solidFill>
              </a:rPr>
              <a:t/>
            </a:r>
            <a:br>
              <a:rPr lang="sr-Cyrl-RS" altLang="en-US" sz="4000" b="1" dirty="0">
                <a:solidFill>
                  <a:srgbClr val="00B050"/>
                </a:solidFill>
              </a:rPr>
            </a:br>
            <a:endParaRPr lang="en-US" sz="4000" dirty="0">
              <a:latin typeface="Comic Sans MS" panose="030F0702030302020204" pitchFamily="66" charset="0"/>
            </a:endParaRPr>
          </a:p>
        </p:txBody>
      </p:sp>
      <p:sp>
        <p:nvSpPr>
          <p:cNvPr id="3" name="Content Placeholder 2"/>
          <p:cNvSpPr>
            <a:spLocks noGrp="1"/>
          </p:cNvSpPr>
          <p:nvPr>
            <p:ph idx="1"/>
          </p:nvPr>
        </p:nvSpPr>
        <p:spPr>
          <a:xfrm>
            <a:off x="785392" y="1870796"/>
            <a:ext cx="11295772" cy="4246041"/>
          </a:xfrm>
        </p:spPr>
        <p:txBody>
          <a:bodyPr>
            <a:normAutofit/>
          </a:bodyPr>
          <a:lstStyle/>
          <a:p>
            <a:pPr marL="0" indent="0">
              <a:buClr>
                <a:srgbClr val="00B050"/>
              </a:buClr>
              <a:buNone/>
              <a:defRPr/>
            </a:pPr>
            <a:endParaRPr lang="sr-Cyrl-CS" altLang="en-US" dirty="0" smtClean="0"/>
          </a:p>
          <a:p>
            <a:pPr>
              <a:buClr>
                <a:srgbClr val="00B050"/>
              </a:buClr>
              <a:defRPr/>
            </a:pPr>
            <a:r>
              <a:rPr lang="en-US" altLang="en-US" dirty="0"/>
              <a:t>More common in women, </a:t>
            </a:r>
            <a:r>
              <a:rPr lang="en-US" altLang="en-US" dirty="0" smtClean="0"/>
              <a:t>F:M=2-9:1</a:t>
            </a:r>
          </a:p>
          <a:p>
            <a:pPr>
              <a:buClr>
                <a:srgbClr val="00B050"/>
              </a:buClr>
              <a:defRPr/>
            </a:pPr>
            <a:r>
              <a:rPr lang="en-US" altLang="en-US" dirty="0" smtClean="0"/>
              <a:t>Occurs </a:t>
            </a:r>
            <a:r>
              <a:rPr lang="en-US" altLang="en-US" dirty="0"/>
              <a:t>after the age of </a:t>
            </a:r>
            <a:r>
              <a:rPr lang="en-US" altLang="en-US" dirty="0" smtClean="0"/>
              <a:t>20</a:t>
            </a:r>
          </a:p>
          <a:p>
            <a:pPr>
              <a:buClr>
                <a:srgbClr val="00B050"/>
              </a:buClr>
              <a:defRPr/>
            </a:pPr>
            <a:r>
              <a:rPr lang="en-US" altLang="en-US" dirty="0" smtClean="0"/>
              <a:t>Clinical presentation: </a:t>
            </a:r>
            <a:r>
              <a:rPr lang="en-US" altLang="en-US" dirty="0"/>
              <a:t>symmetrical, proximal muscle weakness that develops subacutely, myalgia in 30-50% of patients, sometimes mild facial muscle weakness, dysphagia, distal musculature of the extremities, MR present, sensibility </a:t>
            </a:r>
            <a:r>
              <a:rPr lang="en-US" altLang="en-US" dirty="0" smtClean="0"/>
              <a:t>preserved</a:t>
            </a:r>
            <a:endParaRPr lang="vi-VN" b="1" i="1" dirty="0">
              <a:effectLst>
                <a:outerShdw blurRad="38100" dist="38100" dir="2700000" algn="tl">
                  <a:srgbClr val="000000">
                    <a:alpha val="43137"/>
                  </a:srgbClr>
                </a:outerShdw>
              </a:effectLst>
              <a:cs typeface="Arial" charset="0"/>
            </a:endParaRPr>
          </a:p>
        </p:txBody>
      </p:sp>
      <p:cxnSp>
        <p:nvCxnSpPr>
          <p:cNvPr id="5" name="Straight Connector 4"/>
          <p:cNvCxnSpPr/>
          <p:nvPr/>
        </p:nvCxnSpPr>
        <p:spPr>
          <a:xfrm flipV="1">
            <a:off x="954258" y="1371600"/>
            <a:ext cx="10283483" cy="9044"/>
          </a:xfrm>
          <a:prstGeom prst="line">
            <a:avLst/>
          </a:prstGeom>
          <a:ln w="38100">
            <a:solidFill>
              <a:srgbClr val="00B05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126000305"/>
      </p:ext>
    </p:extLst>
  </p:cSld>
  <p:clrMapOvr>
    <a:masterClrMapping/>
  </p:clrMapOvr>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881448"/>
            <a:ext cx="11242964" cy="1325563"/>
          </a:xfrm>
        </p:spPr>
        <p:txBody>
          <a:bodyPr>
            <a:normAutofit fontScale="90000"/>
          </a:bodyPr>
          <a:lstStyle/>
          <a:p>
            <a:r>
              <a:rPr lang="sr-Cyrl-RS" dirty="0">
                <a:solidFill>
                  <a:schemeClr val="accent5">
                    <a:lumMod val="75000"/>
                  </a:schemeClr>
                </a:solidFill>
                <a:latin typeface="Comic Sans MS" panose="030F0702030302020204" pitchFamily="66" charset="0"/>
              </a:rPr>
              <a:t> </a:t>
            </a:r>
            <a:r>
              <a:rPr lang="en-US" sz="4900" dirty="0" smtClean="0">
                <a:latin typeface="Comic Sans MS" panose="030F0702030302020204" pitchFamily="66" charset="0"/>
              </a:rPr>
              <a:t>Polymyositis</a:t>
            </a:r>
            <a:r>
              <a:rPr lang="sr-Cyrl-CS" altLang="en-US" sz="4000" dirty="0"/>
              <a:t/>
            </a:r>
            <a:br>
              <a:rPr lang="sr-Cyrl-CS" altLang="en-US" sz="4000" dirty="0"/>
            </a:br>
            <a:r>
              <a:rPr lang="sr-Cyrl-RS" altLang="en-US" sz="4000" b="1" dirty="0">
                <a:solidFill>
                  <a:srgbClr val="00B050"/>
                </a:solidFill>
              </a:rPr>
              <a:t/>
            </a:r>
            <a:br>
              <a:rPr lang="sr-Cyrl-RS" altLang="en-US" sz="4000" b="1" dirty="0">
                <a:solidFill>
                  <a:srgbClr val="00B050"/>
                </a:solidFill>
              </a:rPr>
            </a:br>
            <a:endParaRPr lang="en-US" sz="4000" dirty="0">
              <a:latin typeface="Comic Sans MS" panose="030F0702030302020204" pitchFamily="66" charset="0"/>
            </a:endParaRPr>
          </a:p>
        </p:txBody>
      </p:sp>
      <p:sp>
        <p:nvSpPr>
          <p:cNvPr id="3" name="Content Placeholder 2"/>
          <p:cNvSpPr>
            <a:spLocks noGrp="1"/>
          </p:cNvSpPr>
          <p:nvPr>
            <p:ph idx="1"/>
          </p:nvPr>
        </p:nvSpPr>
        <p:spPr>
          <a:xfrm>
            <a:off x="1207104" y="1217653"/>
            <a:ext cx="11295772" cy="4246041"/>
          </a:xfrm>
        </p:spPr>
        <p:txBody>
          <a:bodyPr>
            <a:normAutofit/>
          </a:bodyPr>
          <a:lstStyle/>
          <a:p>
            <a:pPr marL="0" indent="0">
              <a:buClr>
                <a:srgbClr val="00B050"/>
              </a:buClr>
              <a:buNone/>
              <a:defRPr/>
            </a:pPr>
            <a:endParaRPr lang="sr-Cyrl-CS" altLang="en-US" dirty="0" smtClean="0"/>
          </a:p>
          <a:p>
            <a:pPr>
              <a:buClr>
                <a:srgbClr val="00B050"/>
              </a:buClr>
              <a:defRPr/>
            </a:pPr>
            <a:r>
              <a:rPr lang="en-US" dirty="0" smtClean="0">
                <a:cs typeface="Arial" charset="0"/>
              </a:rPr>
              <a:t>Proximal muscles weakness - </a:t>
            </a:r>
            <a:r>
              <a:rPr lang="en-US" dirty="0">
                <a:solidFill>
                  <a:srgbClr val="212121"/>
                </a:solidFill>
              </a:rPr>
              <a:t>develops as a sub-acute myopathy, usually over weeks to </a:t>
            </a:r>
            <a:r>
              <a:rPr lang="en-US" dirty="0" smtClean="0">
                <a:solidFill>
                  <a:srgbClr val="212121"/>
                </a:solidFill>
              </a:rPr>
              <a:t>months</a:t>
            </a:r>
            <a:endParaRPr lang="vi-VN" b="1" i="1" dirty="0">
              <a:effectLst>
                <a:outerShdw blurRad="38100" dist="38100" dir="2700000" algn="tl">
                  <a:srgbClr val="000000">
                    <a:alpha val="43137"/>
                  </a:srgbClr>
                </a:outerShdw>
              </a:effectLst>
              <a:cs typeface="Arial" charset="0"/>
            </a:endParaRPr>
          </a:p>
        </p:txBody>
      </p:sp>
      <p:cxnSp>
        <p:nvCxnSpPr>
          <p:cNvPr id="5" name="Straight Connector 4"/>
          <p:cNvCxnSpPr/>
          <p:nvPr/>
        </p:nvCxnSpPr>
        <p:spPr>
          <a:xfrm flipV="1">
            <a:off x="954258" y="1371600"/>
            <a:ext cx="10283483" cy="9044"/>
          </a:xfrm>
          <a:prstGeom prst="line">
            <a:avLst/>
          </a:prstGeom>
          <a:ln w="38100">
            <a:solidFill>
              <a:srgbClr val="00B050"/>
            </a:solidFill>
          </a:ln>
        </p:spPr>
        <p:style>
          <a:lnRef idx="1">
            <a:schemeClr val="accent1"/>
          </a:lnRef>
          <a:fillRef idx="0">
            <a:schemeClr val="accent1"/>
          </a:fillRef>
          <a:effectRef idx="0">
            <a:schemeClr val="accent1"/>
          </a:effectRef>
          <a:fontRef idx="minor">
            <a:schemeClr val="tx1"/>
          </a:fontRef>
        </p:style>
      </p:cxnSp>
      <p:pic>
        <p:nvPicPr>
          <p:cNvPr id="4" name="Picture 3"/>
          <p:cNvPicPr>
            <a:picLocks noChangeAspect="1"/>
          </p:cNvPicPr>
          <p:nvPr/>
        </p:nvPicPr>
        <p:blipFill>
          <a:blip r:embed="rId2"/>
          <a:stretch>
            <a:fillRect/>
          </a:stretch>
        </p:blipFill>
        <p:spPr>
          <a:xfrm>
            <a:off x="1528354" y="2593125"/>
            <a:ext cx="3871978" cy="3977492"/>
          </a:xfrm>
          <a:prstGeom prst="rect">
            <a:avLst/>
          </a:prstGeom>
        </p:spPr>
      </p:pic>
      <p:pic>
        <p:nvPicPr>
          <p:cNvPr id="6" name="Picture 5"/>
          <p:cNvPicPr>
            <a:picLocks noChangeAspect="1"/>
          </p:cNvPicPr>
          <p:nvPr/>
        </p:nvPicPr>
        <p:blipFill>
          <a:blip r:embed="rId3"/>
          <a:stretch>
            <a:fillRect/>
          </a:stretch>
        </p:blipFill>
        <p:spPr>
          <a:xfrm>
            <a:off x="6203890" y="2593125"/>
            <a:ext cx="3816427" cy="3977492"/>
          </a:xfrm>
          <a:prstGeom prst="rect">
            <a:avLst/>
          </a:prstGeom>
        </p:spPr>
      </p:pic>
    </p:spTree>
    <p:extLst>
      <p:ext uri="{BB962C8B-B14F-4D97-AF65-F5344CB8AC3E}">
        <p14:creationId xmlns:p14="http://schemas.microsoft.com/office/powerpoint/2010/main" xmlns="" val="3568013492"/>
      </p:ext>
    </p:extLst>
  </p:cSld>
  <p:clrMapOvr>
    <a:masterClrMapping/>
  </p:clrMapOvr>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881448"/>
            <a:ext cx="11242964" cy="1325563"/>
          </a:xfrm>
        </p:spPr>
        <p:txBody>
          <a:bodyPr>
            <a:normAutofit fontScale="90000"/>
          </a:bodyPr>
          <a:lstStyle/>
          <a:p>
            <a:r>
              <a:rPr lang="en-US" altLang="en-US" sz="4900" dirty="0" smtClean="0">
                <a:latin typeface="Comic Sans MS" panose="030F0702030302020204" pitchFamily="66" charset="0"/>
              </a:rPr>
              <a:t>Polymyositis</a:t>
            </a:r>
            <a:r>
              <a:rPr lang="sr-Cyrl-CS" altLang="en-US" sz="4000" dirty="0"/>
              <a:t/>
            </a:r>
            <a:br>
              <a:rPr lang="sr-Cyrl-CS" altLang="en-US" sz="4000" dirty="0"/>
            </a:br>
            <a:r>
              <a:rPr lang="sr-Cyrl-RS" altLang="en-US" sz="4000" b="1" dirty="0">
                <a:solidFill>
                  <a:srgbClr val="00B050"/>
                </a:solidFill>
              </a:rPr>
              <a:t/>
            </a:r>
            <a:br>
              <a:rPr lang="sr-Cyrl-RS" altLang="en-US" sz="4000" b="1" dirty="0">
                <a:solidFill>
                  <a:srgbClr val="00B050"/>
                </a:solidFill>
              </a:rPr>
            </a:br>
            <a:endParaRPr lang="en-US" sz="4000" dirty="0">
              <a:latin typeface="Comic Sans MS" panose="030F0702030302020204" pitchFamily="66" charset="0"/>
            </a:endParaRPr>
          </a:p>
        </p:txBody>
      </p:sp>
      <p:sp>
        <p:nvSpPr>
          <p:cNvPr id="3" name="Content Placeholder 2"/>
          <p:cNvSpPr>
            <a:spLocks noGrp="1"/>
          </p:cNvSpPr>
          <p:nvPr>
            <p:ph idx="1"/>
          </p:nvPr>
        </p:nvSpPr>
        <p:spPr>
          <a:xfrm>
            <a:off x="838200" y="1544229"/>
            <a:ext cx="11295772" cy="4246041"/>
          </a:xfrm>
        </p:spPr>
        <p:txBody>
          <a:bodyPr>
            <a:normAutofit fontScale="25000" lnSpcReduction="20000"/>
          </a:bodyPr>
          <a:lstStyle/>
          <a:p>
            <a:pPr marL="0" indent="0">
              <a:buClr>
                <a:srgbClr val="00B050"/>
              </a:buClr>
              <a:buNone/>
              <a:defRPr/>
            </a:pPr>
            <a:endParaRPr lang="sr-Cyrl-CS" altLang="en-US" sz="9600" dirty="0" smtClean="0"/>
          </a:p>
          <a:p>
            <a:pPr marL="0" indent="0">
              <a:spcBef>
                <a:spcPts val="2000"/>
              </a:spcBef>
              <a:spcAft>
                <a:spcPts val="2000"/>
              </a:spcAft>
              <a:buNone/>
            </a:pPr>
            <a:r>
              <a:rPr lang="en-US" sz="9600" b="1" dirty="0">
                <a:solidFill>
                  <a:srgbClr val="212121"/>
                </a:solidFill>
              </a:rPr>
              <a:t>Extra muscular manifestations of polymyositis:</a:t>
            </a:r>
          </a:p>
          <a:p>
            <a:pPr>
              <a:spcBef>
                <a:spcPts val="2000"/>
              </a:spcBef>
              <a:spcAft>
                <a:spcPts val="2000"/>
              </a:spcAft>
            </a:pPr>
            <a:r>
              <a:rPr lang="en-US" sz="9600" dirty="0">
                <a:solidFill>
                  <a:srgbClr val="212121"/>
                </a:solidFill>
              </a:rPr>
              <a:t>Constitutional symptoms, such as fever and fatigue</a:t>
            </a:r>
          </a:p>
          <a:p>
            <a:pPr>
              <a:spcBef>
                <a:spcPts val="2000"/>
              </a:spcBef>
              <a:spcAft>
                <a:spcPts val="2000"/>
              </a:spcAft>
            </a:pPr>
            <a:r>
              <a:rPr lang="en-US" sz="9600" dirty="0">
                <a:solidFill>
                  <a:srgbClr val="212121"/>
                </a:solidFill>
              </a:rPr>
              <a:t>Articular symptoms of polymyositis: rheumatoid like arthropathy</a:t>
            </a:r>
          </a:p>
          <a:p>
            <a:pPr>
              <a:spcBef>
                <a:spcPts val="2000"/>
              </a:spcBef>
              <a:spcAft>
                <a:spcPts val="2000"/>
              </a:spcAft>
            </a:pPr>
            <a:r>
              <a:rPr lang="en-US" sz="9600" dirty="0">
                <a:solidFill>
                  <a:srgbClr val="212121"/>
                </a:solidFill>
              </a:rPr>
              <a:t>Severe interstitial lung disease (ILD)</a:t>
            </a:r>
          </a:p>
          <a:p>
            <a:pPr>
              <a:spcBef>
                <a:spcPts val="2000"/>
              </a:spcBef>
              <a:spcAft>
                <a:spcPts val="2000"/>
              </a:spcAft>
            </a:pPr>
            <a:r>
              <a:rPr lang="en-US" sz="9600" dirty="0">
                <a:solidFill>
                  <a:srgbClr val="212121"/>
                </a:solidFill>
              </a:rPr>
              <a:t>Cardiac manifestations: are unusual, rhythm disturbances, conduction defects, congestive heart failure, pericarditis, pulmonary hypertension and myocarditis can occur</a:t>
            </a:r>
          </a:p>
          <a:p>
            <a:pPr>
              <a:spcBef>
                <a:spcPts val="2000"/>
              </a:spcBef>
              <a:spcAft>
                <a:spcPts val="2000"/>
              </a:spcAft>
            </a:pPr>
            <a:r>
              <a:rPr lang="en-US" sz="9600" dirty="0">
                <a:solidFill>
                  <a:srgbClr val="212121"/>
                </a:solidFill>
              </a:rPr>
              <a:t>Cutaneous manifestations: mechanic’s hands</a:t>
            </a:r>
          </a:p>
          <a:p>
            <a:pPr>
              <a:defRPr/>
            </a:pPr>
            <a:endParaRPr lang="en-US" altLang="en-US" sz="3200" b="1" dirty="0">
              <a:solidFill>
                <a:srgbClr val="C00000"/>
              </a:solidFill>
              <a:effectLst>
                <a:outerShdw blurRad="38100" dist="38100" dir="2700000" algn="tl">
                  <a:srgbClr val="C0C0C0"/>
                </a:outerShdw>
              </a:effectLst>
            </a:endParaRPr>
          </a:p>
          <a:p>
            <a:pPr marL="0" indent="0">
              <a:buNone/>
              <a:defRPr/>
            </a:pPr>
            <a:endParaRPr lang="en-US" altLang="en-US" sz="3200" b="1" dirty="0">
              <a:solidFill>
                <a:srgbClr val="C00000"/>
              </a:solidFill>
              <a:effectLst>
                <a:outerShdw blurRad="38100" dist="38100" dir="2700000" algn="tl">
                  <a:srgbClr val="C0C0C0"/>
                </a:outerShdw>
              </a:effectLst>
            </a:endParaRPr>
          </a:p>
          <a:p>
            <a:pPr>
              <a:buClr>
                <a:srgbClr val="00B050"/>
              </a:buClr>
              <a:defRPr/>
            </a:pPr>
            <a:endParaRPr lang="vi-VN" b="1" i="1" dirty="0">
              <a:effectLst>
                <a:outerShdw blurRad="38100" dist="38100" dir="2700000" algn="tl">
                  <a:srgbClr val="000000">
                    <a:alpha val="43137"/>
                  </a:srgbClr>
                </a:outerShdw>
              </a:effectLst>
              <a:cs typeface="Arial" charset="0"/>
            </a:endParaRPr>
          </a:p>
        </p:txBody>
      </p:sp>
      <p:cxnSp>
        <p:nvCxnSpPr>
          <p:cNvPr id="5" name="Straight Connector 4"/>
          <p:cNvCxnSpPr/>
          <p:nvPr/>
        </p:nvCxnSpPr>
        <p:spPr>
          <a:xfrm flipV="1">
            <a:off x="954258" y="1371600"/>
            <a:ext cx="10283483" cy="9044"/>
          </a:xfrm>
          <a:prstGeom prst="line">
            <a:avLst/>
          </a:prstGeom>
          <a:ln w="38100">
            <a:solidFill>
              <a:srgbClr val="00B05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357521284"/>
      </p:ext>
    </p:extLst>
  </p:cSld>
  <p:clrMapOvr>
    <a:masterClrMapping/>
  </p:clrMapOvr>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881448"/>
            <a:ext cx="11242964" cy="1325563"/>
          </a:xfrm>
        </p:spPr>
        <p:txBody>
          <a:bodyPr>
            <a:normAutofit fontScale="90000"/>
          </a:bodyPr>
          <a:lstStyle/>
          <a:p>
            <a:r>
              <a:rPr lang="sr-Cyrl-RS" dirty="0">
                <a:solidFill>
                  <a:schemeClr val="accent5">
                    <a:lumMod val="75000"/>
                  </a:schemeClr>
                </a:solidFill>
                <a:latin typeface="Comic Sans MS" panose="030F0702030302020204" pitchFamily="66" charset="0"/>
              </a:rPr>
              <a:t> </a:t>
            </a:r>
            <a:r>
              <a:rPr lang="en-US" sz="4900" dirty="0" smtClean="0">
                <a:latin typeface="Comic Sans MS" panose="030F0702030302020204" pitchFamily="66" charset="0"/>
              </a:rPr>
              <a:t>Polymyositis</a:t>
            </a:r>
            <a:r>
              <a:rPr lang="sr-Cyrl-CS" altLang="en-US" sz="4000" dirty="0"/>
              <a:t/>
            </a:r>
            <a:br>
              <a:rPr lang="sr-Cyrl-CS" altLang="en-US" sz="4000" dirty="0"/>
            </a:br>
            <a:r>
              <a:rPr lang="sr-Cyrl-RS" altLang="en-US" sz="4000" b="1" dirty="0">
                <a:solidFill>
                  <a:srgbClr val="00B050"/>
                </a:solidFill>
              </a:rPr>
              <a:t/>
            </a:r>
            <a:br>
              <a:rPr lang="sr-Cyrl-RS" altLang="en-US" sz="4000" b="1" dirty="0">
                <a:solidFill>
                  <a:srgbClr val="00B050"/>
                </a:solidFill>
              </a:rPr>
            </a:br>
            <a:endParaRPr lang="en-US" sz="4000" dirty="0">
              <a:latin typeface="Comic Sans MS" panose="030F0702030302020204" pitchFamily="66" charset="0"/>
            </a:endParaRPr>
          </a:p>
        </p:txBody>
      </p:sp>
      <p:sp>
        <p:nvSpPr>
          <p:cNvPr id="3" name="Content Placeholder 2"/>
          <p:cNvSpPr>
            <a:spLocks noGrp="1"/>
          </p:cNvSpPr>
          <p:nvPr>
            <p:ph idx="1"/>
          </p:nvPr>
        </p:nvSpPr>
        <p:spPr>
          <a:xfrm>
            <a:off x="838200" y="1544229"/>
            <a:ext cx="11295772" cy="4246041"/>
          </a:xfrm>
        </p:spPr>
        <p:txBody>
          <a:bodyPr>
            <a:normAutofit/>
          </a:bodyPr>
          <a:lstStyle/>
          <a:p>
            <a:pPr marL="0" indent="0">
              <a:buClr>
                <a:srgbClr val="00B050"/>
              </a:buClr>
              <a:buNone/>
              <a:defRPr/>
            </a:pPr>
            <a:endParaRPr lang="x-none" dirty="0">
              <a:solidFill>
                <a:srgbClr val="00B050"/>
              </a:solidFill>
              <a:cs typeface="Arial" charset="0"/>
            </a:endParaRPr>
          </a:p>
          <a:p>
            <a:pPr lvl="0">
              <a:buClr>
                <a:srgbClr val="00B050"/>
              </a:buClr>
              <a:defRPr/>
            </a:pPr>
            <a:r>
              <a:rPr lang="en-US" altLang="en-US" sz="3200" b="1" dirty="0">
                <a:solidFill>
                  <a:srgbClr val="00B050"/>
                </a:solidFill>
              </a:rPr>
              <a:t>Diagnosis</a:t>
            </a:r>
            <a:r>
              <a:rPr lang="sr-Cyrl-CS" altLang="en-US" sz="3200" b="1" dirty="0">
                <a:solidFill>
                  <a:srgbClr val="00B050"/>
                </a:solidFill>
              </a:rPr>
              <a:t>:</a:t>
            </a:r>
          </a:p>
          <a:p>
            <a:pPr marL="0" lvl="0" indent="0">
              <a:buClr>
                <a:srgbClr val="00B050"/>
              </a:buClr>
              <a:buNone/>
              <a:defRPr/>
            </a:pPr>
            <a:endParaRPr lang="sr-Cyrl-CS" altLang="en-US" b="1" dirty="0">
              <a:solidFill>
                <a:srgbClr val="00B050"/>
              </a:solidFill>
            </a:endParaRPr>
          </a:p>
          <a:p>
            <a:pPr marL="0" lvl="0" indent="0">
              <a:buClr>
                <a:srgbClr val="00B050"/>
              </a:buClr>
              <a:buNone/>
              <a:defRPr/>
            </a:pPr>
            <a:r>
              <a:rPr lang="sr-Cyrl-CS" altLang="en-US" dirty="0">
                <a:solidFill>
                  <a:prstClr val="black"/>
                </a:solidFill>
              </a:rPr>
              <a:t>-</a:t>
            </a:r>
            <a:r>
              <a:rPr lang="en-US" altLang="en-US" dirty="0">
                <a:solidFill>
                  <a:prstClr val="black"/>
                </a:solidFill>
              </a:rPr>
              <a:t>Clinical symptoms and signs</a:t>
            </a:r>
            <a:endParaRPr lang="sr-Cyrl-CS" altLang="en-US" dirty="0">
              <a:solidFill>
                <a:prstClr val="black"/>
              </a:solidFill>
            </a:endParaRPr>
          </a:p>
          <a:p>
            <a:pPr marL="0" lvl="0" indent="0">
              <a:buClr>
                <a:srgbClr val="00B050"/>
              </a:buClr>
              <a:buNone/>
              <a:defRPr/>
            </a:pPr>
            <a:r>
              <a:rPr lang="sr-Cyrl-CS" altLang="en-US" dirty="0">
                <a:solidFill>
                  <a:prstClr val="black"/>
                </a:solidFill>
              </a:rPr>
              <a:t>-</a:t>
            </a:r>
            <a:r>
              <a:rPr lang="en-US" altLang="en-US" dirty="0">
                <a:solidFill>
                  <a:prstClr val="black"/>
                </a:solidFill>
              </a:rPr>
              <a:t>Laboratory testing</a:t>
            </a:r>
            <a:r>
              <a:rPr lang="sr-Cyrl-CS" altLang="en-US" dirty="0">
                <a:solidFill>
                  <a:prstClr val="black"/>
                </a:solidFill>
              </a:rPr>
              <a:t> (</a:t>
            </a:r>
            <a:r>
              <a:rPr lang="en-US" dirty="0">
                <a:solidFill>
                  <a:srgbClr val="212121"/>
                </a:solidFill>
              </a:rPr>
              <a:t>elevations in creatinine phosphokinase and aldolase, </a:t>
            </a:r>
          </a:p>
          <a:p>
            <a:pPr marL="0" lvl="0" indent="0">
              <a:buClr>
                <a:srgbClr val="00B050"/>
              </a:buClr>
              <a:buNone/>
              <a:defRPr/>
            </a:pPr>
            <a:r>
              <a:rPr lang="en-US" dirty="0">
                <a:solidFill>
                  <a:srgbClr val="212121"/>
                </a:solidFill>
              </a:rPr>
              <a:t>                                    lactate dehydrogenase</a:t>
            </a:r>
            <a:r>
              <a:rPr lang="sr-Cyrl-CS" altLang="en-US" dirty="0">
                <a:solidFill>
                  <a:prstClr val="black"/>
                </a:solidFill>
              </a:rPr>
              <a:t>, </a:t>
            </a:r>
            <a:r>
              <a:rPr lang="en-US" altLang="en-US" dirty="0">
                <a:solidFill>
                  <a:srgbClr val="212121"/>
                </a:solidFill>
              </a:rPr>
              <a:t>paraneoplastic</a:t>
            </a:r>
            <a:r>
              <a:rPr lang="en-US" dirty="0">
                <a:solidFill>
                  <a:srgbClr val="212121"/>
                </a:solidFill>
              </a:rPr>
              <a:t> autoantibody</a:t>
            </a:r>
            <a:r>
              <a:rPr lang="sr-Cyrl-CS" altLang="en-US" dirty="0">
                <a:solidFill>
                  <a:prstClr val="black"/>
                </a:solidFill>
              </a:rPr>
              <a:t>)</a:t>
            </a:r>
          </a:p>
          <a:p>
            <a:pPr marL="0" lvl="0" indent="0">
              <a:buClr>
                <a:srgbClr val="00B050"/>
              </a:buClr>
              <a:buNone/>
              <a:defRPr/>
            </a:pPr>
            <a:r>
              <a:rPr lang="sr-Cyrl-CS" altLang="en-US" dirty="0">
                <a:solidFill>
                  <a:prstClr val="black"/>
                </a:solidFill>
              </a:rPr>
              <a:t>-</a:t>
            </a:r>
            <a:r>
              <a:rPr lang="en-US" dirty="0">
                <a:solidFill>
                  <a:srgbClr val="212121"/>
                </a:solidFill>
              </a:rPr>
              <a:t>The electromyogram (EMG)</a:t>
            </a:r>
            <a:r>
              <a:rPr lang="sr-Cyrl-CS" altLang="en-US" dirty="0">
                <a:solidFill>
                  <a:prstClr val="black"/>
                </a:solidFill>
              </a:rPr>
              <a:t>- </a:t>
            </a:r>
            <a:r>
              <a:rPr lang="en-US" altLang="en-US" dirty="0">
                <a:solidFill>
                  <a:prstClr val="black"/>
                </a:solidFill>
              </a:rPr>
              <a:t>denervation activity, myopathic potentials</a:t>
            </a:r>
          </a:p>
          <a:p>
            <a:pPr marL="0" lvl="0" indent="0">
              <a:buClr>
                <a:srgbClr val="00B050"/>
              </a:buClr>
              <a:buNone/>
              <a:defRPr/>
            </a:pPr>
            <a:r>
              <a:rPr lang="en-US" altLang="en-US" dirty="0">
                <a:solidFill>
                  <a:prstClr val="black"/>
                </a:solidFill>
              </a:rPr>
              <a:t>- Muscles biopsy</a:t>
            </a:r>
            <a:endParaRPr lang="sr-Cyrl-CS" altLang="en-US" dirty="0">
              <a:solidFill>
                <a:prstClr val="black"/>
              </a:solidFill>
            </a:endParaRPr>
          </a:p>
          <a:p>
            <a:pPr marL="0" indent="0">
              <a:buNone/>
              <a:defRPr/>
            </a:pPr>
            <a:endParaRPr lang="x-none" b="1" dirty="0">
              <a:cs typeface="Arial" charset="0"/>
            </a:endParaRPr>
          </a:p>
          <a:p>
            <a:pPr marL="0" indent="0">
              <a:buClr>
                <a:srgbClr val="00B050"/>
              </a:buClr>
              <a:buNone/>
            </a:pPr>
            <a:endParaRPr lang="vi-VN" b="1" i="1" dirty="0">
              <a:effectLst>
                <a:outerShdw blurRad="38100" dist="38100" dir="2700000" algn="tl">
                  <a:srgbClr val="000000">
                    <a:alpha val="43137"/>
                  </a:srgbClr>
                </a:outerShdw>
              </a:effectLst>
              <a:cs typeface="Arial" charset="0"/>
            </a:endParaRPr>
          </a:p>
        </p:txBody>
      </p:sp>
      <p:cxnSp>
        <p:nvCxnSpPr>
          <p:cNvPr id="5" name="Straight Connector 4"/>
          <p:cNvCxnSpPr/>
          <p:nvPr/>
        </p:nvCxnSpPr>
        <p:spPr>
          <a:xfrm flipV="1">
            <a:off x="954258" y="1371600"/>
            <a:ext cx="10283483" cy="9044"/>
          </a:xfrm>
          <a:prstGeom prst="line">
            <a:avLst/>
          </a:prstGeom>
          <a:ln w="38100">
            <a:solidFill>
              <a:srgbClr val="00B05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3986046055"/>
      </p:ext>
    </p:extLst>
  </p:cSld>
  <p:clrMapOvr>
    <a:masterClrMapping/>
  </p:clrMapOvr>
  <p:timing>
    <p:tnLst>
      <p:par>
        <p:cT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881448"/>
            <a:ext cx="11242964" cy="1325563"/>
          </a:xfrm>
        </p:spPr>
        <p:txBody>
          <a:bodyPr>
            <a:normAutofit fontScale="90000"/>
          </a:bodyPr>
          <a:lstStyle/>
          <a:p>
            <a:r>
              <a:rPr lang="sr-Cyrl-RS" dirty="0">
                <a:solidFill>
                  <a:schemeClr val="accent5">
                    <a:lumMod val="75000"/>
                  </a:schemeClr>
                </a:solidFill>
                <a:latin typeface="Comic Sans MS" panose="030F0702030302020204" pitchFamily="66" charset="0"/>
              </a:rPr>
              <a:t> </a:t>
            </a:r>
            <a:r>
              <a:rPr lang="en-US" sz="4900" dirty="0" smtClean="0">
                <a:latin typeface="Comic Sans MS" panose="030F0702030302020204" pitchFamily="66" charset="0"/>
              </a:rPr>
              <a:t>Polymyositis</a:t>
            </a:r>
            <a:r>
              <a:rPr lang="sr-Cyrl-CS" altLang="en-US" sz="4000" dirty="0"/>
              <a:t/>
            </a:r>
            <a:br>
              <a:rPr lang="sr-Cyrl-CS" altLang="en-US" sz="4000" dirty="0"/>
            </a:br>
            <a:r>
              <a:rPr lang="sr-Cyrl-RS" altLang="en-US" sz="4000" b="1" dirty="0">
                <a:solidFill>
                  <a:srgbClr val="00B050"/>
                </a:solidFill>
              </a:rPr>
              <a:t/>
            </a:r>
            <a:br>
              <a:rPr lang="sr-Cyrl-RS" altLang="en-US" sz="4000" b="1" dirty="0">
                <a:solidFill>
                  <a:srgbClr val="00B050"/>
                </a:solidFill>
              </a:rPr>
            </a:br>
            <a:endParaRPr lang="en-US" sz="4000" dirty="0">
              <a:latin typeface="Comic Sans MS" panose="030F0702030302020204" pitchFamily="66" charset="0"/>
            </a:endParaRPr>
          </a:p>
        </p:txBody>
      </p:sp>
      <p:sp>
        <p:nvSpPr>
          <p:cNvPr id="3" name="Content Placeholder 2"/>
          <p:cNvSpPr>
            <a:spLocks noGrp="1"/>
          </p:cNvSpPr>
          <p:nvPr>
            <p:ph idx="1"/>
          </p:nvPr>
        </p:nvSpPr>
        <p:spPr>
          <a:xfrm>
            <a:off x="563324" y="1661179"/>
            <a:ext cx="11295772" cy="4246041"/>
          </a:xfrm>
        </p:spPr>
        <p:txBody>
          <a:bodyPr>
            <a:normAutofit/>
          </a:bodyPr>
          <a:lstStyle/>
          <a:p>
            <a:pPr>
              <a:buClr>
                <a:srgbClr val="00B050"/>
              </a:buClr>
              <a:defRPr/>
            </a:pPr>
            <a:r>
              <a:rPr lang="en-US" altLang="en-US" sz="2400" b="1" dirty="0"/>
              <a:t>Muscle biopsy: inflammation within the muscle fiber     </a:t>
            </a:r>
            <a:endParaRPr lang="en-US" altLang="en-US" sz="2400" b="1" dirty="0" smtClean="0"/>
          </a:p>
          <a:p>
            <a:pPr marL="0" indent="0">
              <a:buClr>
                <a:srgbClr val="00B050"/>
              </a:buClr>
              <a:buNone/>
              <a:defRPr/>
            </a:pPr>
            <a:r>
              <a:rPr lang="en-US" altLang="en-US" sz="2400" dirty="0"/>
              <a:t> </a:t>
            </a:r>
            <a:r>
              <a:rPr lang="en-US" altLang="en-US" sz="2400" dirty="0" smtClean="0"/>
              <a:t>   </a:t>
            </a:r>
            <a:r>
              <a:rPr lang="en-US" altLang="en-US" sz="2400" dirty="0"/>
              <a:t>-variation in fiber size     </a:t>
            </a:r>
            <a:endParaRPr lang="en-US" altLang="en-US" sz="2400" dirty="0" smtClean="0"/>
          </a:p>
          <a:p>
            <a:pPr marL="0" indent="0">
              <a:buClr>
                <a:srgbClr val="00B050"/>
              </a:buClr>
              <a:buNone/>
              <a:defRPr/>
            </a:pPr>
            <a:r>
              <a:rPr lang="en-US" altLang="en-US" sz="2400" dirty="0"/>
              <a:t> </a:t>
            </a:r>
            <a:r>
              <a:rPr lang="en-US" altLang="en-US" sz="2400" dirty="0" smtClean="0"/>
              <a:t>   </a:t>
            </a:r>
            <a:r>
              <a:rPr lang="en-US" altLang="en-US" sz="2400" dirty="0"/>
              <a:t>-necrotic and regenerated fibers     </a:t>
            </a:r>
            <a:endParaRPr lang="en-US" altLang="en-US" sz="2400" dirty="0" smtClean="0"/>
          </a:p>
          <a:p>
            <a:pPr marL="0" indent="0">
              <a:buClr>
                <a:srgbClr val="00B050"/>
              </a:buClr>
              <a:buNone/>
              <a:defRPr/>
            </a:pPr>
            <a:r>
              <a:rPr lang="en-US" altLang="en-US" sz="2400" dirty="0"/>
              <a:t> </a:t>
            </a:r>
            <a:r>
              <a:rPr lang="en-US" altLang="en-US" sz="2400" dirty="0" smtClean="0"/>
              <a:t>   </a:t>
            </a:r>
            <a:r>
              <a:rPr lang="en-US" altLang="en-US" sz="2400" dirty="0"/>
              <a:t>-endomysial inflammatory cell infiltration (macrophages, CD8 lymphocytes</a:t>
            </a:r>
            <a:r>
              <a:rPr lang="en-US" altLang="en-US" sz="2400" dirty="0" smtClean="0"/>
              <a:t>)</a:t>
            </a:r>
            <a:r>
              <a:rPr lang="sr-Cyrl-CS" altLang="en-US" sz="2400" dirty="0" smtClean="0"/>
              <a:t> </a:t>
            </a:r>
            <a:endParaRPr lang="sr-Latn-CS" altLang="en-US" sz="2400" i="1" dirty="0"/>
          </a:p>
          <a:p>
            <a:pPr>
              <a:spcBef>
                <a:spcPct val="0"/>
              </a:spcBef>
              <a:buFontTx/>
              <a:buNone/>
            </a:pPr>
            <a:endParaRPr lang="sr-Latn-CS" altLang="en-US" dirty="0">
              <a:latin typeface="Calibri" panose="020F0502020204030204" pitchFamily="34" charset="0"/>
            </a:endParaRPr>
          </a:p>
          <a:p>
            <a:pPr marL="0" indent="0">
              <a:buNone/>
              <a:defRPr/>
            </a:pPr>
            <a:endParaRPr lang="x-none" b="1" dirty="0">
              <a:cs typeface="Arial" charset="0"/>
            </a:endParaRPr>
          </a:p>
          <a:p>
            <a:pPr marL="0" indent="0">
              <a:buClr>
                <a:srgbClr val="00B050"/>
              </a:buClr>
              <a:buNone/>
            </a:pPr>
            <a:endParaRPr lang="vi-VN" b="1" i="1" dirty="0">
              <a:effectLst>
                <a:outerShdw blurRad="38100" dist="38100" dir="2700000" algn="tl">
                  <a:srgbClr val="000000">
                    <a:alpha val="43137"/>
                  </a:srgbClr>
                </a:outerShdw>
              </a:effectLst>
              <a:cs typeface="Arial" charset="0"/>
            </a:endParaRPr>
          </a:p>
        </p:txBody>
      </p:sp>
      <p:cxnSp>
        <p:nvCxnSpPr>
          <p:cNvPr id="5" name="Straight Connector 4"/>
          <p:cNvCxnSpPr/>
          <p:nvPr/>
        </p:nvCxnSpPr>
        <p:spPr>
          <a:xfrm flipV="1">
            <a:off x="954258" y="1371600"/>
            <a:ext cx="10283483" cy="9044"/>
          </a:xfrm>
          <a:prstGeom prst="line">
            <a:avLst/>
          </a:prstGeom>
          <a:ln w="38100">
            <a:solidFill>
              <a:srgbClr val="00B050"/>
            </a:solidFill>
          </a:ln>
        </p:spPr>
        <p:style>
          <a:lnRef idx="1">
            <a:schemeClr val="accent1"/>
          </a:lnRef>
          <a:fillRef idx="0">
            <a:schemeClr val="accent1"/>
          </a:fillRef>
          <a:effectRef idx="0">
            <a:schemeClr val="accent1"/>
          </a:effectRef>
          <a:fontRef idx="minor">
            <a:schemeClr val="tx1"/>
          </a:fontRef>
        </p:style>
      </p:cxnSp>
      <p:pic>
        <p:nvPicPr>
          <p:cNvPr id="7" name="Picture 6"/>
          <p:cNvPicPr>
            <a:picLocks noChangeAspect="1"/>
          </p:cNvPicPr>
          <p:nvPr/>
        </p:nvPicPr>
        <p:blipFill>
          <a:blip r:embed="rId2"/>
          <a:stretch>
            <a:fillRect/>
          </a:stretch>
        </p:blipFill>
        <p:spPr>
          <a:xfrm>
            <a:off x="1139484" y="3751541"/>
            <a:ext cx="2920237" cy="2935410"/>
          </a:xfrm>
          <a:prstGeom prst="rect">
            <a:avLst/>
          </a:prstGeom>
        </p:spPr>
      </p:pic>
      <p:pic>
        <p:nvPicPr>
          <p:cNvPr id="8" name="Picture 7"/>
          <p:cNvPicPr>
            <a:picLocks noChangeAspect="1"/>
          </p:cNvPicPr>
          <p:nvPr/>
        </p:nvPicPr>
        <p:blipFill>
          <a:blip r:embed="rId3"/>
          <a:stretch>
            <a:fillRect/>
          </a:stretch>
        </p:blipFill>
        <p:spPr>
          <a:xfrm>
            <a:off x="4635880" y="3751541"/>
            <a:ext cx="2920237" cy="2935410"/>
          </a:xfrm>
          <a:prstGeom prst="rect">
            <a:avLst/>
          </a:prstGeom>
        </p:spPr>
      </p:pic>
      <p:pic>
        <p:nvPicPr>
          <p:cNvPr id="9" name="Picture 8"/>
          <p:cNvPicPr>
            <a:picLocks noChangeAspect="1"/>
          </p:cNvPicPr>
          <p:nvPr/>
        </p:nvPicPr>
        <p:blipFill>
          <a:blip r:embed="rId4"/>
          <a:stretch>
            <a:fillRect/>
          </a:stretch>
        </p:blipFill>
        <p:spPr>
          <a:xfrm>
            <a:off x="8132276" y="3751541"/>
            <a:ext cx="2920237" cy="2935410"/>
          </a:xfrm>
          <a:prstGeom prst="rect">
            <a:avLst/>
          </a:prstGeom>
        </p:spPr>
      </p:pic>
    </p:spTree>
    <p:extLst>
      <p:ext uri="{BB962C8B-B14F-4D97-AF65-F5344CB8AC3E}">
        <p14:creationId xmlns:p14="http://schemas.microsoft.com/office/powerpoint/2010/main" xmlns="" val="3127820521"/>
      </p:ext>
    </p:extLst>
  </p:cSld>
  <p:clrMapOvr>
    <a:masterClrMapping/>
  </p:clrMapOvr>
  <p:timing>
    <p:tnLst>
      <p:par>
        <p:cTn id="1" dur="indefinite" restart="never" nodeType="tmRoot"/>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881448"/>
            <a:ext cx="11242964" cy="1325563"/>
          </a:xfrm>
        </p:spPr>
        <p:txBody>
          <a:bodyPr>
            <a:normAutofit fontScale="90000"/>
          </a:bodyPr>
          <a:lstStyle/>
          <a:p>
            <a:r>
              <a:rPr lang="sr-Cyrl-RS" dirty="0">
                <a:solidFill>
                  <a:schemeClr val="accent5">
                    <a:lumMod val="75000"/>
                  </a:schemeClr>
                </a:solidFill>
                <a:latin typeface="Comic Sans MS" panose="030F0702030302020204" pitchFamily="66" charset="0"/>
              </a:rPr>
              <a:t> </a:t>
            </a:r>
            <a:r>
              <a:rPr lang="sr-Latn-RS" sz="4900" dirty="0" smtClean="0">
                <a:latin typeface="Comic Sans MS" panose="030F0702030302020204" pitchFamily="66" charset="0"/>
              </a:rPr>
              <a:t>Inclusion body </a:t>
            </a:r>
            <a:r>
              <a:rPr lang="en-US" sz="4900" dirty="0" smtClean="0">
                <a:latin typeface="Comic Sans MS" panose="030F0702030302020204" pitchFamily="66" charset="0"/>
              </a:rPr>
              <a:t>myositis</a:t>
            </a:r>
            <a:r>
              <a:rPr lang="sr-Cyrl-CS" altLang="en-US" sz="4000" dirty="0"/>
              <a:t/>
            </a:r>
            <a:br>
              <a:rPr lang="sr-Cyrl-CS" altLang="en-US" sz="4000" dirty="0"/>
            </a:br>
            <a:r>
              <a:rPr lang="sr-Cyrl-RS" altLang="en-US" sz="4000" b="1" dirty="0">
                <a:solidFill>
                  <a:srgbClr val="00B050"/>
                </a:solidFill>
              </a:rPr>
              <a:t/>
            </a:r>
            <a:br>
              <a:rPr lang="sr-Cyrl-RS" altLang="en-US" sz="4000" b="1" dirty="0">
                <a:solidFill>
                  <a:srgbClr val="00B050"/>
                </a:solidFill>
              </a:rPr>
            </a:br>
            <a:endParaRPr lang="en-US" sz="4000" dirty="0">
              <a:latin typeface="Comic Sans MS" panose="030F0702030302020204" pitchFamily="66" charset="0"/>
            </a:endParaRPr>
          </a:p>
        </p:txBody>
      </p:sp>
      <p:sp>
        <p:nvSpPr>
          <p:cNvPr id="3" name="Content Placeholder 2"/>
          <p:cNvSpPr>
            <a:spLocks noGrp="1"/>
          </p:cNvSpPr>
          <p:nvPr>
            <p:ph idx="1"/>
          </p:nvPr>
        </p:nvSpPr>
        <p:spPr>
          <a:xfrm>
            <a:off x="785392" y="1951984"/>
            <a:ext cx="11295772" cy="4906015"/>
          </a:xfrm>
        </p:spPr>
        <p:txBody>
          <a:bodyPr>
            <a:normAutofit fontScale="40000" lnSpcReduction="20000"/>
          </a:bodyPr>
          <a:lstStyle/>
          <a:p>
            <a:pPr marL="0" indent="0">
              <a:buClr>
                <a:srgbClr val="00B050"/>
              </a:buClr>
              <a:buNone/>
              <a:defRPr/>
            </a:pPr>
            <a:endParaRPr lang="sr-Cyrl-CS" altLang="en-US" dirty="0" smtClean="0"/>
          </a:p>
          <a:p>
            <a:pPr>
              <a:buClr>
                <a:srgbClr val="00B050"/>
              </a:buClr>
              <a:defRPr/>
            </a:pPr>
            <a:r>
              <a:rPr lang="en-US" sz="5000" dirty="0" smtClean="0">
                <a:solidFill>
                  <a:srgbClr val="000000"/>
                </a:solidFill>
              </a:rPr>
              <a:t>Inclusion </a:t>
            </a:r>
            <a:r>
              <a:rPr lang="en-US" sz="5000" dirty="0">
                <a:solidFill>
                  <a:srgbClr val="000000"/>
                </a:solidFill>
              </a:rPr>
              <a:t>body myositis (IBM) is the most common subtype of autoimmune myopathy in patients older than the age of 50 </a:t>
            </a:r>
            <a:r>
              <a:rPr lang="en-US" sz="5000" dirty="0" smtClean="0">
                <a:solidFill>
                  <a:srgbClr val="000000"/>
                </a:solidFill>
              </a:rPr>
              <a:t>years</a:t>
            </a:r>
          </a:p>
          <a:p>
            <a:pPr lvl="0">
              <a:buClr>
                <a:srgbClr val="00B050"/>
              </a:buClr>
              <a:defRPr/>
            </a:pPr>
            <a:r>
              <a:rPr lang="en-US" altLang="en-US" sz="5000" dirty="0">
                <a:solidFill>
                  <a:prstClr val="black"/>
                </a:solidFill>
              </a:rPr>
              <a:t>More common in men, </a:t>
            </a:r>
            <a:r>
              <a:rPr lang="en-US" altLang="en-US" sz="5000" dirty="0" smtClean="0">
                <a:solidFill>
                  <a:prstClr val="black"/>
                </a:solidFill>
              </a:rPr>
              <a:t>F:M=1:3</a:t>
            </a:r>
          </a:p>
          <a:p>
            <a:r>
              <a:rPr lang="en-US" sz="5000" dirty="0">
                <a:solidFill>
                  <a:srgbClr val="000000"/>
                </a:solidFill>
              </a:rPr>
              <a:t>The initial presenting symptom can vary from patient to patient. The most common feature is an insidious onset and progressive course of muscle weakness which manifests as the following:</a:t>
            </a:r>
          </a:p>
          <a:p>
            <a:r>
              <a:rPr lang="en-US" sz="5000" dirty="0">
                <a:solidFill>
                  <a:srgbClr val="000000"/>
                </a:solidFill>
              </a:rPr>
              <a:t>Difficulty in climbing stairs or arising from a chair (pelvic girdle)</a:t>
            </a:r>
          </a:p>
          <a:p>
            <a:r>
              <a:rPr lang="en-US" sz="5000" dirty="0">
                <a:solidFill>
                  <a:srgbClr val="000000"/>
                </a:solidFill>
              </a:rPr>
              <a:t>Decrease in walking speed (hip flexors)</a:t>
            </a:r>
          </a:p>
          <a:p>
            <a:r>
              <a:rPr lang="en-US" sz="5000" dirty="0">
                <a:solidFill>
                  <a:srgbClr val="000000"/>
                </a:solidFill>
              </a:rPr>
              <a:t>Frequent falls due to buckling of the knees (quadriceps)</a:t>
            </a:r>
          </a:p>
          <a:p>
            <a:r>
              <a:rPr lang="en-US" sz="5000" dirty="0">
                <a:solidFill>
                  <a:srgbClr val="000000"/>
                </a:solidFill>
              </a:rPr>
              <a:t>Foot drop and frequent tripping (ankle dorsiflexion)</a:t>
            </a:r>
          </a:p>
          <a:p>
            <a:r>
              <a:rPr lang="en-US" sz="5000" dirty="0">
                <a:solidFill>
                  <a:srgbClr val="000000"/>
                </a:solidFill>
              </a:rPr>
              <a:t>Difficulty in combing hair and in reaching overhead cabinets (shoulder girdle)</a:t>
            </a:r>
          </a:p>
          <a:p>
            <a:r>
              <a:rPr lang="en-US" sz="5000" dirty="0">
                <a:solidFill>
                  <a:srgbClr val="000000"/>
                </a:solidFill>
              </a:rPr>
              <a:t>Decrease in grip strength (finger flexors)</a:t>
            </a:r>
          </a:p>
          <a:p>
            <a:r>
              <a:rPr lang="en-US" sz="5000" dirty="0">
                <a:solidFill>
                  <a:srgbClr val="000000"/>
                </a:solidFill>
              </a:rPr>
              <a:t>Neck muscle involvement can result in difficulty in lifting the head from a </a:t>
            </a:r>
            <a:r>
              <a:rPr lang="en-US" sz="5000" dirty="0" smtClean="0">
                <a:solidFill>
                  <a:srgbClr val="000000"/>
                </a:solidFill>
              </a:rPr>
              <a:t>pillow</a:t>
            </a:r>
            <a:endParaRPr lang="en-US" sz="5000" dirty="0">
              <a:solidFill>
                <a:srgbClr val="000000"/>
              </a:solidFill>
            </a:endParaRPr>
          </a:p>
          <a:p>
            <a:pPr lvl="0">
              <a:buClr>
                <a:srgbClr val="00B050"/>
              </a:buClr>
              <a:defRPr/>
            </a:pPr>
            <a:endParaRPr lang="en-US" altLang="en-US" sz="2900" dirty="0" smtClean="0">
              <a:solidFill>
                <a:prstClr val="black"/>
              </a:solidFill>
            </a:endParaRPr>
          </a:p>
          <a:p>
            <a:pPr marL="0" indent="0">
              <a:buNone/>
              <a:defRPr/>
            </a:pPr>
            <a:endParaRPr lang="x-none" b="1" dirty="0">
              <a:cs typeface="Arial" charset="0"/>
            </a:endParaRPr>
          </a:p>
          <a:p>
            <a:pPr marL="273050" indent="-273050">
              <a:buNone/>
              <a:defRPr/>
            </a:pPr>
            <a:r>
              <a:rPr lang="en-US" b="1" dirty="0">
                <a:cs typeface="Arial" charset="0"/>
              </a:rPr>
              <a:t>	</a:t>
            </a:r>
            <a:endParaRPr lang="sr-Latn-CS" b="1" dirty="0">
              <a:solidFill>
                <a:srgbClr val="FFFF00"/>
              </a:solidFill>
              <a:cs typeface="Arial" charset="0"/>
            </a:endParaRPr>
          </a:p>
          <a:p>
            <a:pPr marL="0" indent="0">
              <a:buNone/>
              <a:defRPr/>
            </a:pPr>
            <a:endParaRPr lang="vi-VN" b="1" i="1" dirty="0">
              <a:effectLst>
                <a:outerShdw blurRad="38100" dist="38100" dir="2700000" algn="tl">
                  <a:srgbClr val="000000">
                    <a:alpha val="43137"/>
                  </a:srgbClr>
                </a:outerShdw>
              </a:effectLst>
              <a:cs typeface="Arial" charset="0"/>
            </a:endParaRPr>
          </a:p>
        </p:txBody>
      </p:sp>
      <p:cxnSp>
        <p:nvCxnSpPr>
          <p:cNvPr id="5" name="Straight Connector 4"/>
          <p:cNvCxnSpPr/>
          <p:nvPr/>
        </p:nvCxnSpPr>
        <p:spPr>
          <a:xfrm flipV="1">
            <a:off x="954258" y="1371600"/>
            <a:ext cx="10283483" cy="9044"/>
          </a:xfrm>
          <a:prstGeom prst="line">
            <a:avLst/>
          </a:prstGeom>
          <a:ln w="38100">
            <a:solidFill>
              <a:srgbClr val="00B05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2651577098"/>
      </p:ext>
    </p:extLst>
  </p:cSld>
  <p:clrMapOvr>
    <a:masterClrMapping/>
  </p:clrMapOvr>
  <p:timing>
    <p:tnLst>
      <p:par>
        <p:cTn id="1" dur="indefinite" restart="never" nodeType="tmRoot"/>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881448"/>
            <a:ext cx="11242964" cy="1325563"/>
          </a:xfrm>
        </p:spPr>
        <p:txBody>
          <a:bodyPr>
            <a:normAutofit fontScale="90000"/>
          </a:bodyPr>
          <a:lstStyle/>
          <a:p>
            <a:r>
              <a:rPr lang="sr-Cyrl-RS" dirty="0">
                <a:solidFill>
                  <a:schemeClr val="accent5">
                    <a:lumMod val="75000"/>
                  </a:schemeClr>
                </a:solidFill>
                <a:latin typeface="Comic Sans MS" panose="030F0702030302020204" pitchFamily="66" charset="0"/>
              </a:rPr>
              <a:t> </a:t>
            </a:r>
            <a:r>
              <a:rPr lang="sr-Latn-RS" sz="4900" dirty="0" smtClean="0">
                <a:latin typeface="Comic Sans MS" panose="030F0702030302020204" pitchFamily="66" charset="0"/>
              </a:rPr>
              <a:t>Inclusion body </a:t>
            </a:r>
            <a:r>
              <a:rPr lang="en-US" sz="4900" dirty="0" smtClean="0">
                <a:latin typeface="Comic Sans MS" panose="030F0702030302020204" pitchFamily="66" charset="0"/>
              </a:rPr>
              <a:t>myositis</a:t>
            </a:r>
            <a:r>
              <a:rPr lang="sr-Cyrl-CS" altLang="en-US" sz="4000" dirty="0"/>
              <a:t/>
            </a:r>
            <a:br>
              <a:rPr lang="sr-Cyrl-CS" altLang="en-US" sz="4000" dirty="0"/>
            </a:br>
            <a:r>
              <a:rPr lang="sr-Cyrl-RS" altLang="en-US" sz="4000" b="1" dirty="0">
                <a:solidFill>
                  <a:srgbClr val="00B050"/>
                </a:solidFill>
              </a:rPr>
              <a:t/>
            </a:r>
            <a:br>
              <a:rPr lang="sr-Cyrl-RS" altLang="en-US" sz="4000" b="1" dirty="0">
                <a:solidFill>
                  <a:srgbClr val="00B050"/>
                </a:solidFill>
              </a:rPr>
            </a:br>
            <a:endParaRPr lang="en-US" sz="4000" dirty="0">
              <a:latin typeface="Comic Sans MS" panose="030F0702030302020204" pitchFamily="66" charset="0"/>
            </a:endParaRPr>
          </a:p>
        </p:txBody>
      </p:sp>
      <p:sp>
        <p:nvSpPr>
          <p:cNvPr id="3" name="Content Placeholder 2"/>
          <p:cNvSpPr>
            <a:spLocks noGrp="1"/>
          </p:cNvSpPr>
          <p:nvPr>
            <p:ph idx="1"/>
          </p:nvPr>
        </p:nvSpPr>
        <p:spPr>
          <a:xfrm>
            <a:off x="785392" y="1951984"/>
            <a:ext cx="11295772" cy="5250327"/>
          </a:xfrm>
        </p:spPr>
        <p:txBody>
          <a:bodyPr>
            <a:normAutofit fontScale="70000" lnSpcReduction="20000"/>
          </a:bodyPr>
          <a:lstStyle/>
          <a:p>
            <a:r>
              <a:rPr lang="en-US" sz="3200" dirty="0">
                <a:solidFill>
                  <a:srgbClr val="000000"/>
                </a:solidFill>
              </a:rPr>
              <a:t>The distinguishing features of IBM from other forms of inflammatory myopathies are the following</a:t>
            </a:r>
            <a:r>
              <a:rPr lang="en-US" sz="3200" dirty="0" smtClean="0">
                <a:solidFill>
                  <a:srgbClr val="000000"/>
                </a:solidFill>
              </a:rPr>
              <a:t>:</a:t>
            </a:r>
          </a:p>
          <a:p>
            <a:pPr marL="0" indent="0">
              <a:buNone/>
            </a:pPr>
            <a:endParaRPr lang="en-US" sz="3200" dirty="0">
              <a:solidFill>
                <a:srgbClr val="000000"/>
              </a:solidFill>
            </a:endParaRPr>
          </a:p>
          <a:p>
            <a:pPr>
              <a:buFont typeface="+mj-lt"/>
              <a:buAutoNum type="arabicPeriod"/>
            </a:pPr>
            <a:r>
              <a:rPr lang="en-US" sz="3200" b="1" i="1" dirty="0">
                <a:solidFill>
                  <a:srgbClr val="00B050"/>
                </a:solidFill>
              </a:rPr>
              <a:t>Asymmetric and distal muscle involvement</a:t>
            </a:r>
            <a:r>
              <a:rPr lang="en-US" sz="3200" i="1" dirty="0">
                <a:solidFill>
                  <a:srgbClr val="000000"/>
                </a:solidFill>
              </a:rPr>
              <a:t>:</a:t>
            </a:r>
            <a:r>
              <a:rPr lang="en-US" sz="3200" dirty="0">
                <a:solidFill>
                  <a:srgbClr val="000000"/>
                </a:solidFill>
              </a:rPr>
              <a:t> The predilection for wrist or finger flexors and foot extensors.</a:t>
            </a:r>
          </a:p>
          <a:p>
            <a:pPr>
              <a:buFont typeface="+mj-lt"/>
              <a:buAutoNum type="arabicPeriod"/>
            </a:pPr>
            <a:r>
              <a:rPr lang="en-US" sz="3200" b="1" i="1" dirty="0">
                <a:solidFill>
                  <a:srgbClr val="00B050"/>
                </a:solidFill>
              </a:rPr>
              <a:t>Insidious onset</a:t>
            </a:r>
            <a:r>
              <a:rPr lang="en-US" sz="3200" i="1" dirty="0">
                <a:solidFill>
                  <a:srgbClr val="000000"/>
                </a:solidFill>
              </a:rPr>
              <a:t>: </a:t>
            </a:r>
            <a:r>
              <a:rPr lang="en-US" sz="3200" dirty="0">
                <a:solidFill>
                  <a:srgbClr val="000000"/>
                </a:solidFill>
              </a:rPr>
              <a:t>The disease course is slow and progressive. The average duration of symptoms before making a diagnosis is 5 years.</a:t>
            </a:r>
          </a:p>
          <a:p>
            <a:pPr>
              <a:buFont typeface="+mj-lt"/>
              <a:buAutoNum type="arabicPeriod"/>
            </a:pPr>
            <a:r>
              <a:rPr lang="en-US" sz="3200" b="1" i="1" dirty="0">
                <a:solidFill>
                  <a:srgbClr val="00B050"/>
                </a:solidFill>
              </a:rPr>
              <a:t>Muscle atrophy</a:t>
            </a:r>
            <a:r>
              <a:rPr lang="en-US" sz="3200" i="1" dirty="0">
                <a:solidFill>
                  <a:srgbClr val="000000"/>
                </a:solidFill>
              </a:rPr>
              <a:t>:</a:t>
            </a:r>
            <a:r>
              <a:rPr lang="en-US" sz="3200" dirty="0">
                <a:solidFill>
                  <a:srgbClr val="000000"/>
                </a:solidFill>
              </a:rPr>
              <a:t> Wasting of finger flexors, wrist flexors, and quadriceps accompany weakness and worsens with progression of the disease. In another inflammatory myositis, muscle atrophy happens as a sequela of the damage caused by the disease, and is, therefore, a late finding in contrast to IBM where it can be present during the initial evaluation</a:t>
            </a:r>
          </a:p>
          <a:p>
            <a:pPr>
              <a:buFont typeface="+mj-lt"/>
              <a:buAutoNum type="arabicPeriod"/>
            </a:pPr>
            <a:r>
              <a:rPr lang="en-US" sz="3200" b="1" i="1" dirty="0">
                <a:solidFill>
                  <a:srgbClr val="00B050"/>
                </a:solidFill>
              </a:rPr>
              <a:t>Dysphagia</a:t>
            </a:r>
            <a:r>
              <a:rPr lang="en-US" sz="3200" i="1" dirty="0">
                <a:solidFill>
                  <a:srgbClr val="000000"/>
                </a:solidFill>
              </a:rPr>
              <a:t>:</a:t>
            </a:r>
            <a:r>
              <a:rPr lang="en-US" sz="3200" dirty="0">
                <a:solidFill>
                  <a:srgbClr val="000000"/>
                </a:solidFill>
              </a:rPr>
              <a:t> is seen in approximately 30% to 50% of the patients with IBM. It can lead to nasal regurgitation of liquids and pulmonary aspiration. Pharyngeal muscle weakness can also result in dysphonia.</a:t>
            </a:r>
          </a:p>
          <a:p>
            <a:pPr lvl="0">
              <a:buClr>
                <a:srgbClr val="00B050"/>
              </a:buClr>
              <a:defRPr/>
            </a:pPr>
            <a:endParaRPr lang="en-US" altLang="en-US" sz="2900" dirty="0" smtClean="0">
              <a:solidFill>
                <a:prstClr val="black"/>
              </a:solidFill>
            </a:endParaRPr>
          </a:p>
          <a:p>
            <a:pPr marL="0" indent="0">
              <a:buNone/>
              <a:defRPr/>
            </a:pPr>
            <a:endParaRPr lang="x-none" b="1" dirty="0">
              <a:cs typeface="Arial" charset="0"/>
            </a:endParaRPr>
          </a:p>
          <a:p>
            <a:pPr marL="273050" indent="-273050">
              <a:buNone/>
              <a:defRPr/>
            </a:pPr>
            <a:r>
              <a:rPr lang="en-US" b="1" dirty="0">
                <a:cs typeface="Arial" charset="0"/>
              </a:rPr>
              <a:t>	</a:t>
            </a:r>
            <a:endParaRPr lang="sr-Latn-CS" b="1" dirty="0">
              <a:solidFill>
                <a:srgbClr val="FFFF00"/>
              </a:solidFill>
              <a:cs typeface="Arial" charset="0"/>
            </a:endParaRPr>
          </a:p>
          <a:p>
            <a:pPr marL="0" indent="0">
              <a:buNone/>
              <a:defRPr/>
            </a:pPr>
            <a:endParaRPr lang="vi-VN" b="1" i="1" dirty="0">
              <a:effectLst>
                <a:outerShdw blurRad="38100" dist="38100" dir="2700000" algn="tl">
                  <a:srgbClr val="000000">
                    <a:alpha val="43137"/>
                  </a:srgbClr>
                </a:outerShdw>
              </a:effectLst>
              <a:cs typeface="Arial" charset="0"/>
            </a:endParaRPr>
          </a:p>
        </p:txBody>
      </p:sp>
      <p:cxnSp>
        <p:nvCxnSpPr>
          <p:cNvPr id="5" name="Straight Connector 4"/>
          <p:cNvCxnSpPr/>
          <p:nvPr/>
        </p:nvCxnSpPr>
        <p:spPr>
          <a:xfrm flipV="1">
            <a:off x="954258" y="1371600"/>
            <a:ext cx="10283483" cy="9044"/>
          </a:xfrm>
          <a:prstGeom prst="line">
            <a:avLst/>
          </a:prstGeom>
          <a:ln w="38100">
            <a:solidFill>
              <a:srgbClr val="00B05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632565119"/>
      </p:ext>
    </p:extLst>
  </p:cSld>
  <p:clrMapOvr>
    <a:masterClrMapping/>
  </p:clrMapOvr>
  <p:timing>
    <p:tnLst>
      <p:par>
        <p:cTn id="1" dur="indefinite" restart="never" nodeType="tmRoot"/>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717862"/>
            <a:ext cx="11242964" cy="1325563"/>
          </a:xfrm>
        </p:spPr>
        <p:txBody>
          <a:bodyPr>
            <a:normAutofit fontScale="90000"/>
          </a:bodyPr>
          <a:lstStyle/>
          <a:p>
            <a:r>
              <a:rPr lang="sr-Cyrl-RS" dirty="0">
                <a:solidFill>
                  <a:schemeClr val="accent5">
                    <a:lumMod val="75000"/>
                  </a:schemeClr>
                </a:solidFill>
                <a:latin typeface="Comic Sans MS" panose="030F0702030302020204" pitchFamily="66" charset="0"/>
              </a:rPr>
              <a:t> </a:t>
            </a:r>
            <a:r>
              <a:rPr lang="sr-Latn-RS" sz="4900" dirty="0" smtClean="0">
                <a:latin typeface="Comic Sans MS" panose="030F0702030302020204" pitchFamily="66" charset="0"/>
              </a:rPr>
              <a:t>Inclusion body </a:t>
            </a:r>
            <a:r>
              <a:rPr lang="en-US" sz="4900" dirty="0" smtClean="0">
                <a:latin typeface="Comic Sans MS" panose="030F0702030302020204" pitchFamily="66" charset="0"/>
              </a:rPr>
              <a:t>myositis</a:t>
            </a:r>
            <a:r>
              <a:rPr lang="sr-Cyrl-CS" altLang="en-US" sz="4000" dirty="0"/>
              <a:t/>
            </a:r>
            <a:br>
              <a:rPr lang="sr-Cyrl-CS" altLang="en-US" sz="4000" dirty="0"/>
            </a:br>
            <a:r>
              <a:rPr lang="sr-Cyrl-RS" altLang="en-US" sz="4000" b="1" dirty="0">
                <a:solidFill>
                  <a:srgbClr val="00B050"/>
                </a:solidFill>
              </a:rPr>
              <a:t/>
            </a:r>
            <a:br>
              <a:rPr lang="sr-Cyrl-RS" altLang="en-US" sz="4000" b="1" dirty="0">
                <a:solidFill>
                  <a:srgbClr val="00B050"/>
                </a:solidFill>
              </a:rPr>
            </a:br>
            <a:endParaRPr lang="en-US" sz="4000" dirty="0">
              <a:latin typeface="Comic Sans MS" panose="030F0702030302020204" pitchFamily="66" charset="0"/>
            </a:endParaRPr>
          </a:p>
        </p:txBody>
      </p:sp>
      <p:sp>
        <p:nvSpPr>
          <p:cNvPr id="3" name="Content Placeholder 2"/>
          <p:cNvSpPr>
            <a:spLocks noGrp="1"/>
          </p:cNvSpPr>
          <p:nvPr>
            <p:ph idx="1"/>
          </p:nvPr>
        </p:nvSpPr>
        <p:spPr>
          <a:xfrm>
            <a:off x="838200" y="1126218"/>
            <a:ext cx="11295772" cy="4246041"/>
          </a:xfrm>
        </p:spPr>
        <p:txBody>
          <a:bodyPr>
            <a:normAutofit/>
          </a:bodyPr>
          <a:lstStyle/>
          <a:p>
            <a:pPr marL="0" indent="0">
              <a:buClr>
                <a:srgbClr val="00B050"/>
              </a:buClr>
              <a:buNone/>
              <a:defRPr/>
            </a:pPr>
            <a:endParaRPr lang="sr-Cyrl-CS" altLang="en-US" dirty="0" smtClean="0"/>
          </a:p>
          <a:p>
            <a:pPr>
              <a:buClr>
                <a:srgbClr val="00B050"/>
              </a:buClr>
              <a:defRPr/>
            </a:pPr>
            <a:r>
              <a:rPr lang="en-US" sz="2600" dirty="0"/>
              <a:t>Asymmetrical, proximal and distal weaknesses (DF feet, quadriceps, flexors of fingers and </a:t>
            </a:r>
            <a:r>
              <a:rPr lang="en-US" sz="2600" dirty="0" smtClean="0"/>
              <a:t>hands</a:t>
            </a:r>
            <a:endParaRPr lang="x-none" sz="2600" b="1" dirty="0">
              <a:cs typeface="Arial" charset="0"/>
            </a:endParaRPr>
          </a:p>
          <a:p>
            <a:pPr marL="273050" indent="-273050">
              <a:buNone/>
              <a:defRPr/>
            </a:pPr>
            <a:r>
              <a:rPr lang="en-US" b="1" dirty="0">
                <a:cs typeface="Arial" charset="0"/>
              </a:rPr>
              <a:t>	</a:t>
            </a:r>
            <a:endParaRPr lang="sr-Latn-CS" b="1" dirty="0">
              <a:solidFill>
                <a:srgbClr val="FFFF00"/>
              </a:solidFill>
              <a:cs typeface="Arial" charset="0"/>
            </a:endParaRPr>
          </a:p>
          <a:p>
            <a:pPr marL="0" indent="0">
              <a:buNone/>
              <a:defRPr/>
            </a:pPr>
            <a:endParaRPr lang="vi-VN" b="1" i="1" dirty="0">
              <a:effectLst>
                <a:outerShdw blurRad="38100" dist="38100" dir="2700000" algn="tl">
                  <a:srgbClr val="000000">
                    <a:alpha val="43137"/>
                  </a:srgbClr>
                </a:outerShdw>
              </a:effectLst>
              <a:cs typeface="Arial" charset="0"/>
            </a:endParaRPr>
          </a:p>
        </p:txBody>
      </p:sp>
      <p:cxnSp>
        <p:nvCxnSpPr>
          <p:cNvPr id="5" name="Straight Connector 4"/>
          <p:cNvCxnSpPr/>
          <p:nvPr/>
        </p:nvCxnSpPr>
        <p:spPr>
          <a:xfrm flipV="1">
            <a:off x="954258" y="1371600"/>
            <a:ext cx="10283483" cy="9044"/>
          </a:xfrm>
          <a:prstGeom prst="line">
            <a:avLst/>
          </a:prstGeom>
          <a:ln w="38100">
            <a:solidFill>
              <a:srgbClr val="00B050"/>
            </a:solidFill>
          </a:ln>
        </p:spPr>
        <p:style>
          <a:lnRef idx="1">
            <a:schemeClr val="accent1"/>
          </a:lnRef>
          <a:fillRef idx="0">
            <a:schemeClr val="accent1"/>
          </a:fillRef>
          <a:effectRef idx="0">
            <a:schemeClr val="accent1"/>
          </a:effectRef>
          <a:fontRef idx="minor">
            <a:schemeClr val="tx1"/>
          </a:fontRef>
        </p:style>
      </p:cxnSp>
      <p:pic>
        <p:nvPicPr>
          <p:cNvPr id="4" name="Picture 3"/>
          <p:cNvPicPr>
            <a:picLocks noChangeAspect="1"/>
          </p:cNvPicPr>
          <p:nvPr/>
        </p:nvPicPr>
        <p:blipFill>
          <a:blip r:embed="rId2"/>
          <a:stretch>
            <a:fillRect/>
          </a:stretch>
        </p:blipFill>
        <p:spPr>
          <a:xfrm>
            <a:off x="2507945" y="2573204"/>
            <a:ext cx="2865368" cy="4115157"/>
          </a:xfrm>
          <a:prstGeom prst="rect">
            <a:avLst/>
          </a:prstGeom>
        </p:spPr>
      </p:pic>
      <p:pic>
        <p:nvPicPr>
          <p:cNvPr id="6" name="Picture 5"/>
          <p:cNvPicPr>
            <a:picLocks noChangeAspect="1"/>
          </p:cNvPicPr>
          <p:nvPr/>
        </p:nvPicPr>
        <p:blipFill>
          <a:blip r:embed="rId3"/>
          <a:stretch>
            <a:fillRect/>
          </a:stretch>
        </p:blipFill>
        <p:spPr>
          <a:xfrm>
            <a:off x="6013788" y="2573204"/>
            <a:ext cx="3145809" cy="4115157"/>
          </a:xfrm>
          <a:prstGeom prst="rect">
            <a:avLst/>
          </a:prstGeom>
        </p:spPr>
      </p:pic>
    </p:spTree>
    <p:extLst>
      <p:ext uri="{BB962C8B-B14F-4D97-AF65-F5344CB8AC3E}">
        <p14:creationId xmlns:p14="http://schemas.microsoft.com/office/powerpoint/2010/main" xmlns="" val="3637671797"/>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716705"/>
            <a:ext cx="10515600" cy="1325563"/>
          </a:xfrm>
        </p:spPr>
        <p:txBody>
          <a:bodyPr>
            <a:normAutofit/>
          </a:bodyPr>
          <a:lstStyle/>
          <a:p>
            <a:r>
              <a:rPr lang="en-US" dirty="0" smtClean="0">
                <a:solidFill>
                  <a:schemeClr val="tx1">
                    <a:lumMod val="95000"/>
                    <a:lumOff val="5000"/>
                  </a:schemeClr>
                </a:solidFill>
                <a:latin typeface="Comic Sans MS" panose="030F0702030302020204" pitchFamily="66" charset="0"/>
              </a:rPr>
              <a:t>Biopsy in neurology</a:t>
            </a:r>
            <a:r>
              <a:rPr lang="sr-Cyrl-RS" b="1" dirty="0">
                <a:solidFill>
                  <a:srgbClr val="00B050"/>
                </a:solidFill>
              </a:rPr>
              <a:t/>
            </a:r>
            <a:br>
              <a:rPr lang="sr-Cyrl-RS" b="1" dirty="0">
                <a:solidFill>
                  <a:srgbClr val="00B050"/>
                </a:solidFill>
              </a:rPr>
            </a:br>
            <a:endParaRPr lang="en-US" dirty="0">
              <a:latin typeface="Comic Sans MS" panose="030F0702030302020204" pitchFamily="66" charset="0"/>
            </a:endParaRPr>
          </a:p>
        </p:txBody>
      </p:sp>
      <p:sp>
        <p:nvSpPr>
          <p:cNvPr id="3" name="Content Placeholder 2"/>
          <p:cNvSpPr>
            <a:spLocks noGrp="1"/>
          </p:cNvSpPr>
          <p:nvPr>
            <p:ph idx="1"/>
          </p:nvPr>
        </p:nvSpPr>
        <p:spPr>
          <a:xfrm>
            <a:off x="838200" y="2282825"/>
            <a:ext cx="10515600" cy="4351338"/>
          </a:xfrm>
        </p:spPr>
        <p:txBody>
          <a:bodyPr>
            <a:normAutofit/>
          </a:bodyPr>
          <a:lstStyle/>
          <a:p>
            <a:pPr>
              <a:buClr>
                <a:srgbClr val="00B050"/>
              </a:buClr>
            </a:pPr>
            <a:r>
              <a:rPr lang="en-US" b="1" dirty="0">
                <a:solidFill>
                  <a:srgbClr val="00B050"/>
                </a:solidFill>
              </a:rPr>
              <a:t>Muscle </a:t>
            </a:r>
            <a:r>
              <a:rPr lang="en-US" b="1" dirty="0" smtClean="0">
                <a:solidFill>
                  <a:srgbClr val="00B050"/>
                </a:solidFill>
              </a:rPr>
              <a:t>biopsy</a:t>
            </a:r>
          </a:p>
          <a:p>
            <a:pPr>
              <a:buClr>
                <a:srgbClr val="00B050"/>
              </a:buClr>
            </a:pPr>
            <a:endParaRPr lang="en-US" b="1" dirty="0">
              <a:solidFill>
                <a:srgbClr val="00B050"/>
              </a:solidFill>
            </a:endParaRPr>
          </a:p>
          <a:p>
            <a:pPr>
              <a:buClr>
                <a:srgbClr val="00B050"/>
              </a:buClr>
            </a:pPr>
            <a:r>
              <a:rPr lang="en-US" b="1" dirty="0" smtClean="0">
                <a:solidFill>
                  <a:srgbClr val="00B050"/>
                </a:solidFill>
              </a:rPr>
              <a:t>Peripheral </a:t>
            </a:r>
            <a:r>
              <a:rPr lang="en-US" b="1" dirty="0">
                <a:solidFill>
                  <a:srgbClr val="00B050"/>
                </a:solidFill>
              </a:rPr>
              <a:t>nerve </a:t>
            </a:r>
            <a:r>
              <a:rPr lang="en-US" b="1" dirty="0" smtClean="0">
                <a:solidFill>
                  <a:srgbClr val="00B050"/>
                </a:solidFill>
              </a:rPr>
              <a:t>biopsy</a:t>
            </a:r>
          </a:p>
          <a:p>
            <a:pPr>
              <a:buClr>
                <a:srgbClr val="00B050"/>
              </a:buClr>
            </a:pPr>
            <a:endParaRPr lang="en-US" b="1" dirty="0">
              <a:solidFill>
                <a:srgbClr val="00B050"/>
              </a:solidFill>
            </a:endParaRPr>
          </a:p>
          <a:p>
            <a:pPr>
              <a:buClr>
                <a:srgbClr val="00B050"/>
              </a:buClr>
            </a:pPr>
            <a:r>
              <a:rPr lang="en-US" b="1" dirty="0" smtClean="0">
                <a:solidFill>
                  <a:srgbClr val="00B050"/>
                </a:solidFill>
              </a:rPr>
              <a:t>Biopsy </a:t>
            </a:r>
            <a:r>
              <a:rPr lang="en-US" b="1" dirty="0">
                <a:solidFill>
                  <a:srgbClr val="00B050"/>
                </a:solidFill>
              </a:rPr>
              <a:t>of the brain and </a:t>
            </a:r>
            <a:r>
              <a:rPr lang="en-US" b="1" dirty="0" smtClean="0">
                <a:solidFill>
                  <a:srgbClr val="00B050"/>
                </a:solidFill>
              </a:rPr>
              <a:t>cerebrum</a:t>
            </a:r>
            <a:endParaRPr lang="sr-Cyrl-RS" dirty="0" smtClean="0"/>
          </a:p>
        </p:txBody>
      </p:sp>
      <p:cxnSp>
        <p:nvCxnSpPr>
          <p:cNvPr id="4" name="Straight Connector 3"/>
          <p:cNvCxnSpPr/>
          <p:nvPr/>
        </p:nvCxnSpPr>
        <p:spPr>
          <a:xfrm flipV="1">
            <a:off x="685800" y="1379487"/>
            <a:ext cx="10515600" cy="42206"/>
          </a:xfrm>
          <a:prstGeom prst="line">
            <a:avLst/>
          </a:prstGeom>
          <a:ln w="38100">
            <a:solidFill>
              <a:srgbClr val="00B05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89916280"/>
      </p:ext>
    </p:extLst>
  </p:cSld>
  <p:clrMapOvr>
    <a:masterClrMapping/>
  </p:clrMapOvr>
  <p:timing>
    <p:tnLst>
      <p:par>
        <p:cT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881448"/>
            <a:ext cx="11242964" cy="1325563"/>
          </a:xfrm>
        </p:spPr>
        <p:txBody>
          <a:bodyPr>
            <a:normAutofit fontScale="90000"/>
          </a:bodyPr>
          <a:lstStyle/>
          <a:p>
            <a:r>
              <a:rPr lang="sr-Cyrl-RS" dirty="0">
                <a:solidFill>
                  <a:schemeClr val="accent5">
                    <a:lumMod val="75000"/>
                  </a:schemeClr>
                </a:solidFill>
                <a:latin typeface="Comic Sans MS" panose="030F0702030302020204" pitchFamily="66" charset="0"/>
              </a:rPr>
              <a:t> </a:t>
            </a:r>
            <a:r>
              <a:rPr lang="sr-Latn-RS" sz="4900" dirty="0" smtClean="0">
                <a:latin typeface="Comic Sans MS" panose="030F0702030302020204" pitchFamily="66" charset="0"/>
              </a:rPr>
              <a:t>Inclusion body </a:t>
            </a:r>
            <a:r>
              <a:rPr lang="en-US" sz="4900" dirty="0" smtClean="0">
                <a:latin typeface="Comic Sans MS" panose="030F0702030302020204" pitchFamily="66" charset="0"/>
              </a:rPr>
              <a:t>myositis</a:t>
            </a:r>
            <a:r>
              <a:rPr lang="sr-Cyrl-CS" altLang="en-US" sz="4000" dirty="0"/>
              <a:t/>
            </a:r>
            <a:br>
              <a:rPr lang="sr-Cyrl-CS" altLang="en-US" sz="4000" dirty="0"/>
            </a:br>
            <a:r>
              <a:rPr lang="sr-Cyrl-RS" altLang="en-US" sz="4000" b="1" dirty="0">
                <a:solidFill>
                  <a:srgbClr val="00B050"/>
                </a:solidFill>
              </a:rPr>
              <a:t/>
            </a:r>
            <a:br>
              <a:rPr lang="sr-Cyrl-RS" altLang="en-US" sz="4000" b="1" dirty="0">
                <a:solidFill>
                  <a:srgbClr val="00B050"/>
                </a:solidFill>
              </a:rPr>
            </a:br>
            <a:endParaRPr lang="en-US" sz="4000" dirty="0">
              <a:latin typeface="Comic Sans MS" panose="030F0702030302020204" pitchFamily="66" charset="0"/>
            </a:endParaRPr>
          </a:p>
        </p:txBody>
      </p:sp>
      <p:sp>
        <p:nvSpPr>
          <p:cNvPr id="3" name="Content Placeholder 2"/>
          <p:cNvSpPr>
            <a:spLocks noGrp="1"/>
          </p:cNvSpPr>
          <p:nvPr>
            <p:ph idx="1"/>
          </p:nvPr>
        </p:nvSpPr>
        <p:spPr>
          <a:xfrm>
            <a:off x="1117600" y="1152343"/>
            <a:ext cx="11682578" cy="4246041"/>
          </a:xfrm>
        </p:spPr>
        <p:txBody>
          <a:bodyPr>
            <a:normAutofit/>
          </a:bodyPr>
          <a:lstStyle/>
          <a:p>
            <a:pPr marL="0" indent="0">
              <a:buClr>
                <a:srgbClr val="00B050"/>
              </a:buClr>
              <a:buNone/>
              <a:defRPr/>
            </a:pPr>
            <a:endParaRPr lang="sr-Cyrl-CS" altLang="en-US" dirty="0" smtClean="0"/>
          </a:p>
          <a:p>
            <a:pPr>
              <a:buClr>
                <a:srgbClr val="00B050"/>
              </a:buClr>
              <a:defRPr/>
            </a:pPr>
            <a:r>
              <a:rPr lang="en-US" sz="2400" dirty="0">
                <a:solidFill>
                  <a:srgbClr val="000000"/>
                </a:solidFill>
              </a:rPr>
              <a:t>The clinical hallmarks of IBM are weakness and atrophy of the </a:t>
            </a:r>
            <a:r>
              <a:rPr lang="en-US" sz="2400" dirty="0" smtClean="0">
                <a:solidFill>
                  <a:srgbClr val="000000"/>
                </a:solidFill>
              </a:rPr>
              <a:t>quadriceps</a:t>
            </a:r>
            <a:r>
              <a:rPr lang="en-US" b="1" dirty="0">
                <a:cs typeface="Arial" charset="0"/>
              </a:rPr>
              <a:t>	</a:t>
            </a:r>
            <a:endParaRPr lang="sr-Latn-CS" b="1" dirty="0">
              <a:solidFill>
                <a:srgbClr val="FFFF00"/>
              </a:solidFill>
              <a:cs typeface="Arial" charset="0"/>
            </a:endParaRPr>
          </a:p>
          <a:p>
            <a:pPr marL="0" indent="0">
              <a:buNone/>
              <a:defRPr/>
            </a:pPr>
            <a:endParaRPr lang="vi-VN" b="1" i="1" dirty="0">
              <a:effectLst>
                <a:outerShdw blurRad="38100" dist="38100" dir="2700000" algn="tl">
                  <a:srgbClr val="000000">
                    <a:alpha val="43137"/>
                  </a:srgbClr>
                </a:outerShdw>
              </a:effectLst>
              <a:cs typeface="Arial" charset="0"/>
            </a:endParaRPr>
          </a:p>
        </p:txBody>
      </p:sp>
      <p:cxnSp>
        <p:nvCxnSpPr>
          <p:cNvPr id="5" name="Straight Connector 4"/>
          <p:cNvCxnSpPr/>
          <p:nvPr/>
        </p:nvCxnSpPr>
        <p:spPr>
          <a:xfrm flipV="1">
            <a:off x="954258" y="1371600"/>
            <a:ext cx="10283483" cy="9044"/>
          </a:xfrm>
          <a:prstGeom prst="line">
            <a:avLst/>
          </a:prstGeom>
          <a:ln w="38100">
            <a:solidFill>
              <a:srgbClr val="00B050"/>
            </a:solidFill>
          </a:ln>
        </p:spPr>
        <p:style>
          <a:lnRef idx="1">
            <a:schemeClr val="accent1"/>
          </a:lnRef>
          <a:fillRef idx="0">
            <a:schemeClr val="accent1"/>
          </a:fillRef>
          <a:effectRef idx="0">
            <a:schemeClr val="accent1"/>
          </a:effectRef>
          <a:fontRef idx="minor">
            <a:schemeClr val="tx1"/>
          </a:fontRef>
        </p:style>
      </p:cxnSp>
      <p:pic>
        <p:nvPicPr>
          <p:cNvPr id="7" name="Picture 6"/>
          <p:cNvPicPr>
            <a:picLocks noChangeAspect="1"/>
          </p:cNvPicPr>
          <p:nvPr/>
        </p:nvPicPr>
        <p:blipFill>
          <a:blip r:embed="rId2"/>
          <a:stretch>
            <a:fillRect/>
          </a:stretch>
        </p:blipFill>
        <p:spPr>
          <a:xfrm>
            <a:off x="1762254" y="2683178"/>
            <a:ext cx="8327858" cy="3505504"/>
          </a:xfrm>
          <a:prstGeom prst="rect">
            <a:avLst/>
          </a:prstGeom>
        </p:spPr>
      </p:pic>
    </p:spTree>
    <p:extLst>
      <p:ext uri="{BB962C8B-B14F-4D97-AF65-F5344CB8AC3E}">
        <p14:creationId xmlns:p14="http://schemas.microsoft.com/office/powerpoint/2010/main" xmlns="" val="1434721202"/>
      </p:ext>
    </p:extLst>
  </p:cSld>
  <p:clrMapOvr>
    <a:masterClrMapping/>
  </p:clrMapOvr>
  <p:timing>
    <p:tnLst>
      <p:par>
        <p:cTn id="1" dur="indefinite" restart="never" nodeType="tmRoot"/>
      </p:par>
    </p:tn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94508" y="864961"/>
            <a:ext cx="11242964" cy="1325563"/>
          </a:xfrm>
        </p:spPr>
        <p:txBody>
          <a:bodyPr>
            <a:normAutofit fontScale="90000"/>
          </a:bodyPr>
          <a:lstStyle/>
          <a:p>
            <a:r>
              <a:rPr lang="sr-Cyrl-RS" altLang="en-US" dirty="0">
                <a:solidFill>
                  <a:schemeClr val="accent5">
                    <a:lumMod val="75000"/>
                  </a:schemeClr>
                </a:solidFill>
                <a:latin typeface="Comic Sans MS" panose="030F0702030302020204" pitchFamily="66" charset="0"/>
              </a:rPr>
              <a:t> </a:t>
            </a:r>
            <a:r>
              <a:rPr lang="sr-Latn-RS" dirty="0">
                <a:latin typeface="Comic Sans MS" panose="030F0702030302020204" pitchFamily="66" charset="0"/>
              </a:rPr>
              <a:t>Inclusion body </a:t>
            </a:r>
            <a:r>
              <a:rPr lang="en-US" dirty="0" smtClean="0">
                <a:latin typeface="Comic Sans MS" panose="030F0702030302020204" pitchFamily="66" charset="0"/>
              </a:rPr>
              <a:t>myositis</a:t>
            </a:r>
            <a:r>
              <a:rPr lang="sr-Cyrl-CS" altLang="en-US" sz="4000" dirty="0"/>
              <a:t/>
            </a:r>
            <a:br>
              <a:rPr lang="sr-Cyrl-CS" altLang="en-US" sz="4000" dirty="0"/>
            </a:br>
            <a:r>
              <a:rPr lang="sr-Cyrl-RS" altLang="en-US" sz="4000" b="1" dirty="0">
                <a:solidFill>
                  <a:srgbClr val="00B050"/>
                </a:solidFill>
              </a:rPr>
              <a:t/>
            </a:r>
            <a:br>
              <a:rPr lang="sr-Cyrl-RS" altLang="en-US" sz="4000" b="1" dirty="0">
                <a:solidFill>
                  <a:srgbClr val="00B050"/>
                </a:solidFill>
              </a:rPr>
            </a:br>
            <a:endParaRPr lang="en-US" sz="4000" dirty="0">
              <a:latin typeface="Comic Sans MS" panose="030F0702030302020204" pitchFamily="66" charset="0"/>
            </a:endParaRPr>
          </a:p>
        </p:txBody>
      </p:sp>
      <p:sp>
        <p:nvSpPr>
          <p:cNvPr id="3" name="Content Placeholder 2"/>
          <p:cNvSpPr>
            <a:spLocks noGrp="1"/>
          </p:cNvSpPr>
          <p:nvPr>
            <p:ph idx="1"/>
          </p:nvPr>
        </p:nvSpPr>
        <p:spPr>
          <a:xfrm>
            <a:off x="694508" y="1527742"/>
            <a:ext cx="11295772" cy="4246041"/>
          </a:xfrm>
        </p:spPr>
        <p:txBody>
          <a:bodyPr>
            <a:normAutofit lnSpcReduction="10000"/>
          </a:bodyPr>
          <a:lstStyle/>
          <a:p>
            <a:pPr marL="0" indent="0">
              <a:buClr>
                <a:srgbClr val="00B050"/>
              </a:buClr>
              <a:buNone/>
              <a:defRPr/>
            </a:pPr>
            <a:endParaRPr lang="sr-Cyrl-CS" altLang="en-US" dirty="0" smtClean="0"/>
          </a:p>
          <a:p>
            <a:pPr marL="0" lvl="0" indent="0">
              <a:buClr>
                <a:srgbClr val="00B050"/>
              </a:buClr>
              <a:buNone/>
              <a:defRPr/>
            </a:pPr>
            <a:endParaRPr lang="x-none" dirty="0">
              <a:solidFill>
                <a:srgbClr val="00B050"/>
              </a:solidFill>
              <a:cs typeface="Arial" charset="0"/>
            </a:endParaRPr>
          </a:p>
          <a:p>
            <a:pPr lvl="0">
              <a:buClr>
                <a:srgbClr val="00B050"/>
              </a:buClr>
              <a:defRPr/>
            </a:pPr>
            <a:r>
              <a:rPr lang="en-US" altLang="en-US" sz="3200" b="1" dirty="0">
                <a:solidFill>
                  <a:srgbClr val="00B050"/>
                </a:solidFill>
              </a:rPr>
              <a:t>Diagnosis</a:t>
            </a:r>
            <a:r>
              <a:rPr lang="sr-Cyrl-CS" altLang="en-US" sz="3200" b="1" dirty="0">
                <a:solidFill>
                  <a:srgbClr val="00B050"/>
                </a:solidFill>
              </a:rPr>
              <a:t>:</a:t>
            </a:r>
          </a:p>
          <a:p>
            <a:pPr marL="0" lvl="0" indent="0">
              <a:buClr>
                <a:srgbClr val="00B050"/>
              </a:buClr>
              <a:buNone/>
              <a:defRPr/>
            </a:pPr>
            <a:endParaRPr lang="sr-Cyrl-CS" altLang="en-US" b="1" dirty="0">
              <a:solidFill>
                <a:srgbClr val="00B050"/>
              </a:solidFill>
            </a:endParaRPr>
          </a:p>
          <a:p>
            <a:pPr marL="0" lvl="0" indent="0">
              <a:buClr>
                <a:srgbClr val="00B050"/>
              </a:buClr>
              <a:buNone/>
              <a:defRPr/>
            </a:pPr>
            <a:r>
              <a:rPr lang="sr-Cyrl-CS" altLang="en-US" dirty="0">
                <a:solidFill>
                  <a:prstClr val="black"/>
                </a:solidFill>
              </a:rPr>
              <a:t>-</a:t>
            </a:r>
            <a:r>
              <a:rPr lang="en-US" altLang="en-US" dirty="0">
                <a:solidFill>
                  <a:prstClr val="black"/>
                </a:solidFill>
              </a:rPr>
              <a:t>Clinical symptoms and signs</a:t>
            </a:r>
            <a:endParaRPr lang="sr-Cyrl-CS" altLang="en-US" dirty="0">
              <a:solidFill>
                <a:prstClr val="black"/>
              </a:solidFill>
            </a:endParaRPr>
          </a:p>
          <a:p>
            <a:pPr marL="0" lvl="0" indent="0">
              <a:buClr>
                <a:srgbClr val="00B050"/>
              </a:buClr>
              <a:buNone/>
              <a:defRPr/>
            </a:pPr>
            <a:r>
              <a:rPr lang="sr-Cyrl-CS" altLang="en-US" dirty="0">
                <a:solidFill>
                  <a:prstClr val="black"/>
                </a:solidFill>
              </a:rPr>
              <a:t>-</a:t>
            </a:r>
            <a:r>
              <a:rPr lang="en-US" altLang="en-US" dirty="0">
                <a:solidFill>
                  <a:prstClr val="black"/>
                </a:solidFill>
              </a:rPr>
              <a:t>Laboratory testing</a:t>
            </a:r>
            <a:r>
              <a:rPr lang="sr-Cyrl-CS" altLang="en-US" dirty="0">
                <a:solidFill>
                  <a:prstClr val="black"/>
                </a:solidFill>
              </a:rPr>
              <a:t> (</a:t>
            </a:r>
            <a:r>
              <a:rPr lang="en-US" dirty="0">
                <a:solidFill>
                  <a:srgbClr val="212121"/>
                </a:solidFill>
              </a:rPr>
              <a:t>elevations in creatinine phosphokinase and aldolase, </a:t>
            </a:r>
          </a:p>
          <a:p>
            <a:pPr marL="0" lvl="0" indent="0">
              <a:buClr>
                <a:srgbClr val="00B050"/>
              </a:buClr>
              <a:buNone/>
              <a:defRPr/>
            </a:pPr>
            <a:r>
              <a:rPr lang="en-US" dirty="0">
                <a:solidFill>
                  <a:srgbClr val="212121"/>
                </a:solidFill>
              </a:rPr>
              <a:t>                                    lactate dehydrogenase</a:t>
            </a:r>
            <a:r>
              <a:rPr lang="sr-Cyrl-CS" altLang="en-US" dirty="0">
                <a:solidFill>
                  <a:prstClr val="black"/>
                </a:solidFill>
              </a:rPr>
              <a:t>, </a:t>
            </a:r>
            <a:r>
              <a:rPr lang="en-US" altLang="en-US" dirty="0">
                <a:solidFill>
                  <a:srgbClr val="212121"/>
                </a:solidFill>
              </a:rPr>
              <a:t>paraneoplastic</a:t>
            </a:r>
            <a:r>
              <a:rPr lang="en-US" dirty="0">
                <a:solidFill>
                  <a:srgbClr val="212121"/>
                </a:solidFill>
              </a:rPr>
              <a:t> autoantibody</a:t>
            </a:r>
            <a:r>
              <a:rPr lang="sr-Cyrl-CS" altLang="en-US" dirty="0">
                <a:solidFill>
                  <a:prstClr val="black"/>
                </a:solidFill>
              </a:rPr>
              <a:t>)</a:t>
            </a:r>
          </a:p>
          <a:p>
            <a:pPr marL="0" lvl="0" indent="0">
              <a:buClr>
                <a:srgbClr val="00B050"/>
              </a:buClr>
              <a:buNone/>
              <a:defRPr/>
            </a:pPr>
            <a:r>
              <a:rPr lang="sr-Cyrl-CS" altLang="en-US" dirty="0">
                <a:solidFill>
                  <a:prstClr val="black"/>
                </a:solidFill>
              </a:rPr>
              <a:t>-</a:t>
            </a:r>
            <a:r>
              <a:rPr lang="en-US" dirty="0">
                <a:solidFill>
                  <a:srgbClr val="212121"/>
                </a:solidFill>
              </a:rPr>
              <a:t>The electromyogram (EMG)</a:t>
            </a:r>
            <a:r>
              <a:rPr lang="sr-Cyrl-CS" altLang="en-US" dirty="0">
                <a:solidFill>
                  <a:prstClr val="black"/>
                </a:solidFill>
              </a:rPr>
              <a:t>- </a:t>
            </a:r>
            <a:r>
              <a:rPr lang="en-US" altLang="en-US" dirty="0">
                <a:solidFill>
                  <a:prstClr val="black"/>
                </a:solidFill>
              </a:rPr>
              <a:t>denervation activity, myopathic potentials</a:t>
            </a:r>
          </a:p>
          <a:p>
            <a:pPr marL="0" lvl="0" indent="0">
              <a:buClr>
                <a:srgbClr val="00B050"/>
              </a:buClr>
              <a:buNone/>
              <a:defRPr/>
            </a:pPr>
            <a:r>
              <a:rPr lang="en-US" altLang="en-US" dirty="0">
                <a:solidFill>
                  <a:prstClr val="black"/>
                </a:solidFill>
              </a:rPr>
              <a:t>- Muscles biopsy</a:t>
            </a:r>
            <a:endParaRPr lang="sr-Cyrl-CS" altLang="en-US" dirty="0">
              <a:solidFill>
                <a:prstClr val="black"/>
              </a:solidFill>
            </a:endParaRPr>
          </a:p>
          <a:p>
            <a:pPr marL="0" indent="0">
              <a:buClr>
                <a:srgbClr val="00B050"/>
              </a:buClr>
              <a:buNone/>
              <a:defRPr/>
            </a:pPr>
            <a:endParaRPr lang="x-none" dirty="0">
              <a:solidFill>
                <a:srgbClr val="00B050"/>
              </a:solidFill>
              <a:cs typeface="Arial" charset="0"/>
            </a:endParaRPr>
          </a:p>
          <a:p>
            <a:pPr marL="0" indent="0">
              <a:buNone/>
              <a:defRPr/>
            </a:pPr>
            <a:endParaRPr lang="x-none" b="1" dirty="0">
              <a:cs typeface="Arial" charset="0"/>
            </a:endParaRPr>
          </a:p>
          <a:p>
            <a:pPr marL="0" indent="0">
              <a:buClr>
                <a:srgbClr val="00B050"/>
              </a:buClr>
              <a:buNone/>
            </a:pPr>
            <a:endParaRPr lang="vi-VN" b="1" i="1" dirty="0">
              <a:effectLst>
                <a:outerShdw blurRad="38100" dist="38100" dir="2700000" algn="tl">
                  <a:srgbClr val="000000">
                    <a:alpha val="43137"/>
                  </a:srgbClr>
                </a:outerShdw>
              </a:effectLst>
              <a:cs typeface="Arial" charset="0"/>
            </a:endParaRPr>
          </a:p>
        </p:txBody>
      </p:sp>
      <p:cxnSp>
        <p:nvCxnSpPr>
          <p:cNvPr id="5" name="Straight Connector 4"/>
          <p:cNvCxnSpPr/>
          <p:nvPr/>
        </p:nvCxnSpPr>
        <p:spPr>
          <a:xfrm flipV="1">
            <a:off x="954258" y="1371600"/>
            <a:ext cx="10283483" cy="9044"/>
          </a:xfrm>
          <a:prstGeom prst="line">
            <a:avLst/>
          </a:prstGeom>
          <a:ln w="38100">
            <a:solidFill>
              <a:srgbClr val="00B05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758284623"/>
      </p:ext>
    </p:extLst>
  </p:cSld>
  <p:clrMapOvr>
    <a:masterClrMapping/>
  </p:clrMapOvr>
  <p:timing>
    <p:tnLst>
      <p:par>
        <p:cTn id="1" dur="indefinite" restart="never" nodeType="tmRoot"/>
      </p:par>
    </p:tn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881448"/>
            <a:ext cx="11242964" cy="1325563"/>
          </a:xfrm>
        </p:spPr>
        <p:txBody>
          <a:bodyPr>
            <a:normAutofit fontScale="90000"/>
          </a:bodyPr>
          <a:lstStyle/>
          <a:p>
            <a:r>
              <a:rPr lang="sr-Cyrl-RS" dirty="0">
                <a:solidFill>
                  <a:schemeClr val="accent5">
                    <a:lumMod val="75000"/>
                  </a:schemeClr>
                </a:solidFill>
                <a:latin typeface="Comic Sans MS" panose="030F0702030302020204" pitchFamily="66" charset="0"/>
              </a:rPr>
              <a:t> </a:t>
            </a:r>
            <a:r>
              <a:rPr lang="sr-Latn-RS" sz="4000" dirty="0">
                <a:latin typeface="Comic Sans MS" panose="030F0702030302020204" pitchFamily="66" charset="0"/>
              </a:rPr>
              <a:t>Inclusion </a:t>
            </a:r>
            <a:r>
              <a:rPr lang="sr-Latn-RS" sz="4000" dirty="0" smtClean="0">
                <a:latin typeface="Comic Sans MS" panose="030F0702030302020204" pitchFamily="66" charset="0"/>
              </a:rPr>
              <a:t>body</a:t>
            </a:r>
            <a:r>
              <a:rPr lang="en-US" sz="4000" dirty="0" smtClean="0">
                <a:latin typeface="Comic Sans MS" panose="030F0702030302020204" pitchFamily="66" charset="0"/>
              </a:rPr>
              <a:t> myositis</a:t>
            </a:r>
            <a:r>
              <a:rPr lang="sr-Cyrl-CS" altLang="en-US" sz="4000" dirty="0"/>
              <a:t/>
            </a:r>
            <a:br>
              <a:rPr lang="sr-Cyrl-CS" altLang="en-US" sz="4000" dirty="0"/>
            </a:br>
            <a:r>
              <a:rPr lang="sr-Cyrl-RS" altLang="en-US" sz="4000" b="1" dirty="0">
                <a:solidFill>
                  <a:srgbClr val="00B050"/>
                </a:solidFill>
              </a:rPr>
              <a:t/>
            </a:r>
            <a:br>
              <a:rPr lang="sr-Cyrl-RS" altLang="en-US" sz="4000" b="1" dirty="0">
                <a:solidFill>
                  <a:srgbClr val="00B050"/>
                </a:solidFill>
              </a:rPr>
            </a:br>
            <a:endParaRPr lang="en-US" sz="4000" dirty="0">
              <a:latin typeface="Comic Sans MS" panose="030F0702030302020204" pitchFamily="66" charset="0"/>
            </a:endParaRPr>
          </a:p>
        </p:txBody>
      </p:sp>
      <p:sp>
        <p:nvSpPr>
          <p:cNvPr id="3" name="Content Placeholder 2"/>
          <p:cNvSpPr>
            <a:spLocks noGrp="1"/>
          </p:cNvSpPr>
          <p:nvPr>
            <p:ph idx="1"/>
          </p:nvPr>
        </p:nvSpPr>
        <p:spPr>
          <a:xfrm>
            <a:off x="838199" y="2444951"/>
            <a:ext cx="6333309" cy="4246041"/>
          </a:xfrm>
        </p:spPr>
        <p:txBody>
          <a:bodyPr>
            <a:normAutofit/>
          </a:bodyPr>
          <a:lstStyle/>
          <a:p>
            <a:pPr>
              <a:buClr>
                <a:srgbClr val="00B050"/>
              </a:buClr>
              <a:defRPr/>
            </a:pPr>
            <a:r>
              <a:rPr lang="en-US" altLang="en-US" b="1" dirty="0" smtClean="0"/>
              <a:t>Muscles biopsy</a:t>
            </a:r>
            <a:r>
              <a:rPr lang="sr-Cyrl-CS" altLang="en-US" b="1" dirty="0" smtClean="0"/>
              <a:t>:</a:t>
            </a:r>
          </a:p>
          <a:p>
            <a:pPr marL="0" indent="0">
              <a:buClr>
                <a:srgbClr val="00B050"/>
              </a:buClr>
              <a:buNone/>
              <a:defRPr/>
            </a:pPr>
            <a:r>
              <a:rPr lang="en-US" sz="2400" dirty="0" smtClean="0">
                <a:solidFill>
                  <a:srgbClr val="000000"/>
                </a:solidFill>
              </a:rPr>
              <a:t>Histologically</a:t>
            </a:r>
            <a:r>
              <a:rPr lang="en-US" sz="2400" dirty="0">
                <a:solidFill>
                  <a:srgbClr val="000000"/>
                </a:solidFill>
              </a:rPr>
              <a:t>, IBM is characterized by atrophic muscle fibers, infiltration of non-necrotic myofibers by mononuclear cells in an endomysial and perivascular pattern, rimmed vacuoles, and congophilic inclusions that may be intravacuolar or </a:t>
            </a:r>
            <a:r>
              <a:rPr lang="en-US" sz="2400" dirty="0" smtClean="0">
                <a:solidFill>
                  <a:srgbClr val="000000"/>
                </a:solidFill>
              </a:rPr>
              <a:t>extravacuolar</a:t>
            </a:r>
          </a:p>
          <a:p>
            <a:pPr marL="0" indent="0">
              <a:buClr>
                <a:srgbClr val="00B050"/>
              </a:buClr>
              <a:buNone/>
              <a:defRPr/>
            </a:pPr>
            <a:r>
              <a:rPr lang="en-US" sz="2400" dirty="0">
                <a:solidFill>
                  <a:srgbClr val="000000"/>
                </a:solidFill>
              </a:rPr>
              <a:t>Rimmed vacuoles which are vacuolar degeneration </a:t>
            </a:r>
            <a:r>
              <a:rPr lang="en-US" sz="2400" dirty="0" smtClean="0">
                <a:solidFill>
                  <a:srgbClr val="000000"/>
                </a:solidFill>
              </a:rPr>
              <a:t>are </a:t>
            </a:r>
            <a:r>
              <a:rPr lang="en-US" sz="2400" dirty="0">
                <a:solidFill>
                  <a:srgbClr val="000000"/>
                </a:solidFill>
              </a:rPr>
              <a:t>the hallmark histological feature of IBM</a:t>
            </a:r>
            <a:endParaRPr lang="vi-VN" sz="2400" i="1" dirty="0">
              <a:effectLst>
                <a:outerShdw blurRad="38100" dist="38100" dir="2700000" algn="tl">
                  <a:srgbClr val="000000">
                    <a:alpha val="43137"/>
                  </a:srgbClr>
                </a:outerShdw>
              </a:effectLst>
              <a:cs typeface="Arial" charset="0"/>
            </a:endParaRPr>
          </a:p>
        </p:txBody>
      </p:sp>
      <p:cxnSp>
        <p:nvCxnSpPr>
          <p:cNvPr id="5" name="Straight Connector 4"/>
          <p:cNvCxnSpPr/>
          <p:nvPr/>
        </p:nvCxnSpPr>
        <p:spPr>
          <a:xfrm flipV="1">
            <a:off x="954258" y="1371600"/>
            <a:ext cx="10283483" cy="9044"/>
          </a:xfrm>
          <a:prstGeom prst="line">
            <a:avLst/>
          </a:prstGeom>
          <a:ln w="38100">
            <a:solidFill>
              <a:srgbClr val="00B050"/>
            </a:solidFill>
          </a:ln>
        </p:spPr>
        <p:style>
          <a:lnRef idx="1">
            <a:schemeClr val="accent1"/>
          </a:lnRef>
          <a:fillRef idx="0">
            <a:schemeClr val="accent1"/>
          </a:fillRef>
          <a:effectRef idx="0">
            <a:schemeClr val="accent1"/>
          </a:effectRef>
          <a:fontRef idx="minor">
            <a:schemeClr val="tx1"/>
          </a:fontRef>
        </p:style>
      </p:cxnSp>
      <p:pic>
        <p:nvPicPr>
          <p:cNvPr id="4" name="Picture 3"/>
          <p:cNvPicPr>
            <a:picLocks noChangeAspect="1"/>
          </p:cNvPicPr>
          <p:nvPr/>
        </p:nvPicPr>
        <p:blipFill>
          <a:blip r:embed="rId2"/>
          <a:stretch>
            <a:fillRect/>
          </a:stretch>
        </p:blipFill>
        <p:spPr>
          <a:xfrm>
            <a:off x="7485017" y="2207011"/>
            <a:ext cx="4066233" cy="3742804"/>
          </a:xfrm>
          <a:prstGeom prst="rect">
            <a:avLst/>
          </a:prstGeom>
        </p:spPr>
      </p:pic>
    </p:spTree>
    <p:extLst>
      <p:ext uri="{BB962C8B-B14F-4D97-AF65-F5344CB8AC3E}">
        <p14:creationId xmlns:p14="http://schemas.microsoft.com/office/powerpoint/2010/main" xmlns="" val="1264071224"/>
      </p:ext>
    </p:extLst>
  </p:cSld>
  <p:clrMapOvr>
    <a:masterClrMapping/>
  </p:clrMapOvr>
  <p:timing>
    <p:tnLst>
      <p:par>
        <p:cTn id="1" dur="indefinite" restart="never" nodeType="tmRoot"/>
      </p:par>
    </p:tn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881448"/>
            <a:ext cx="11242964" cy="1325563"/>
          </a:xfrm>
        </p:spPr>
        <p:txBody>
          <a:bodyPr>
            <a:normAutofit fontScale="90000"/>
          </a:bodyPr>
          <a:lstStyle/>
          <a:p>
            <a:r>
              <a:rPr lang="sr-Cyrl-RS" dirty="0">
                <a:solidFill>
                  <a:schemeClr val="accent5">
                    <a:lumMod val="75000"/>
                  </a:schemeClr>
                </a:solidFill>
                <a:latin typeface="Comic Sans MS" panose="030F0702030302020204" pitchFamily="66" charset="0"/>
              </a:rPr>
              <a:t> </a:t>
            </a:r>
            <a:r>
              <a:rPr lang="en-US" sz="4000" dirty="0" smtClean="0">
                <a:latin typeface="Comic Sans MS" panose="030F0702030302020204" pitchFamily="66" charset="0"/>
              </a:rPr>
              <a:t>Management of inflammatory  myopathies</a:t>
            </a:r>
            <a:r>
              <a:rPr lang="sr-Cyrl-CS" altLang="en-US" sz="4000" dirty="0"/>
              <a:t/>
            </a:r>
            <a:br>
              <a:rPr lang="sr-Cyrl-CS" altLang="en-US" sz="4000" dirty="0"/>
            </a:br>
            <a:r>
              <a:rPr lang="sr-Cyrl-RS" altLang="en-US" sz="4000" b="1" dirty="0">
                <a:solidFill>
                  <a:srgbClr val="00B050"/>
                </a:solidFill>
              </a:rPr>
              <a:t/>
            </a:r>
            <a:br>
              <a:rPr lang="sr-Cyrl-RS" altLang="en-US" sz="4000" b="1" dirty="0">
                <a:solidFill>
                  <a:srgbClr val="00B050"/>
                </a:solidFill>
              </a:rPr>
            </a:br>
            <a:endParaRPr lang="en-US" sz="4000" dirty="0">
              <a:latin typeface="Comic Sans MS" panose="030F0702030302020204" pitchFamily="66" charset="0"/>
            </a:endParaRPr>
          </a:p>
        </p:txBody>
      </p:sp>
      <p:sp>
        <p:nvSpPr>
          <p:cNvPr id="3" name="Content Placeholder 2"/>
          <p:cNvSpPr>
            <a:spLocks noGrp="1"/>
          </p:cNvSpPr>
          <p:nvPr>
            <p:ph idx="1"/>
          </p:nvPr>
        </p:nvSpPr>
        <p:spPr>
          <a:xfrm>
            <a:off x="838200" y="2207011"/>
            <a:ext cx="10526486" cy="4246041"/>
          </a:xfrm>
        </p:spPr>
        <p:txBody>
          <a:bodyPr>
            <a:normAutofit/>
          </a:bodyPr>
          <a:lstStyle/>
          <a:p>
            <a:pPr>
              <a:buClr>
                <a:srgbClr val="00B050"/>
              </a:buClr>
              <a:defRPr/>
            </a:pPr>
            <a:r>
              <a:rPr lang="en-US" b="1" dirty="0">
                <a:solidFill>
                  <a:srgbClr val="00B050"/>
                </a:solidFill>
              </a:rPr>
              <a:t>Corticosteroids </a:t>
            </a:r>
            <a:r>
              <a:rPr lang="en-US" b="1" dirty="0" smtClean="0">
                <a:solidFill>
                  <a:srgbClr val="00B050"/>
                </a:solidFill>
              </a:rPr>
              <a:t>(Prednisone, </a:t>
            </a:r>
            <a:r>
              <a:rPr lang="en-US" b="1" dirty="0">
                <a:solidFill>
                  <a:srgbClr val="00B050"/>
                </a:solidFill>
              </a:rPr>
              <a:t>1-2 mg/kg), </a:t>
            </a:r>
            <a:r>
              <a:rPr lang="en-US" dirty="0"/>
              <a:t>daily in the morning dose, 4 to 6 weeks, then extended to the 2nd day, 3-6 months (until recovery), then gradual dose reduction (5 mg every 2 weeks), with </a:t>
            </a:r>
            <a:r>
              <a:rPr lang="en-US" dirty="0" smtClean="0"/>
              <a:t>antacids</a:t>
            </a:r>
          </a:p>
          <a:p>
            <a:pPr>
              <a:buClr>
                <a:srgbClr val="00B050"/>
              </a:buClr>
              <a:defRPr/>
            </a:pPr>
            <a:r>
              <a:rPr lang="en-US" dirty="0" smtClean="0"/>
              <a:t>In </a:t>
            </a:r>
            <a:r>
              <a:rPr lang="en-US" dirty="0"/>
              <a:t>severe and acute conditions </a:t>
            </a:r>
            <a:r>
              <a:rPr lang="en-US" dirty="0">
                <a:solidFill>
                  <a:srgbClr val="00B050"/>
                </a:solidFill>
              </a:rPr>
              <a:t>- </a:t>
            </a:r>
            <a:r>
              <a:rPr lang="en-US" b="1" dirty="0"/>
              <a:t>pulse KS </a:t>
            </a:r>
            <a:r>
              <a:rPr lang="en-US" b="1" dirty="0" smtClean="0"/>
              <a:t>therapy</a:t>
            </a:r>
          </a:p>
          <a:p>
            <a:pPr>
              <a:buClr>
                <a:srgbClr val="00B050"/>
              </a:buClr>
              <a:defRPr/>
            </a:pPr>
            <a:r>
              <a:rPr lang="en-US" b="1" dirty="0" smtClean="0">
                <a:solidFill>
                  <a:srgbClr val="00B050"/>
                </a:solidFill>
              </a:rPr>
              <a:t>Cytostatic</a:t>
            </a:r>
            <a:r>
              <a:rPr lang="en-US" dirty="0" smtClean="0">
                <a:solidFill>
                  <a:srgbClr val="00B050"/>
                </a:solidFill>
              </a:rPr>
              <a:t> </a:t>
            </a:r>
            <a:r>
              <a:rPr lang="en-US" dirty="0"/>
              <a:t>(</a:t>
            </a:r>
            <a:r>
              <a:rPr lang="en-US" b="1" dirty="0"/>
              <a:t>azathioprine, methotrexate, mycophenolate mofetil</a:t>
            </a:r>
            <a:r>
              <a:rPr lang="en-US" dirty="0" smtClean="0"/>
              <a:t>...)</a:t>
            </a:r>
          </a:p>
          <a:p>
            <a:pPr>
              <a:buClr>
                <a:srgbClr val="00B050"/>
              </a:buClr>
              <a:defRPr/>
            </a:pPr>
            <a:r>
              <a:rPr lang="en-US" b="1" dirty="0" smtClean="0">
                <a:solidFill>
                  <a:srgbClr val="00B050"/>
                </a:solidFill>
              </a:rPr>
              <a:t>IVIG</a:t>
            </a:r>
          </a:p>
          <a:p>
            <a:pPr>
              <a:buClr>
                <a:srgbClr val="00B050"/>
              </a:buClr>
              <a:defRPr/>
            </a:pPr>
            <a:r>
              <a:rPr lang="en-US" b="1" dirty="0" smtClean="0">
                <a:solidFill>
                  <a:srgbClr val="00B050"/>
                </a:solidFill>
              </a:rPr>
              <a:t>Physical therapy</a:t>
            </a:r>
            <a:endParaRPr lang="sr-Cyrl-CS" b="1" dirty="0" smtClean="0"/>
          </a:p>
        </p:txBody>
      </p:sp>
      <p:cxnSp>
        <p:nvCxnSpPr>
          <p:cNvPr id="5" name="Straight Connector 4"/>
          <p:cNvCxnSpPr/>
          <p:nvPr/>
        </p:nvCxnSpPr>
        <p:spPr>
          <a:xfrm flipV="1">
            <a:off x="954258" y="1371600"/>
            <a:ext cx="10283483" cy="9044"/>
          </a:xfrm>
          <a:prstGeom prst="line">
            <a:avLst/>
          </a:prstGeom>
          <a:ln w="38100">
            <a:solidFill>
              <a:srgbClr val="00B05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2933388347"/>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716705"/>
            <a:ext cx="10515600" cy="1325563"/>
          </a:xfrm>
        </p:spPr>
        <p:txBody>
          <a:bodyPr>
            <a:normAutofit/>
          </a:bodyPr>
          <a:lstStyle/>
          <a:p>
            <a:r>
              <a:rPr lang="en-US" dirty="0">
                <a:solidFill>
                  <a:prstClr val="black">
                    <a:lumMod val="95000"/>
                    <a:lumOff val="5000"/>
                  </a:prstClr>
                </a:solidFill>
                <a:latin typeface="Comic Sans MS" panose="030F0702030302020204" pitchFamily="66" charset="0"/>
              </a:rPr>
              <a:t>Biopsy in neurology </a:t>
            </a:r>
            <a:r>
              <a:rPr lang="sr-Cyrl-RS" b="1" dirty="0">
                <a:solidFill>
                  <a:srgbClr val="00B050"/>
                </a:solidFill>
              </a:rPr>
              <a:t/>
            </a:r>
            <a:br>
              <a:rPr lang="sr-Cyrl-RS" b="1" dirty="0">
                <a:solidFill>
                  <a:srgbClr val="00B050"/>
                </a:solidFill>
              </a:rPr>
            </a:br>
            <a:endParaRPr lang="en-US" dirty="0">
              <a:latin typeface="Comic Sans MS" panose="030F0702030302020204" pitchFamily="66" charset="0"/>
            </a:endParaRPr>
          </a:p>
        </p:txBody>
      </p:sp>
      <p:sp>
        <p:nvSpPr>
          <p:cNvPr id="3" name="Content Placeholder 2"/>
          <p:cNvSpPr>
            <a:spLocks noGrp="1"/>
          </p:cNvSpPr>
          <p:nvPr>
            <p:ph idx="1"/>
          </p:nvPr>
        </p:nvSpPr>
        <p:spPr>
          <a:xfrm>
            <a:off x="838200" y="2282825"/>
            <a:ext cx="10515600" cy="4351338"/>
          </a:xfrm>
        </p:spPr>
        <p:txBody>
          <a:bodyPr>
            <a:normAutofit/>
          </a:bodyPr>
          <a:lstStyle/>
          <a:p>
            <a:pPr>
              <a:buClr>
                <a:srgbClr val="00B050"/>
              </a:buClr>
            </a:pPr>
            <a:r>
              <a:rPr lang="en-US" b="1" dirty="0">
                <a:solidFill>
                  <a:srgbClr val="00B050"/>
                </a:solidFill>
              </a:rPr>
              <a:t>Muscle biopsy     </a:t>
            </a:r>
            <a:endParaRPr lang="en-US" b="1" dirty="0" smtClean="0">
              <a:solidFill>
                <a:srgbClr val="00B050"/>
              </a:solidFill>
            </a:endParaRPr>
          </a:p>
          <a:p>
            <a:pPr marL="0" indent="0">
              <a:buClr>
                <a:srgbClr val="00B050"/>
              </a:buClr>
              <a:buNone/>
            </a:pPr>
            <a:r>
              <a:rPr lang="en-US" b="1" dirty="0">
                <a:solidFill>
                  <a:srgbClr val="00B050"/>
                </a:solidFill>
              </a:rPr>
              <a:t> </a:t>
            </a:r>
            <a:r>
              <a:rPr lang="en-US" b="1" dirty="0" smtClean="0">
                <a:solidFill>
                  <a:srgbClr val="00B050"/>
                </a:solidFill>
              </a:rPr>
              <a:t>   </a:t>
            </a:r>
            <a:r>
              <a:rPr lang="en-US" dirty="0" smtClean="0"/>
              <a:t>- </a:t>
            </a:r>
            <a:r>
              <a:rPr lang="en-US" dirty="0"/>
              <a:t>muscular dystrophy     </a:t>
            </a:r>
            <a:endParaRPr lang="en-US" dirty="0" smtClean="0"/>
          </a:p>
          <a:p>
            <a:pPr marL="0" indent="0">
              <a:buClr>
                <a:srgbClr val="00B050"/>
              </a:buClr>
              <a:buNone/>
            </a:pPr>
            <a:r>
              <a:rPr lang="en-US" dirty="0"/>
              <a:t> </a:t>
            </a:r>
            <a:r>
              <a:rPr lang="en-US" dirty="0" smtClean="0"/>
              <a:t>   - </a:t>
            </a:r>
            <a:r>
              <a:rPr lang="en-US" dirty="0"/>
              <a:t>inflammatory myopathies    </a:t>
            </a:r>
            <a:endParaRPr lang="en-US" dirty="0" smtClean="0"/>
          </a:p>
          <a:p>
            <a:pPr marL="0" indent="0">
              <a:buClr>
                <a:srgbClr val="00B050"/>
              </a:buClr>
              <a:buNone/>
            </a:pPr>
            <a:r>
              <a:rPr lang="en-US" dirty="0"/>
              <a:t> </a:t>
            </a:r>
            <a:r>
              <a:rPr lang="en-US" dirty="0" smtClean="0"/>
              <a:t>   </a:t>
            </a:r>
            <a:r>
              <a:rPr lang="en-US" dirty="0"/>
              <a:t>- congenital, metabolic myopathies    </a:t>
            </a:r>
          </a:p>
          <a:p>
            <a:pPr marL="0" indent="0">
              <a:buClr>
                <a:srgbClr val="00B050"/>
              </a:buClr>
              <a:buNone/>
            </a:pPr>
            <a:r>
              <a:rPr lang="en-US" dirty="0" smtClean="0"/>
              <a:t>    </a:t>
            </a:r>
            <a:r>
              <a:rPr lang="en-US" dirty="0"/>
              <a:t>- connective tissue and blood vessel </a:t>
            </a:r>
            <a:r>
              <a:rPr lang="en-US" dirty="0" smtClean="0"/>
              <a:t>diseases</a:t>
            </a:r>
          </a:p>
          <a:p>
            <a:pPr marL="0" indent="0">
              <a:buClr>
                <a:srgbClr val="00B050"/>
              </a:buClr>
              <a:buNone/>
            </a:pPr>
            <a:endParaRPr lang="en-US" dirty="0" smtClean="0"/>
          </a:p>
          <a:p>
            <a:pPr marL="0" indent="0">
              <a:buClr>
                <a:srgbClr val="00B050"/>
              </a:buClr>
              <a:buNone/>
            </a:pPr>
            <a:r>
              <a:rPr lang="en-US" dirty="0" smtClean="0"/>
              <a:t>It </a:t>
            </a:r>
            <a:r>
              <a:rPr lang="en-US" dirty="0"/>
              <a:t>is important to choose a muscle that is severely affected by the </a:t>
            </a:r>
            <a:r>
              <a:rPr lang="en-US" dirty="0" smtClean="0"/>
              <a:t>disease</a:t>
            </a:r>
            <a:endParaRPr lang="sr-Cyrl-RS" dirty="0"/>
          </a:p>
        </p:txBody>
      </p:sp>
      <p:cxnSp>
        <p:nvCxnSpPr>
          <p:cNvPr id="4" name="Straight Connector 3"/>
          <p:cNvCxnSpPr/>
          <p:nvPr/>
        </p:nvCxnSpPr>
        <p:spPr>
          <a:xfrm flipV="1">
            <a:off x="685800" y="1379487"/>
            <a:ext cx="10515600" cy="42206"/>
          </a:xfrm>
          <a:prstGeom prst="line">
            <a:avLst/>
          </a:prstGeom>
          <a:ln w="38100">
            <a:solidFill>
              <a:srgbClr val="00B05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2425509650"/>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716705"/>
            <a:ext cx="10515600" cy="1325563"/>
          </a:xfrm>
        </p:spPr>
        <p:txBody>
          <a:bodyPr>
            <a:normAutofit/>
          </a:bodyPr>
          <a:lstStyle/>
          <a:p>
            <a:r>
              <a:rPr lang="en-US" dirty="0">
                <a:solidFill>
                  <a:prstClr val="black">
                    <a:lumMod val="95000"/>
                    <a:lumOff val="5000"/>
                  </a:prstClr>
                </a:solidFill>
                <a:latin typeface="Comic Sans MS" panose="030F0702030302020204" pitchFamily="66" charset="0"/>
              </a:rPr>
              <a:t>Biopsy in neurology </a:t>
            </a:r>
            <a:r>
              <a:rPr lang="sr-Cyrl-RS" b="1" dirty="0">
                <a:solidFill>
                  <a:srgbClr val="00B050"/>
                </a:solidFill>
              </a:rPr>
              <a:t/>
            </a:r>
            <a:br>
              <a:rPr lang="sr-Cyrl-RS" b="1" dirty="0">
                <a:solidFill>
                  <a:srgbClr val="00B050"/>
                </a:solidFill>
              </a:rPr>
            </a:br>
            <a:endParaRPr lang="en-US" dirty="0">
              <a:latin typeface="Comic Sans MS" panose="030F0702030302020204" pitchFamily="66" charset="0"/>
            </a:endParaRPr>
          </a:p>
        </p:txBody>
      </p:sp>
      <p:sp>
        <p:nvSpPr>
          <p:cNvPr id="3" name="Content Placeholder 2"/>
          <p:cNvSpPr>
            <a:spLocks noGrp="1"/>
          </p:cNvSpPr>
          <p:nvPr>
            <p:ph idx="1"/>
          </p:nvPr>
        </p:nvSpPr>
        <p:spPr>
          <a:xfrm>
            <a:off x="838200" y="2282825"/>
            <a:ext cx="10515600" cy="4351338"/>
          </a:xfrm>
        </p:spPr>
        <p:txBody>
          <a:bodyPr>
            <a:normAutofit lnSpcReduction="10000"/>
          </a:bodyPr>
          <a:lstStyle/>
          <a:p>
            <a:pPr>
              <a:buClr>
                <a:srgbClr val="00B050"/>
              </a:buClr>
            </a:pPr>
            <a:r>
              <a:rPr lang="en-US" b="1" dirty="0">
                <a:solidFill>
                  <a:srgbClr val="00B050"/>
                </a:solidFill>
              </a:rPr>
              <a:t>Histochemistry   </a:t>
            </a:r>
            <a:endParaRPr lang="en-US" b="1" dirty="0" smtClean="0">
              <a:solidFill>
                <a:srgbClr val="00B050"/>
              </a:solidFill>
            </a:endParaRPr>
          </a:p>
          <a:p>
            <a:pPr marL="0" indent="0">
              <a:buClr>
                <a:srgbClr val="00B050"/>
              </a:buClr>
              <a:buNone/>
            </a:pPr>
            <a:r>
              <a:rPr lang="en-US" b="1" dirty="0">
                <a:solidFill>
                  <a:srgbClr val="00B050"/>
                </a:solidFill>
              </a:rPr>
              <a:t> </a:t>
            </a:r>
            <a:r>
              <a:rPr lang="en-US" b="1" dirty="0" smtClean="0">
                <a:solidFill>
                  <a:srgbClr val="00B050"/>
                </a:solidFill>
              </a:rPr>
              <a:t>   </a:t>
            </a:r>
            <a:r>
              <a:rPr lang="en-US" dirty="0"/>
              <a:t>2 types of muscle fibers:   </a:t>
            </a:r>
            <a:endParaRPr lang="en-US" dirty="0" smtClean="0"/>
          </a:p>
          <a:p>
            <a:pPr marL="0" indent="0">
              <a:buClr>
                <a:srgbClr val="00B050"/>
              </a:buClr>
              <a:buNone/>
            </a:pPr>
            <a:r>
              <a:rPr lang="en-US" dirty="0"/>
              <a:t> </a:t>
            </a:r>
            <a:r>
              <a:rPr lang="en-US" dirty="0" smtClean="0"/>
              <a:t>   </a:t>
            </a:r>
            <a:r>
              <a:rPr lang="en-US" dirty="0"/>
              <a:t>- fiber type 1 (light colored)   </a:t>
            </a:r>
            <a:endParaRPr lang="en-US" dirty="0" smtClean="0"/>
          </a:p>
          <a:p>
            <a:pPr marL="0" indent="0">
              <a:buClr>
                <a:srgbClr val="00B050"/>
              </a:buClr>
              <a:buNone/>
            </a:pPr>
            <a:r>
              <a:rPr lang="en-US" dirty="0"/>
              <a:t> </a:t>
            </a:r>
            <a:r>
              <a:rPr lang="en-US" dirty="0" smtClean="0"/>
              <a:t>   </a:t>
            </a:r>
            <a:r>
              <a:rPr lang="en-US" dirty="0"/>
              <a:t>- fiber type 2 (dark in color</a:t>
            </a:r>
            <a:r>
              <a:rPr lang="en-US" dirty="0" smtClean="0"/>
              <a:t>)</a:t>
            </a:r>
          </a:p>
          <a:p>
            <a:pPr marL="0" indent="0">
              <a:buClr>
                <a:srgbClr val="00B050"/>
              </a:buClr>
              <a:buNone/>
            </a:pPr>
            <a:endParaRPr lang="en-US" b="1" dirty="0">
              <a:solidFill>
                <a:srgbClr val="00B050"/>
              </a:solidFill>
            </a:endParaRPr>
          </a:p>
          <a:p>
            <a:pPr marL="0" indent="0">
              <a:buClr>
                <a:srgbClr val="00B050"/>
              </a:buClr>
              <a:buNone/>
            </a:pPr>
            <a:endParaRPr lang="en-US" b="1" dirty="0" smtClean="0">
              <a:solidFill>
                <a:srgbClr val="00B050"/>
              </a:solidFill>
            </a:endParaRPr>
          </a:p>
          <a:p>
            <a:pPr marL="0" indent="0">
              <a:buClr>
                <a:srgbClr val="00B050"/>
              </a:buClr>
              <a:buNone/>
            </a:pPr>
            <a:r>
              <a:rPr lang="en-US" dirty="0" smtClean="0"/>
              <a:t>Normal </a:t>
            </a:r>
            <a:r>
              <a:rPr lang="en-US" dirty="0"/>
              <a:t>ratio </a:t>
            </a:r>
            <a:r>
              <a:rPr lang="en-US" dirty="0" smtClean="0"/>
              <a:t>T1:T2=1:2</a:t>
            </a:r>
          </a:p>
          <a:p>
            <a:pPr marL="0" indent="0">
              <a:buClr>
                <a:srgbClr val="00B050"/>
              </a:buClr>
              <a:buNone/>
            </a:pPr>
            <a:r>
              <a:rPr lang="en-US" dirty="0" smtClean="0"/>
              <a:t>Predominance </a:t>
            </a:r>
            <a:r>
              <a:rPr lang="en-US" dirty="0"/>
              <a:t>of T1 - myopathic conditions (dystrophies</a:t>
            </a:r>
            <a:r>
              <a:rPr lang="en-US" dirty="0" smtClean="0"/>
              <a:t>)</a:t>
            </a:r>
          </a:p>
          <a:p>
            <a:pPr marL="0" indent="0">
              <a:buClr>
                <a:srgbClr val="00B050"/>
              </a:buClr>
              <a:buNone/>
            </a:pPr>
            <a:r>
              <a:rPr lang="en-US" dirty="0" smtClean="0"/>
              <a:t>Predominance </a:t>
            </a:r>
            <a:r>
              <a:rPr lang="en-US" dirty="0"/>
              <a:t>of T2- </a:t>
            </a:r>
            <a:r>
              <a:rPr lang="en-US" dirty="0" smtClean="0"/>
              <a:t>diseases of motor neuron</a:t>
            </a:r>
            <a:endParaRPr lang="sr-Cyrl-RS" dirty="0"/>
          </a:p>
        </p:txBody>
      </p:sp>
      <p:cxnSp>
        <p:nvCxnSpPr>
          <p:cNvPr id="4" name="Straight Connector 3"/>
          <p:cNvCxnSpPr/>
          <p:nvPr/>
        </p:nvCxnSpPr>
        <p:spPr>
          <a:xfrm flipV="1">
            <a:off x="685800" y="1379487"/>
            <a:ext cx="10515600" cy="42206"/>
          </a:xfrm>
          <a:prstGeom prst="line">
            <a:avLst/>
          </a:prstGeom>
          <a:ln w="38100">
            <a:solidFill>
              <a:srgbClr val="00B05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857541741"/>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737808"/>
            <a:ext cx="10515600" cy="1325563"/>
          </a:xfrm>
        </p:spPr>
        <p:txBody>
          <a:bodyPr>
            <a:normAutofit/>
          </a:bodyPr>
          <a:lstStyle/>
          <a:p>
            <a:r>
              <a:rPr lang="en-US" dirty="0" smtClean="0">
                <a:solidFill>
                  <a:prstClr val="black">
                    <a:lumMod val="95000"/>
                    <a:lumOff val="5000"/>
                  </a:prstClr>
                </a:solidFill>
                <a:latin typeface="Comic Sans MS" panose="030F0702030302020204" pitchFamily="66" charset="0"/>
              </a:rPr>
              <a:t>Biopsy in neurology </a:t>
            </a:r>
            <a:r>
              <a:rPr lang="sr-Cyrl-RS" b="1" dirty="0">
                <a:solidFill>
                  <a:srgbClr val="00B050"/>
                </a:solidFill>
              </a:rPr>
              <a:t/>
            </a:r>
            <a:br>
              <a:rPr lang="sr-Cyrl-RS" b="1" dirty="0">
                <a:solidFill>
                  <a:srgbClr val="00B050"/>
                </a:solidFill>
              </a:rPr>
            </a:br>
            <a:endParaRPr lang="en-US" dirty="0">
              <a:latin typeface="Comic Sans MS" panose="030F0702030302020204" pitchFamily="66" charset="0"/>
            </a:endParaRPr>
          </a:p>
        </p:txBody>
      </p:sp>
      <p:sp>
        <p:nvSpPr>
          <p:cNvPr id="3" name="Content Placeholder 2"/>
          <p:cNvSpPr>
            <a:spLocks noGrp="1"/>
          </p:cNvSpPr>
          <p:nvPr>
            <p:ph idx="1"/>
          </p:nvPr>
        </p:nvSpPr>
        <p:spPr>
          <a:xfrm>
            <a:off x="838200" y="2282825"/>
            <a:ext cx="10515600" cy="4351338"/>
          </a:xfrm>
        </p:spPr>
        <p:txBody>
          <a:bodyPr>
            <a:normAutofit fontScale="92500" lnSpcReduction="10000"/>
          </a:bodyPr>
          <a:lstStyle/>
          <a:p>
            <a:pPr>
              <a:buClr>
                <a:srgbClr val="00B050"/>
              </a:buClr>
            </a:pPr>
            <a:r>
              <a:rPr lang="en-US" b="1" dirty="0">
                <a:solidFill>
                  <a:srgbClr val="00B050"/>
                </a:solidFill>
              </a:rPr>
              <a:t>Peripheral nerve biopsy     </a:t>
            </a:r>
            <a:endParaRPr lang="en-US" b="1" dirty="0" smtClean="0">
              <a:solidFill>
                <a:srgbClr val="00B050"/>
              </a:solidFill>
            </a:endParaRPr>
          </a:p>
          <a:p>
            <a:pPr marL="0" indent="0">
              <a:buClr>
                <a:srgbClr val="00B050"/>
              </a:buClr>
              <a:buNone/>
            </a:pPr>
            <a:r>
              <a:rPr lang="en-US" dirty="0"/>
              <a:t> </a:t>
            </a:r>
            <a:r>
              <a:rPr lang="en-US" dirty="0" smtClean="0"/>
              <a:t>   - </a:t>
            </a:r>
            <a:r>
              <a:rPr lang="en-US" dirty="0"/>
              <a:t>demyelination or axonal degeneration    </a:t>
            </a:r>
            <a:endParaRPr lang="en-US" dirty="0" smtClean="0"/>
          </a:p>
          <a:p>
            <a:pPr marL="0" indent="0">
              <a:buClr>
                <a:srgbClr val="00B050"/>
              </a:buClr>
              <a:buNone/>
            </a:pPr>
            <a:r>
              <a:rPr lang="en-US" dirty="0"/>
              <a:t> </a:t>
            </a:r>
            <a:r>
              <a:rPr lang="en-US" dirty="0" smtClean="0"/>
              <a:t>   </a:t>
            </a:r>
            <a:r>
              <a:rPr lang="en-US" dirty="0"/>
              <a:t>- inflammatory neuropathies    </a:t>
            </a:r>
            <a:r>
              <a:rPr lang="en-US" dirty="0" smtClean="0"/>
              <a:t/>
            </a:r>
            <a:br>
              <a:rPr lang="en-US" dirty="0" smtClean="0"/>
            </a:br>
            <a:r>
              <a:rPr lang="en-US" dirty="0" smtClean="0"/>
              <a:t>   </a:t>
            </a:r>
          </a:p>
          <a:p>
            <a:pPr marL="0" indent="0">
              <a:buClr>
                <a:srgbClr val="00B050"/>
              </a:buClr>
              <a:buNone/>
            </a:pPr>
            <a:r>
              <a:rPr lang="en-US" dirty="0"/>
              <a:t> </a:t>
            </a:r>
            <a:r>
              <a:rPr lang="en-US" dirty="0" smtClean="0"/>
              <a:t>   </a:t>
            </a:r>
            <a:r>
              <a:rPr lang="en-US" dirty="0"/>
              <a:t>- amyloidosis, sarcoidosis    </a:t>
            </a:r>
            <a:endParaRPr lang="en-US" dirty="0" smtClean="0"/>
          </a:p>
          <a:p>
            <a:pPr marL="0" indent="0">
              <a:buClr>
                <a:srgbClr val="00B050"/>
              </a:buClr>
              <a:buNone/>
            </a:pPr>
            <a:r>
              <a:rPr lang="en-US" dirty="0"/>
              <a:t> </a:t>
            </a:r>
            <a:r>
              <a:rPr lang="en-US" dirty="0" smtClean="0"/>
              <a:t>   </a:t>
            </a:r>
            <a:r>
              <a:rPr lang="en-US" dirty="0"/>
              <a:t>- vasculitis   </a:t>
            </a:r>
            <a:endParaRPr lang="en-US" dirty="0" smtClean="0"/>
          </a:p>
          <a:p>
            <a:pPr marL="0" indent="0">
              <a:buClr>
                <a:srgbClr val="00B050"/>
              </a:buClr>
              <a:buNone/>
            </a:pPr>
            <a:r>
              <a:rPr lang="en-US" dirty="0"/>
              <a:t> </a:t>
            </a:r>
            <a:r>
              <a:rPr lang="en-US" dirty="0" smtClean="0"/>
              <a:t>   </a:t>
            </a:r>
            <a:r>
              <a:rPr lang="en-US" dirty="0"/>
              <a:t>- hereditary, toxic, metabolic </a:t>
            </a:r>
            <a:r>
              <a:rPr lang="en-US" dirty="0" smtClean="0"/>
              <a:t>neuropathies</a:t>
            </a:r>
          </a:p>
          <a:p>
            <a:pPr marL="0" indent="0">
              <a:buClr>
                <a:srgbClr val="00B050"/>
              </a:buClr>
              <a:buNone/>
            </a:pPr>
            <a:endParaRPr lang="en-US" dirty="0"/>
          </a:p>
          <a:p>
            <a:pPr marL="0" indent="0">
              <a:buClr>
                <a:srgbClr val="00B050"/>
              </a:buClr>
              <a:buNone/>
            </a:pPr>
            <a:r>
              <a:rPr lang="en-US" dirty="0" smtClean="0"/>
              <a:t>Most </a:t>
            </a:r>
            <a:r>
              <a:rPr lang="en-US" dirty="0"/>
              <a:t>often </a:t>
            </a:r>
            <a:r>
              <a:rPr lang="en-US" dirty="0" smtClean="0"/>
              <a:t>is a </a:t>
            </a:r>
            <a:r>
              <a:rPr lang="en-US" dirty="0"/>
              <a:t>biopsy of the sural </a:t>
            </a:r>
            <a:r>
              <a:rPr lang="en-US" dirty="0" smtClean="0"/>
              <a:t>nerve</a:t>
            </a:r>
            <a:endParaRPr lang="sr-Cyrl-RS" dirty="0" smtClean="0"/>
          </a:p>
          <a:p>
            <a:pPr marL="0" indent="0">
              <a:buClr>
                <a:srgbClr val="00B050"/>
              </a:buClr>
              <a:buNone/>
            </a:pPr>
            <a:r>
              <a:rPr lang="sr-Cyrl-RS" dirty="0"/>
              <a:t> </a:t>
            </a:r>
            <a:r>
              <a:rPr lang="sr-Cyrl-RS" dirty="0" smtClean="0"/>
              <a:t>   </a:t>
            </a:r>
            <a:endParaRPr lang="sr-Cyrl-RS" dirty="0"/>
          </a:p>
        </p:txBody>
      </p:sp>
      <p:cxnSp>
        <p:nvCxnSpPr>
          <p:cNvPr id="4" name="Straight Connector 3"/>
          <p:cNvCxnSpPr/>
          <p:nvPr/>
        </p:nvCxnSpPr>
        <p:spPr>
          <a:xfrm flipV="1">
            <a:off x="685800" y="1379487"/>
            <a:ext cx="10515600" cy="42206"/>
          </a:xfrm>
          <a:prstGeom prst="line">
            <a:avLst/>
          </a:prstGeom>
          <a:ln w="38100">
            <a:solidFill>
              <a:srgbClr val="00B05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3148144028"/>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119554" y="2689542"/>
            <a:ext cx="10515600" cy="4351338"/>
          </a:xfrm>
        </p:spPr>
        <p:txBody>
          <a:bodyPr>
            <a:normAutofit/>
          </a:bodyPr>
          <a:lstStyle/>
          <a:p>
            <a:pPr marL="0" indent="0">
              <a:buNone/>
            </a:pPr>
            <a:r>
              <a:rPr lang="en-US" sz="4400" b="1" dirty="0" smtClean="0">
                <a:effectLst>
                  <a:outerShdw blurRad="38100" dist="38100" dir="2700000" algn="tl">
                    <a:srgbClr val="000000">
                      <a:alpha val="43137"/>
                    </a:srgbClr>
                  </a:outerShdw>
                </a:effectLst>
                <a:latin typeface="Comic Sans MS" panose="030F0702030302020204" pitchFamily="66" charset="0"/>
              </a:rPr>
              <a:t>Neuromuscular junction disorders</a:t>
            </a:r>
            <a:endParaRPr lang="sr-Cyrl-RS" sz="4400" b="1" dirty="0" smtClean="0">
              <a:effectLst>
                <a:outerShdw blurRad="38100" dist="38100" dir="2700000" algn="tl">
                  <a:srgbClr val="000000">
                    <a:alpha val="43137"/>
                  </a:srgbClr>
                </a:outerShdw>
              </a:effectLst>
              <a:latin typeface="Comic Sans MS" panose="030F0702030302020204" pitchFamily="66" charset="0"/>
            </a:endParaRPr>
          </a:p>
        </p:txBody>
      </p:sp>
    </p:spTree>
    <p:extLst>
      <p:ext uri="{BB962C8B-B14F-4D97-AF65-F5344CB8AC3E}">
        <p14:creationId xmlns:p14="http://schemas.microsoft.com/office/powerpoint/2010/main" xmlns="" val="1397824883"/>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31520" y="228744"/>
            <a:ext cx="10515600" cy="1325563"/>
          </a:xfrm>
        </p:spPr>
        <p:txBody>
          <a:bodyPr/>
          <a:lstStyle/>
          <a:p>
            <a:r>
              <a:rPr lang="en-US" dirty="0" smtClean="0">
                <a:latin typeface="Comic Sans MS" panose="030F0702030302020204" pitchFamily="66" charset="0"/>
              </a:rPr>
              <a:t>Neuromuscular junction</a:t>
            </a:r>
            <a:endParaRPr lang="en-US" dirty="0">
              <a:latin typeface="Comic Sans MS" panose="030F0702030302020204" pitchFamily="66" charset="0"/>
            </a:endParaRPr>
          </a:p>
        </p:txBody>
      </p:sp>
      <p:sp>
        <p:nvSpPr>
          <p:cNvPr id="3" name="Content Placeholder 2"/>
          <p:cNvSpPr>
            <a:spLocks noGrp="1"/>
          </p:cNvSpPr>
          <p:nvPr>
            <p:ph idx="1"/>
          </p:nvPr>
        </p:nvSpPr>
        <p:spPr>
          <a:xfrm>
            <a:off x="731520" y="1554307"/>
            <a:ext cx="7859324" cy="5237377"/>
          </a:xfrm>
        </p:spPr>
        <p:txBody>
          <a:bodyPr>
            <a:normAutofit fontScale="70000" lnSpcReduction="20000"/>
          </a:bodyPr>
          <a:lstStyle/>
          <a:p>
            <a:pPr marL="0" indent="0">
              <a:buClr>
                <a:srgbClr val="00B050"/>
              </a:buClr>
              <a:buNone/>
            </a:pPr>
            <a:r>
              <a:rPr lang="en-US" b="1" dirty="0" smtClean="0">
                <a:solidFill>
                  <a:srgbClr val="040C28"/>
                </a:solidFill>
              </a:rPr>
              <a:t>synaptic </a:t>
            </a:r>
            <a:r>
              <a:rPr lang="en-US" b="1" dirty="0">
                <a:solidFill>
                  <a:srgbClr val="040C28"/>
                </a:solidFill>
              </a:rPr>
              <a:t>connection between the terminal end of a motor nerve and a muscle</a:t>
            </a:r>
            <a:endParaRPr lang="en-US" altLang="en-US" b="1" dirty="0" smtClean="0">
              <a:solidFill>
                <a:srgbClr val="7030A0"/>
              </a:solidFill>
              <a:effectLst>
                <a:outerShdw blurRad="38100" dist="38100" dir="2700000" algn="tl">
                  <a:srgbClr val="000000">
                    <a:alpha val="43137"/>
                  </a:srgbClr>
                </a:outerShdw>
              </a:effectLst>
              <a:ea typeface="ＭＳ Ｐゴシック" panose="020B0600070205080204" pitchFamily="34" charset="-128"/>
            </a:endParaRPr>
          </a:p>
          <a:p>
            <a:pPr marL="0" indent="0">
              <a:buClr>
                <a:srgbClr val="00B050"/>
              </a:buClr>
              <a:buNone/>
            </a:pPr>
            <a:endParaRPr lang="en-US" altLang="en-US" b="1" dirty="0">
              <a:solidFill>
                <a:srgbClr val="7030A0"/>
              </a:solidFill>
              <a:effectLst>
                <a:outerShdw blurRad="38100" dist="38100" dir="2700000" algn="tl">
                  <a:srgbClr val="000000">
                    <a:alpha val="43137"/>
                  </a:srgbClr>
                </a:outerShdw>
              </a:effectLst>
              <a:ea typeface="ＭＳ Ｐゴシック" panose="020B0600070205080204" pitchFamily="34" charset="-128"/>
            </a:endParaRPr>
          </a:p>
          <a:p>
            <a:pPr marL="0" indent="0">
              <a:buClr>
                <a:srgbClr val="00B050"/>
              </a:buClr>
              <a:buNone/>
            </a:pPr>
            <a:r>
              <a:rPr lang="en-US" altLang="en-US" b="1" dirty="0" smtClean="0">
                <a:solidFill>
                  <a:srgbClr val="7030A0"/>
                </a:solidFill>
                <a:effectLst>
                  <a:outerShdw blurRad="38100" dist="38100" dir="2700000" algn="tl">
                    <a:srgbClr val="000000">
                      <a:alpha val="43137"/>
                    </a:srgbClr>
                  </a:outerShdw>
                </a:effectLst>
                <a:ea typeface="ＭＳ Ｐゴシック" panose="020B0600070205080204" pitchFamily="34" charset="-128"/>
              </a:rPr>
              <a:t>I </a:t>
            </a:r>
            <a:r>
              <a:rPr lang="en-US" altLang="en-US" b="1" dirty="0">
                <a:solidFill>
                  <a:srgbClr val="7030A0"/>
                </a:solidFill>
                <a:effectLst>
                  <a:outerShdw blurRad="38100" dist="38100" dir="2700000" algn="tl">
                    <a:srgbClr val="000000">
                      <a:alpha val="43137"/>
                    </a:srgbClr>
                  </a:outerShdw>
                </a:effectLst>
                <a:ea typeface="ＭＳ Ｐゴシック" panose="020B0600070205080204" pitchFamily="34" charset="-128"/>
              </a:rPr>
              <a:t>– </a:t>
            </a:r>
            <a:r>
              <a:rPr lang="en-US" b="1" dirty="0" smtClean="0">
                <a:solidFill>
                  <a:srgbClr val="7030A0"/>
                </a:solidFill>
              </a:rPr>
              <a:t> Presynaptic membrane</a:t>
            </a:r>
            <a:r>
              <a:rPr lang="sr-Cyrl-RS" altLang="en-US" b="1" dirty="0" smtClean="0">
                <a:solidFill>
                  <a:srgbClr val="7030A0"/>
                </a:solidFill>
                <a:effectLst>
                  <a:outerShdw blurRad="38100" dist="38100" dir="2700000" algn="tl">
                    <a:srgbClr val="000000">
                      <a:alpha val="43137"/>
                    </a:srgbClr>
                  </a:outerShdw>
                </a:effectLst>
                <a:ea typeface="ＭＳ Ｐゴシック" panose="020B0600070205080204" pitchFamily="34" charset="-128"/>
              </a:rPr>
              <a:t>:</a:t>
            </a:r>
            <a:endParaRPr lang="en-US" altLang="en-US" b="1" dirty="0" smtClean="0">
              <a:solidFill>
                <a:srgbClr val="7030A0"/>
              </a:solidFill>
              <a:effectLst>
                <a:outerShdw blurRad="38100" dist="38100" dir="2700000" algn="tl">
                  <a:srgbClr val="000000">
                    <a:alpha val="43137"/>
                  </a:srgbClr>
                </a:outerShdw>
              </a:effectLst>
              <a:ea typeface="ＭＳ Ｐゴシック" panose="020B0600070205080204" pitchFamily="34" charset="-128"/>
            </a:endParaRPr>
          </a:p>
          <a:p>
            <a:pPr marL="0" indent="0">
              <a:buClr>
                <a:srgbClr val="00B050"/>
              </a:buClr>
              <a:buNone/>
            </a:pPr>
            <a:r>
              <a:rPr lang="en-US" b="1" dirty="0">
                <a:solidFill>
                  <a:srgbClr val="7030A0"/>
                </a:solidFill>
                <a:effectLst>
                  <a:outerShdw blurRad="38100" dist="38100" dir="2700000" algn="tl">
                    <a:srgbClr val="000000">
                      <a:alpha val="43137"/>
                    </a:srgbClr>
                  </a:outerShdw>
                </a:effectLst>
                <a:latin typeface="Google Sans"/>
                <a:ea typeface="ＭＳ Ｐゴシック" panose="020B0600070205080204" pitchFamily="34" charset="-128"/>
              </a:rPr>
              <a:t> </a:t>
            </a:r>
            <a:r>
              <a:rPr lang="en-US" b="1" dirty="0" smtClean="0">
                <a:solidFill>
                  <a:srgbClr val="7030A0"/>
                </a:solidFill>
                <a:effectLst>
                  <a:outerShdw blurRad="38100" dist="38100" dir="2700000" algn="tl">
                    <a:srgbClr val="000000">
                      <a:alpha val="43137"/>
                    </a:srgbClr>
                  </a:outerShdw>
                </a:effectLst>
                <a:latin typeface="Google Sans"/>
                <a:ea typeface="ＭＳ Ｐゴシック" panose="020B0600070205080204" pitchFamily="34" charset="-128"/>
              </a:rPr>
              <a:t>    </a:t>
            </a:r>
            <a:r>
              <a:rPr lang="en-US" b="1" dirty="0" smtClean="0">
                <a:solidFill>
                  <a:srgbClr val="7030A0"/>
                </a:solidFill>
              </a:rPr>
              <a:t>membrane </a:t>
            </a:r>
            <a:r>
              <a:rPr lang="en-US" b="1" dirty="0">
                <a:solidFill>
                  <a:srgbClr val="7030A0"/>
                </a:solidFill>
              </a:rPr>
              <a:t>of an axon terminal</a:t>
            </a:r>
            <a:endParaRPr lang="sr-Latn-CS" altLang="en-US" b="1" dirty="0">
              <a:solidFill>
                <a:srgbClr val="7030A0"/>
              </a:solidFill>
              <a:effectLst>
                <a:outerShdw blurRad="38100" dist="38100" dir="2700000" algn="tl">
                  <a:srgbClr val="000000">
                    <a:alpha val="43137"/>
                  </a:srgbClr>
                </a:outerShdw>
              </a:effectLst>
              <a:ea typeface="ＭＳ Ｐゴシック" panose="020B0600070205080204" pitchFamily="34" charset="-128"/>
            </a:endParaRPr>
          </a:p>
          <a:p>
            <a:pPr marL="342900" indent="-342900">
              <a:buNone/>
            </a:pPr>
            <a:r>
              <a:rPr lang="sr-Latn-CS" altLang="en-US" b="1" dirty="0">
                <a:solidFill>
                  <a:srgbClr val="7030A0"/>
                </a:solidFill>
                <a:effectLst>
                  <a:outerShdw blurRad="38100" dist="38100" dir="2700000" algn="tl">
                    <a:srgbClr val="000000">
                      <a:alpha val="43137"/>
                    </a:srgbClr>
                  </a:outerShdw>
                </a:effectLst>
                <a:ea typeface="ＭＳ Ｐゴシック" panose="020B0600070205080204" pitchFamily="34" charset="-128"/>
              </a:rPr>
              <a:t>        </a:t>
            </a:r>
            <a:endParaRPr lang="en-US" altLang="en-US" b="1" dirty="0">
              <a:solidFill>
                <a:srgbClr val="7030A0"/>
              </a:solidFill>
              <a:ea typeface="ＭＳ Ｐゴシック" panose="020B0600070205080204" pitchFamily="34" charset="-128"/>
            </a:endParaRPr>
          </a:p>
          <a:p>
            <a:pPr>
              <a:buClr>
                <a:srgbClr val="00B050"/>
              </a:buClr>
            </a:pPr>
            <a:r>
              <a:rPr lang="en-US" sz="2900" dirty="0">
                <a:solidFill>
                  <a:srgbClr val="000000"/>
                </a:solidFill>
              </a:rPr>
              <a:t>The nerve terminal membrane has areas of membrane thickening called active zones. </a:t>
            </a:r>
            <a:endParaRPr lang="en-US" sz="2900" dirty="0" smtClean="0">
              <a:solidFill>
                <a:srgbClr val="000000"/>
              </a:solidFill>
            </a:endParaRPr>
          </a:p>
          <a:p>
            <a:pPr>
              <a:buClr>
                <a:srgbClr val="00B050"/>
              </a:buClr>
            </a:pPr>
            <a:r>
              <a:rPr lang="en-US" sz="2900" dirty="0" smtClean="0">
                <a:solidFill>
                  <a:srgbClr val="000000"/>
                </a:solidFill>
              </a:rPr>
              <a:t>Active </a:t>
            </a:r>
            <a:r>
              <a:rPr lang="en-US" sz="2900" dirty="0">
                <a:solidFill>
                  <a:srgbClr val="000000"/>
                </a:solidFill>
              </a:rPr>
              <a:t>zones have a </a:t>
            </a:r>
            <a:r>
              <a:rPr lang="en-US" sz="2900" dirty="0" smtClean="0">
                <a:solidFill>
                  <a:srgbClr val="000000"/>
                </a:solidFill>
              </a:rPr>
              <a:t>voltage-gated </a:t>
            </a:r>
            <a:r>
              <a:rPr lang="en-US" sz="2900" dirty="0">
                <a:solidFill>
                  <a:srgbClr val="000000"/>
                </a:solidFill>
              </a:rPr>
              <a:t>calcium (Ca) </a:t>
            </a:r>
            <a:r>
              <a:rPr lang="en-US" sz="2900" dirty="0" smtClean="0">
                <a:solidFill>
                  <a:srgbClr val="000000"/>
                </a:solidFill>
              </a:rPr>
              <a:t>channels, potassium </a:t>
            </a:r>
            <a:r>
              <a:rPr lang="en-US" sz="2900" dirty="0">
                <a:solidFill>
                  <a:srgbClr val="000000"/>
                </a:solidFill>
              </a:rPr>
              <a:t>channels on its membrane and contains mitochondria, endoplasmic reticulum, and synaptic vesicles (SVs). </a:t>
            </a:r>
            <a:endParaRPr lang="en-US" sz="2900" dirty="0" smtClean="0">
              <a:solidFill>
                <a:srgbClr val="000000"/>
              </a:solidFill>
            </a:endParaRPr>
          </a:p>
          <a:p>
            <a:pPr>
              <a:buClr>
                <a:srgbClr val="00B050"/>
              </a:buClr>
            </a:pPr>
            <a:r>
              <a:rPr lang="en-US" sz="2900" dirty="0" smtClean="0">
                <a:solidFill>
                  <a:srgbClr val="000000"/>
                </a:solidFill>
              </a:rPr>
              <a:t> </a:t>
            </a:r>
            <a:r>
              <a:rPr lang="en-US" sz="2900" dirty="0">
                <a:solidFill>
                  <a:srgbClr val="000000"/>
                </a:solidFill>
              </a:rPr>
              <a:t>Each SV stores around 5000-10000 molecules of acetylcholine (ACh</a:t>
            </a:r>
            <a:r>
              <a:rPr lang="en-US" sz="2900" dirty="0" smtClean="0">
                <a:solidFill>
                  <a:srgbClr val="000000"/>
                </a:solidFill>
              </a:rPr>
              <a:t>), the </a:t>
            </a:r>
            <a:r>
              <a:rPr lang="en-US" sz="2900" dirty="0">
                <a:solidFill>
                  <a:srgbClr val="000000"/>
                </a:solidFill>
              </a:rPr>
              <a:t>neurotransmitter at NMJ. </a:t>
            </a:r>
            <a:endParaRPr lang="en-US" sz="2900" dirty="0" smtClean="0">
              <a:solidFill>
                <a:srgbClr val="000000"/>
              </a:solidFill>
            </a:endParaRPr>
          </a:p>
          <a:p>
            <a:pPr>
              <a:buClr>
                <a:srgbClr val="00B050"/>
              </a:buClr>
            </a:pPr>
            <a:r>
              <a:rPr lang="en-US" sz="2900" dirty="0" smtClean="0">
                <a:solidFill>
                  <a:srgbClr val="000000"/>
                </a:solidFill>
              </a:rPr>
              <a:t>The </a:t>
            </a:r>
            <a:r>
              <a:rPr lang="en-US" sz="2900" dirty="0">
                <a:solidFill>
                  <a:srgbClr val="000000"/>
                </a:solidFill>
              </a:rPr>
              <a:t>SVs are concentrated around the active zone. </a:t>
            </a:r>
            <a:endParaRPr lang="en-US" sz="2900" dirty="0" smtClean="0">
              <a:solidFill>
                <a:srgbClr val="000000"/>
              </a:solidFill>
            </a:endParaRPr>
          </a:p>
          <a:p>
            <a:pPr>
              <a:buClr>
                <a:srgbClr val="00B050"/>
              </a:buClr>
            </a:pPr>
            <a:r>
              <a:rPr lang="en-US" sz="2900" dirty="0" smtClean="0">
                <a:solidFill>
                  <a:srgbClr val="000000"/>
                </a:solidFill>
              </a:rPr>
              <a:t>On </a:t>
            </a:r>
            <a:r>
              <a:rPr lang="en-US" sz="2900" dirty="0">
                <a:solidFill>
                  <a:srgbClr val="000000"/>
                </a:solidFill>
              </a:rPr>
              <a:t>arrival of an action potential at the nerve terminal, Ca channels open to cause influx. Increased Ca inside the nerve terminal causes a series of events leading to docking of SVs at active zones and exocytosis of the ACh from the synaptic vesicles into the synaptic </a:t>
            </a:r>
            <a:r>
              <a:rPr lang="en-US" sz="2900" dirty="0" smtClean="0">
                <a:solidFill>
                  <a:srgbClr val="000000"/>
                </a:solidFill>
              </a:rPr>
              <a:t>cleft.</a:t>
            </a:r>
            <a:endParaRPr lang="sr-Cyrl-RS" sz="2900" b="1" dirty="0" smtClean="0">
              <a:solidFill>
                <a:srgbClr val="00B050"/>
              </a:solidFill>
            </a:endParaRPr>
          </a:p>
        </p:txBody>
      </p:sp>
      <p:cxnSp>
        <p:nvCxnSpPr>
          <p:cNvPr id="5" name="Straight Connector 4"/>
          <p:cNvCxnSpPr/>
          <p:nvPr/>
        </p:nvCxnSpPr>
        <p:spPr>
          <a:xfrm flipV="1">
            <a:off x="731520" y="1185070"/>
            <a:ext cx="10515600" cy="55418"/>
          </a:xfrm>
          <a:prstGeom prst="line">
            <a:avLst/>
          </a:prstGeom>
          <a:ln w="38100">
            <a:solidFill>
              <a:srgbClr val="00B050"/>
            </a:solidFill>
          </a:ln>
        </p:spPr>
        <p:style>
          <a:lnRef idx="1">
            <a:schemeClr val="accent1"/>
          </a:lnRef>
          <a:fillRef idx="0">
            <a:schemeClr val="accent1"/>
          </a:fillRef>
          <a:effectRef idx="0">
            <a:schemeClr val="accent1"/>
          </a:effectRef>
          <a:fontRef idx="minor">
            <a:schemeClr val="tx1"/>
          </a:fontRef>
        </p:style>
      </p:cxnSp>
      <p:pic>
        <p:nvPicPr>
          <p:cNvPr id="6" name="Picture 4" descr="Slika 1-Figure 1-Color iz PDFa"/>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8726312" y="1986843"/>
            <a:ext cx="3465688" cy="4804841"/>
          </a:xfrm>
          <a:prstGeom prst="rect">
            <a:avLst/>
          </a:prstGeom>
          <a:noFill/>
          <a:ln w="28575">
            <a:solidFill>
              <a:srgbClr val="CC0000"/>
            </a:solidFill>
            <a:miter lim="800000"/>
            <a:headEnd/>
            <a:tailEnd/>
          </a:ln>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3910773841"/>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31520" y="228744"/>
            <a:ext cx="10515600" cy="1325563"/>
          </a:xfrm>
        </p:spPr>
        <p:txBody>
          <a:bodyPr/>
          <a:lstStyle/>
          <a:p>
            <a:r>
              <a:rPr lang="en-US" dirty="0">
                <a:solidFill>
                  <a:prstClr val="black"/>
                </a:solidFill>
                <a:latin typeface="Comic Sans MS" panose="030F0702030302020204" pitchFamily="66" charset="0"/>
              </a:rPr>
              <a:t>Neuromuscular </a:t>
            </a:r>
            <a:r>
              <a:rPr lang="en-US" dirty="0" smtClean="0">
                <a:solidFill>
                  <a:prstClr val="black"/>
                </a:solidFill>
                <a:latin typeface="Comic Sans MS" panose="030F0702030302020204" pitchFamily="66" charset="0"/>
              </a:rPr>
              <a:t>junction</a:t>
            </a:r>
            <a:endParaRPr lang="en-US" dirty="0">
              <a:latin typeface="Comic Sans MS" panose="030F0702030302020204" pitchFamily="66" charset="0"/>
            </a:endParaRPr>
          </a:p>
        </p:txBody>
      </p:sp>
      <p:sp>
        <p:nvSpPr>
          <p:cNvPr id="3" name="Content Placeholder 2"/>
          <p:cNvSpPr>
            <a:spLocks noGrp="1"/>
          </p:cNvSpPr>
          <p:nvPr>
            <p:ph idx="1"/>
          </p:nvPr>
        </p:nvSpPr>
        <p:spPr>
          <a:xfrm>
            <a:off x="482138" y="2078359"/>
            <a:ext cx="6663729" cy="4351338"/>
          </a:xfrm>
        </p:spPr>
        <p:txBody>
          <a:bodyPr>
            <a:normAutofit fontScale="92500" lnSpcReduction="10000"/>
          </a:bodyPr>
          <a:lstStyle/>
          <a:p>
            <a:pPr marL="0" indent="0">
              <a:buClr>
                <a:srgbClr val="00B050"/>
              </a:buClr>
              <a:buNone/>
            </a:pPr>
            <a:r>
              <a:rPr lang="en-US" altLang="en-US" b="1" dirty="0" smtClean="0">
                <a:solidFill>
                  <a:srgbClr val="7030A0"/>
                </a:solidFill>
                <a:effectLst>
                  <a:outerShdw blurRad="38100" dist="38100" dir="2700000" algn="tl">
                    <a:srgbClr val="000000">
                      <a:alpha val="43137"/>
                    </a:srgbClr>
                  </a:outerShdw>
                </a:effectLst>
                <a:ea typeface="ＭＳ Ｐゴシック" panose="020B0600070205080204" pitchFamily="34" charset="-128"/>
              </a:rPr>
              <a:t>I</a:t>
            </a:r>
            <a:r>
              <a:rPr lang="sr-Latn-RS" altLang="en-US" b="1" dirty="0" smtClean="0">
                <a:solidFill>
                  <a:srgbClr val="7030A0"/>
                </a:solidFill>
                <a:effectLst>
                  <a:outerShdw blurRad="38100" dist="38100" dir="2700000" algn="tl">
                    <a:srgbClr val="000000">
                      <a:alpha val="43137"/>
                    </a:srgbClr>
                  </a:outerShdw>
                </a:effectLst>
                <a:ea typeface="ＭＳ Ｐゴシック" panose="020B0600070205080204" pitchFamily="34" charset="-128"/>
              </a:rPr>
              <a:t>I</a:t>
            </a:r>
            <a:r>
              <a:rPr lang="en-US" altLang="en-US" b="1" dirty="0" smtClean="0">
                <a:solidFill>
                  <a:srgbClr val="7030A0"/>
                </a:solidFill>
                <a:effectLst>
                  <a:outerShdw blurRad="38100" dist="38100" dir="2700000" algn="tl">
                    <a:srgbClr val="000000">
                      <a:alpha val="43137"/>
                    </a:srgbClr>
                  </a:outerShdw>
                </a:effectLst>
                <a:ea typeface="ＭＳ Ｐゴシック" panose="020B0600070205080204" pitchFamily="34" charset="-128"/>
              </a:rPr>
              <a:t> </a:t>
            </a:r>
            <a:r>
              <a:rPr lang="en-US" altLang="en-US" b="1" dirty="0">
                <a:solidFill>
                  <a:srgbClr val="7030A0"/>
                </a:solidFill>
                <a:effectLst>
                  <a:outerShdw blurRad="38100" dist="38100" dir="2700000" algn="tl">
                    <a:srgbClr val="000000">
                      <a:alpha val="43137"/>
                    </a:srgbClr>
                  </a:outerShdw>
                </a:effectLst>
                <a:ea typeface="ＭＳ Ｐゴシック" panose="020B0600070205080204" pitchFamily="34" charset="-128"/>
              </a:rPr>
              <a:t>– </a:t>
            </a:r>
            <a:r>
              <a:rPr lang="en-US" b="1" dirty="0">
                <a:solidFill>
                  <a:srgbClr val="7030A0"/>
                </a:solidFill>
              </a:rPr>
              <a:t>Synaptic Cleft / Junctional </a:t>
            </a:r>
            <a:r>
              <a:rPr lang="en-US" b="1" dirty="0" smtClean="0">
                <a:solidFill>
                  <a:srgbClr val="7030A0"/>
                </a:solidFill>
              </a:rPr>
              <a:t>Cleft</a:t>
            </a:r>
            <a:endParaRPr lang="en-US" altLang="en-US" b="1" kern="0" dirty="0">
              <a:solidFill>
                <a:srgbClr val="7030A0"/>
              </a:solidFill>
              <a:effectLst>
                <a:outerShdw blurRad="38100" dist="38100" dir="2700000" algn="tl">
                  <a:srgbClr val="000000"/>
                </a:outerShdw>
              </a:effectLst>
              <a:ea typeface="ＭＳ Ｐゴシック" panose="020B0600070205080204" pitchFamily="34" charset="-128"/>
            </a:endParaRPr>
          </a:p>
          <a:p>
            <a:pPr>
              <a:buClr>
                <a:srgbClr val="00B050"/>
              </a:buClr>
            </a:pPr>
            <a:endParaRPr lang="en-US" dirty="0" smtClean="0"/>
          </a:p>
          <a:p>
            <a:pPr>
              <a:buClr>
                <a:srgbClr val="00B050"/>
              </a:buClr>
            </a:pPr>
            <a:r>
              <a:rPr lang="en-US" sz="2600" dirty="0">
                <a:solidFill>
                  <a:srgbClr val="000000"/>
                </a:solidFill>
              </a:rPr>
              <a:t>The space between the nerve terminal and the plasma membrane of muscle </a:t>
            </a:r>
          </a:p>
          <a:p>
            <a:pPr>
              <a:buClr>
                <a:srgbClr val="00B050"/>
              </a:buClr>
            </a:pPr>
            <a:r>
              <a:rPr lang="en-US" sz="2600" dirty="0" smtClean="0">
                <a:solidFill>
                  <a:srgbClr val="000000"/>
                </a:solidFill>
              </a:rPr>
              <a:t> </a:t>
            </a:r>
            <a:r>
              <a:rPr lang="en-US" sz="2600" dirty="0">
                <a:solidFill>
                  <a:srgbClr val="000000"/>
                </a:solidFill>
              </a:rPr>
              <a:t>It is the site where presynaptic neurotransmitters, ACh is released before it interacts with nicotinic ACh receptors on the motor endplate. </a:t>
            </a:r>
            <a:endParaRPr lang="en-US" sz="2600" dirty="0" smtClean="0">
              <a:solidFill>
                <a:srgbClr val="000000"/>
              </a:solidFill>
            </a:endParaRPr>
          </a:p>
          <a:p>
            <a:pPr>
              <a:buClr>
                <a:srgbClr val="00B050"/>
              </a:buClr>
            </a:pPr>
            <a:r>
              <a:rPr lang="en-US" sz="2600" dirty="0" smtClean="0">
                <a:solidFill>
                  <a:srgbClr val="000000"/>
                </a:solidFill>
              </a:rPr>
              <a:t>Synaptic </a:t>
            </a:r>
            <a:r>
              <a:rPr lang="en-US" sz="2600" dirty="0">
                <a:solidFill>
                  <a:srgbClr val="000000"/>
                </a:solidFill>
              </a:rPr>
              <a:t>cleft of NMJ contains </a:t>
            </a:r>
            <a:r>
              <a:rPr lang="en-US" sz="2600" b="1" dirty="0">
                <a:solidFill>
                  <a:srgbClr val="7030A0"/>
                </a:solidFill>
              </a:rPr>
              <a:t>acetylcholinesterase </a:t>
            </a:r>
            <a:r>
              <a:rPr lang="en-US" sz="2600" b="1" dirty="0" smtClean="0">
                <a:solidFill>
                  <a:srgbClr val="7030A0"/>
                </a:solidFill>
              </a:rPr>
              <a:t>enzyme (AChE), </a:t>
            </a:r>
            <a:r>
              <a:rPr lang="en-US" sz="2600" dirty="0">
                <a:solidFill>
                  <a:srgbClr val="000000"/>
                </a:solidFill>
              </a:rPr>
              <a:t>responsible for the catabolism of released ACh so that its effect on the post-synaptic receptors is not </a:t>
            </a:r>
            <a:r>
              <a:rPr lang="en-US" sz="2600" dirty="0" smtClean="0">
                <a:solidFill>
                  <a:srgbClr val="000000"/>
                </a:solidFill>
              </a:rPr>
              <a:t>prolonged</a:t>
            </a:r>
            <a:endParaRPr lang="en-US" sz="2600" dirty="0"/>
          </a:p>
        </p:txBody>
      </p:sp>
      <p:cxnSp>
        <p:nvCxnSpPr>
          <p:cNvPr id="5" name="Straight Connector 4"/>
          <p:cNvCxnSpPr/>
          <p:nvPr/>
        </p:nvCxnSpPr>
        <p:spPr>
          <a:xfrm flipV="1">
            <a:off x="731520" y="1185070"/>
            <a:ext cx="10515600" cy="55418"/>
          </a:xfrm>
          <a:prstGeom prst="line">
            <a:avLst/>
          </a:prstGeom>
          <a:ln w="38100">
            <a:solidFill>
              <a:srgbClr val="00B050"/>
            </a:solidFill>
          </a:ln>
        </p:spPr>
        <p:style>
          <a:lnRef idx="1">
            <a:schemeClr val="accent1"/>
          </a:lnRef>
          <a:fillRef idx="0">
            <a:schemeClr val="accent1"/>
          </a:fillRef>
          <a:effectRef idx="0">
            <a:schemeClr val="accent1"/>
          </a:effectRef>
          <a:fontRef idx="minor">
            <a:schemeClr val="tx1"/>
          </a:fontRef>
        </p:style>
      </p:cxnSp>
      <p:pic>
        <p:nvPicPr>
          <p:cNvPr id="6" name="Picture 4" descr="Slika 1-Figure 1-Color iz PDFa"/>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7647709" y="1720561"/>
            <a:ext cx="4544291" cy="5137439"/>
          </a:xfrm>
          <a:prstGeom prst="rect">
            <a:avLst/>
          </a:prstGeom>
          <a:noFill/>
          <a:ln w="28575">
            <a:solidFill>
              <a:srgbClr val="CC0000"/>
            </a:solidFill>
            <a:miter lim="800000"/>
            <a:headEnd/>
            <a:tailEnd/>
          </a:ln>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2234060231"/>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31520" y="228744"/>
            <a:ext cx="10515600" cy="1325563"/>
          </a:xfrm>
        </p:spPr>
        <p:txBody>
          <a:bodyPr/>
          <a:lstStyle/>
          <a:p>
            <a:r>
              <a:rPr lang="en-US" dirty="0">
                <a:solidFill>
                  <a:prstClr val="black"/>
                </a:solidFill>
                <a:latin typeface="Comic Sans MS" panose="030F0702030302020204" pitchFamily="66" charset="0"/>
              </a:rPr>
              <a:t>Neuromuscular </a:t>
            </a:r>
            <a:r>
              <a:rPr lang="en-US" dirty="0" smtClean="0">
                <a:solidFill>
                  <a:prstClr val="black"/>
                </a:solidFill>
                <a:latin typeface="Comic Sans MS" panose="030F0702030302020204" pitchFamily="66" charset="0"/>
              </a:rPr>
              <a:t>junction</a:t>
            </a:r>
            <a:endParaRPr lang="en-US" dirty="0">
              <a:latin typeface="Comic Sans MS" panose="030F0702030302020204" pitchFamily="66" charset="0"/>
            </a:endParaRPr>
          </a:p>
        </p:txBody>
      </p:sp>
      <p:sp>
        <p:nvSpPr>
          <p:cNvPr id="3" name="Content Placeholder 2"/>
          <p:cNvSpPr>
            <a:spLocks noGrp="1"/>
          </p:cNvSpPr>
          <p:nvPr>
            <p:ph idx="1"/>
          </p:nvPr>
        </p:nvSpPr>
        <p:spPr>
          <a:xfrm>
            <a:off x="731520" y="1720561"/>
            <a:ext cx="6445135" cy="5141410"/>
          </a:xfrm>
        </p:spPr>
        <p:txBody>
          <a:bodyPr>
            <a:normAutofit fontScale="77500" lnSpcReduction="20000"/>
          </a:bodyPr>
          <a:lstStyle/>
          <a:p>
            <a:pPr marL="342900" lvl="0" indent="-342900" algn="just" fontAlgn="base">
              <a:lnSpc>
                <a:spcPct val="100000"/>
              </a:lnSpc>
              <a:spcBef>
                <a:spcPct val="20000"/>
              </a:spcBef>
              <a:spcAft>
                <a:spcPct val="0"/>
              </a:spcAft>
              <a:buClr>
                <a:srgbClr val="CC0000"/>
              </a:buClr>
              <a:buSzPct val="95000"/>
              <a:buNone/>
            </a:pPr>
            <a:r>
              <a:rPr lang="en-US" altLang="en-US" b="1" kern="0" dirty="0">
                <a:solidFill>
                  <a:srgbClr val="7030A0"/>
                </a:solidFill>
                <a:effectLst>
                  <a:outerShdw blurRad="38100" dist="38100" dir="2700000" algn="tl">
                    <a:srgbClr val="000000">
                      <a:alpha val="43137"/>
                    </a:srgbClr>
                  </a:outerShdw>
                </a:effectLst>
                <a:ea typeface="ＭＳ Ｐゴシック" panose="020B0600070205080204" pitchFamily="34" charset="-128"/>
              </a:rPr>
              <a:t>III – </a:t>
            </a:r>
            <a:r>
              <a:rPr lang="en-US" dirty="0">
                <a:solidFill>
                  <a:srgbClr val="000000"/>
                </a:solidFill>
                <a:latin typeface="Times New Roman" panose="02020603050405020304" pitchFamily="18" charset="0"/>
              </a:rPr>
              <a:t> </a:t>
            </a:r>
            <a:r>
              <a:rPr lang="en-US" sz="3300" b="1" dirty="0" smtClean="0">
                <a:solidFill>
                  <a:srgbClr val="7030A0"/>
                </a:solidFill>
              </a:rPr>
              <a:t>Postsynaptic </a:t>
            </a:r>
            <a:r>
              <a:rPr lang="en-US" sz="3300" b="1" dirty="0">
                <a:solidFill>
                  <a:srgbClr val="7030A0"/>
                </a:solidFill>
              </a:rPr>
              <a:t>part </a:t>
            </a:r>
            <a:r>
              <a:rPr lang="en-US" altLang="en-US" sz="3300" b="1" kern="0" dirty="0" smtClean="0">
                <a:solidFill>
                  <a:srgbClr val="7030A0"/>
                </a:solidFill>
                <a:ea typeface="ＭＳ Ｐゴシック" panose="020B0600070205080204" pitchFamily="34" charset="-128"/>
              </a:rPr>
              <a:t>:</a:t>
            </a:r>
            <a:r>
              <a:rPr lang="en-US" altLang="en-US" sz="3300" b="1" kern="0" dirty="0">
                <a:solidFill>
                  <a:srgbClr val="7030A0"/>
                </a:solidFill>
                <a:ea typeface="ＭＳ Ｐゴシック" panose="020B0600070205080204" pitchFamily="34" charset="-128"/>
              </a:rPr>
              <a:t> </a:t>
            </a:r>
            <a:r>
              <a:rPr lang="en-US" altLang="en-US" sz="3300" b="1" kern="0" dirty="0" smtClean="0">
                <a:solidFill>
                  <a:srgbClr val="7030A0"/>
                </a:solidFill>
                <a:ea typeface="ＭＳ Ｐゴシック" panose="020B0600070205080204" pitchFamily="34" charset="-128"/>
              </a:rPr>
              <a:t>m</a:t>
            </a:r>
            <a:r>
              <a:rPr lang="en-US" sz="3300" b="1" dirty="0" smtClean="0">
                <a:solidFill>
                  <a:srgbClr val="7030A0"/>
                </a:solidFill>
              </a:rPr>
              <a:t>otor </a:t>
            </a:r>
            <a:r>
              <a:rPr lang="en-US" sz="3300" b="1" dirty="0">
                <a:solidFill>
                  <a:srgbClr val="7030A0"/>
                </a:solidFill>
              </a:rPr>
              <a:t>e</a:t>
            </a:r>
            <a:r>
              <a:rPr lang="en-US" sz="3300" b="1" dirty="0" smtClean="0">
                <a:solidFill>
                  <a:srgbClr val="7030A0"/>
                </a:solidFill>
              </a:rPr>
              <a:t>nd plate</a:t>
            </a:r>
          </a:p>
          <a:p>
            <a:pPr marL="342900" lvl="0" indent="-342900" algn="just" fontAlgn="base">
              <a:lnSpc>
                <a:spcPct val="100000"/>
              </a:lnSpc>
              <a:spcBef>
                <a:spcPct val="20000"/>
              </a:spcBef>
              <a:spcAft>
                <a:spcPct val="0"/>
              </a:spcAft>
              <a:buClr>
                <a:srgbClr val="CC0000"/>
              </a:buClr>
              <a:buSzPct val="95000"/>
              <a:buNone/>
            </a:pPr>
            <a:endParaRPr lang="en-US" altLang="en-US" sz="3000" b="1" kern="0" dirty="0">
              <a:solidFill>
                <a:srgbClr val="7030A0"/>
              </a:solidFill>
              <a:latin typeface="Tahoma"/>
              <a:ea typeface="ＭＳ Ｐゴシック" panose="020B0600070205080204" pitchFamily="34" charset="-128"/>
            </a:endParaRPr>
          </a:p>
          <a:p>
            <a:pPr algn="just">
              <a:buClr>
                <a:srgbClr val="00B050"/>
              </a:buClr>
            </a:pPr>
            <a:r>
              <a:rPr lang="en-US" dirty="0">
                <a:solidFill>
                  <a:srgbClr val="000000"/>
                </a:solidFill>
              </a:rPr>
              <a:t>It is the thickened portion of the muscle plasma membrane (sarcolemma) that is folded to form depressions called junctional </a:t>
            </a:r>
            <a:r>
              <a:rPr lang="en-US" dirty="0" smtClean="0">
                <a:solidFill>
                  <a:srgbClr val="000000"/>
                </a:solidFill>
              </a:rPr>
              <a:t>folds</a:t>
            </a:r>
          </a:p>
          <a:p>
            <a:pPr algn="just">
              <a:buClr>
                <a:srgbClr val="00B050"/>
              </a:buClr>
            </a:pPr>
            <a:r>
              <a:rPr lang="en-US" dirty="0" smtClean="0">
                <a:solidFill>
                  <a:srgbClr val="000000"/>
                </a:solidFill>
              </a:rPr>
              <a:t>The </a:t>
            </a:r>
            <a:r>
              <a:rPr lang="en-US" dirty="0">
                <a:solidFill>
                  <a:srgbClr val="000000"/>
                </a:solidFill>
              </a:rPr>
              <a:t>terminal nerve endings do not penetrate the motor endplate but fit into the junctional </a:t>
            </a:r>
            <a:r>
              <a:rPr lang="en-US" dirty="0" smtClean="0">
                <a:solidFill>
                  <a:srgbClr val="000000"/>
                </a:solidFill>
              </a:rPr>
              <a:t>folds</a:t>
            </a:r>
          </a:p>
          <a:p>
            <a:pPr algn="just">
              <a:buClr>
                <a:srgbClr val="00B050"/>
              </a:buClr>
            </a:pPr>
            <a:r>
              <a:rPr lang="en-US" dirty="0" smtClean="0">
                <a:solidFill>
                  <a:srgbClr val="000000"/>
                </a:solidFill>
              </a:rPr>
              <a:t>Junctional </a:t>
            </a:r>
            <a:r>
              <a:rPr lang="en-US" dirty="0">
                <a:solidFill>
                  <a:srgbClr val="000000"/>
                </a:solidFill>
              </a:rPr>
              <a:t>folds have </a:t>
            </a:r>
            <a:r>
              <a:rPr lang="en-US" b="1" dirty="0">
                <a:solidFill>
                  <a:srgbClr val="7030A0"/>
                </a:solidFill>
              </a:rPr>
              <a:t>nicotinic ACh receptors </a:t>
            </a:r>
            <a:r>
              <a:rPr lang="en-US" dirty="0">
                <a:solidFill>
                  <a:srgbClr val="000000"/>
                </a:solidFill>
              </a:rPr>
              <a:t>concentrated at the </a:t>
            </a:r>
            <a:r>
              <a:rPr lang="en-US" dirty="0" smtClean="0">
                <a:solidFill>
                  <a:srgbClr val="000000"/>
                </a:solidFill>
              </a:rPr>
              <a:t>top</a:t>
            </a:r>
          </a:p>
          <a:p>
            <a:pPr algn="just">
              <a:buClr>
                <a:srgbClr val="00B050"/>
              </a:buClr>
            </a:pPr>
            <a:r>
              <a:rPr lang="en-US" dirty="0" smtClean="0">
                <a:solidFill>
                  <a:srgbClr val="000000"/>
                </a:solidFill>
              </a:rPr>
              <a:t>These </a:t>
            </a:r>
            <a:r>
              <a:rPr lang="en-US" dirty="0">
                <a:solidFill>
                  <a:srgbClr val="000000"/>
                </a:solidFill>
              </a:rPr>
              <a:t>receptors are ACh gated ion channels. Binding of ACh to these receptors opens the channels allowing the influx of sodium ions from the extracellular fluid into the muscle membrane. This creates endplate potential and generates and transmits AP to the muscle </a:t>
            </a:r>
            <a:r>
              <a:rPr lang="en-US" dirty="0" smtClean="0">
                <a:solidFill>
                  <a:srgbClr val="000000"/>
                </a:solidFill>
              </a:rPr>
              <a:t>membrane</a:t>
            </a:r>
            <a:endParaRPr lang="sr-Cyrl-RS" dirty="0" smtClean="0"/>
          </a:p>
        </p:txBody>
      </p:sp>
      <p:cxnSp>
        <p:nvCxnSpPr>
          <p:cNvPr id="5" name="Straight Connector 4"/>
          <p:cNvCxnSpPr/>
          <p:nvPr/>
        </p:nvCxnSpPr>
        <p:spPr>
          <a:xfrm flipV="1">
            <a:off x="731520" y="1185070"/>
            <a:ext cx="10515600" cy="55418"/>
          </a:xfrm>
          <a:prstGeom prst="line">
            <a:avLst/>
          </a:prstGeom>
          <a:ln w="38100">
            <a:solidFill>
              <a:srgbClr val="00B050"/>
            </a:solidFill>
          </a:ln>
        </p:spPr>
        <p:style>
          <a:lnRef idx="1">
            <a:schemeClr val="accent1"/>
          </a:lnRef>
          <a:fillRef idx="0">
            <a:schemeClr val="accent1"/>
          </a:fillRef>
          <a:effectRef idx="0">
            <a:schemeClr val="accent1"/>
          </a:effectRef>
          <a:fontRef idx="minor">
            <a:schemeClr val="tx1"/>
          </a:fontRef>
        </p:style>
      </p:cxnSp>
      <p:pic>
        <p:nvPicPr>
          <p:cNvPr id="6" name="Picture 4" descr="Slika 1-Figure 1-Color iz PDFa"/>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7647709" y="1720561"/>
            <a:ext cx="4544291" cy="5137439"/>
          </a:xfrm>
          <a:prstGeom prst="rect">
            <a:avLst/>
          </a:prstGeom>
          <a:noFill/>
          <a:ln w="28575">
            <a:solidFill>
              <a:srgbClr val="CC0000"/>
            </a:solidFill>
            <a:miter lim="800000"/>
            <a:headEnd/>
            <a:tailEnd/>
          </a:ln>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160178844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latin typeface="Comic Sans MS" panose="030F0702030302020204" pitchFamily="66" charset="0"/>
                <a:ea typeface="+mn-ea"/>
                <a:cs typeface="+mn-cs"/>
              </a:rPr>
              <a:t>Diseases of muscles</a:t>
            </a:r>
            <a:endParaRPr lang="en-US" dirty="0">
              <a:latin typeface="Comic Sans MS" panose="030F0702030302020204" pitchFamily="66" charset="0"/>
            </a:endParaRPr>
          </a:p>
        </p:txBody>
      </p:sp>
      <p:sp>
        <p:nvSpPr>
          <p:cNvPr id="3" name="Content Placeholder 2"/>
          <p:cNvSpPr>
            <a:spLocks noGrp="1"/>
          </p:cNvSpPr>
          <p:nvPr>
            <p:ph sz="half" idx="1"/>
          </p:nvPr>
        </p:nvSpPr>
        <p:spPr>
          <a:xfrm>
            <a:off x="6560127" y="2752916"/>
            <a:ext cx="5631873" cy="4866120"/>
          </a:xfrm>
        </p:spPr>
        <p:txBody>
          <a:bodyPr>
            <a:normAutofit fontScale="92500" lnSpcReduction="20000"/>
          </a:bodyPr>
          <a:lstStyle/>
          <a:p>
            <a:pPr lvl="0">
              <a:buClr>
                <a:srgbClr val="00B050"/>
              </a:buClr>
            </a:pPr>
            <a:r>
              <a:rPr lang="en-US" sz="2400" b="1" dirty="0" smtClean="0">
                <a:solidFill>
                  <a:prstClr val="black"/>
                </a:solidFill>
              </a:rPr>
              <a:t>Hereditary myopathies</a:t>
            </a:r>
            <a:r>
              <a:rPr lang="sr-Cyrl-RS" sz="2000" b="1" dirty="0" smtClean="0">
                <a:solidFill>
                  <a:prstClr val="black"/>
                </a:solidFill>
              </a:rPr>
              <a:t>                                                                    </a:t>
            </a:r>
            <a:endParaRPr lang="sr-Cyrl-RS" sz="2000" b="1" dirty="0">
              <a:solidFill>
                <a:prstClr val="black"/>
              </a:solidFill>
            </a:endParaRPr>
          </a:p>
          <a:p>
            <a:pPr marL="0" lvl="0" indent="0">
              <a:buClr>
                <a:srgbClr val="00B050"/>
              </a:buClr>
              <a:buNone/>
            </a:pPr>
            <a:r>
              <a:rPr lang="sr-Cyrl-RS" sz="1900" b="1" dirty="0">
                <a:solidFill>
                  <a:prstClr val="black"/>
                </a:solidFill>
              </a:rPr>
              <a:t>  </a:t>
            </a:r>
            <a:r>
              <a:rPr lang="sr-Cyrl-RS" sz="1900" dirty="0" smtClean="0">
                <a:solidFill>
                  <a:prstClr val="black"/>
                </a:solidFill>
              </a:rPr>
              <a:t>-</a:t>
            </a:r>
            <a:r>
              <a:rPr lang="en-US" sz="2100" dirty="0">
                <a:solidFill>
                  <a:prstClr val="black"/>
                </a:solidFill>
              </a:rPr>
              <a:t>muscular dystrophy   </a:t>
            </a:r>
            <a:endParaRPr lang="en-US" sz="2100" dirty="0" smtClean="0">
              <a:solidFill>
                <a:prstClr val="black"/>
              </a:solidFill>
            </a:endParaRPr>
          </a:p>
          <a:p>
            <a:pPr marL="0" lvl="0" indent="0">
              <a:buClr>
                <a:srgbClr val="00B050"/>
              </a:buClr>
              <a:buNone/>
            </a:pPr>
            <a:r>
              <a:rPr lang="en-US" sz="2100" dirty="0" smtClean="0">
                <a:solidFill>
                  <a:prstClr val="black"/>
                </a:solidFill>
              </a:rPr>
              <a:t>  - </a:t>
            </a:r>
            <a:r>
              <a:rPr lang="en-US" sz="2100" dirty="0">
                <a:solidFill>
                  <a:prstClr val="black"/>
                </a:solidFill>
              </a:rPr>
              <a:t>myotonic </a:t>
            </a:r>
            <a:r>
              <a:rPr lang="en-US" sz="2100" dirty="0" smtClean="0">
                <a:solidFill>
                  <a:prstClr val="black"/>
                </a:solidFill>
              </a:rPr>
              <a:t>disorders</a:t>
            </a:r>
            <a:endParaRPr lang="sr-Cyrl-RS" sz="2100" dirty="0">
              <a:solidFill>
                <a:prstClr val="black"/>
              </a:solidFill>
            </a:endParaRPr>
          </a:p>
          <a:p>
            <a:pPr marL="0" lvl="0" indent="0">
              <a:buClr>
                <a:srgbClr val="00B050"/>
              </a:buClr>
              <a:buNone/>
            </a:pPr>
            <a:endParaRPr lang="sr-Cyrl-RS" sz="1600" dirty="0">
              <a:solidFill>
                <a:prstClr val="black"/>
              </a:solidFill>
            </a:endParaRPr>
          </a:p>
          <a:p>
            <a:pPr lvl="0">
              <a:buClr>
                <a:srgbClr val="00B050"/>
              </a:buClr>
            </a:pPr>
            <a:r>
              <a:rPr lang="en-US" sz="2400" b="1" dirty="0" smtClean="0">
                <a:solidFill>
                  <a:prstClr val="black"/>
                </a:solidFill>
              </a:rPr>
              <a:t>Inflammatory myopathies</a:t>
            </a:r>
            <a:endParaRPr lang="sr-Cyrl-RS" sz="2400" b="1" dirty="0">
              <a:solidFill>
                <a:prstClr val="black"/>
              </a:solidFill>
            </a:endParaRPr>
          </a:p>
          <a:p>
            <a:pPr marL="0" lvl="0" indent="0">
              <a:buClr>
                <a:srgbClr val="00B050"/>
              </a:buClr>
              <a:buNone/>
            </a:pPr>
            <a:r>
              <a:rPr lang="sr-Cyrl-RS" sz="2200" b="1" dirty="0">
                <a:solidFill>
                  <a:prstClr val="black"/>
                </a:solidFill>
              </a:rPr>
              <a:t>  </a:t>
            </a:r>
            <a:r>
              <a:rPr lang="sr-Cyrl-RS" sz="2100" dirty="0" smtClean="0">
                <a:solidFill>
                  <a:prstClr val="black"/>
                </a:solidFill>
              </a:rPr>
              <a:t>-</a:t>
            </a:r>
            <a:r>
              <a:rPr lang="en-US" sz="2100" dirty="0">
                <a:solidFill>
                  <a:prstClr val="black"/>
                </a:solidFill>
              </a:rPr>
              <a:t>polymyositis, dermatomyositis, IBM  </a:t>
            </a:r>
            <a:endParaRPr lang="en-US" sz="2100" dirty="0" smtClean="0">
              <a:solidFill>
                <a:prstClr val="black"/>
              </a:solidFill>
            </a:endParaRPr>
          </a:p>
          <a:p>
            <a:pPr marL="0" lvl="0" indent="0">
              <a:buClr>
                <a:srgbClr val="00B050"/>
              </a:buClr>
              <a:buNone/>
            </a:pPr>
            <a:r>
              <a:rPr lang="en-US" sz="2100" dirty="0" smtClean="0">
                <a:solidFill>
                  <a:prstClr val="black"/>
                </a:solidFill>
              </a:rPr>
              <a:t>  </a:t>
            </a:r>
            <a:r>
              <a:rPr lang="en-US" sz="2100" dirty="0">
                <a:solidFill>
                  <a:prstClr val="black"/>
                </a:solidFill>
              </a:rPr>
              <a:t>-viral, bacterial, </a:t>
            </a:r>
            <a:r>
              <a:rPr lang="en-US" sz="2100" dirty="0" smtClean="0">
                <a:solidFill>
                  <a:prstClr val="black"/>
                </a:solidFill>
              </a:rPr>
              <a:t>parasitic</a:t>
            </a:r>
            <a:endParaRPr lang="sr-Cyrl-RS" sz="2100" dirty="0">
              <a:solidFill>
                <a:prstClr val="black"/>
              </a:solidFill>
            </a:endParaRPr>
          </a:p>
          <a:p>
            <a:pPr marL="0" lvl="0" indent="0">
              <a:buClr>
                <a:srgbClr val="00B050"/>
              </a:buClr>
              <a:buNone/>
            </a:pPr>
            <a:endParaRPr lang="sr-Cyrl-RS" sz="1900" dirty="0">
              <a:solidFill>
                <a:prstClr val="black"/>
              </a:solidFill>
            </a:endParaRPr>
          </a:p>
          <a:p>
            <a:pPr lvl="0">
              <a:buClr>
                <a:srgbClr val="00B050"/>
              </a:buClr>
            </a:pPr>
            <a:r>
              <a:rPr lang="en-US" sz="2400" b="1" dirty="0" smtClean="0">
                <a:solidFill>
                  <a:prstClr val="black"/>
                </a:solidFill>
              </a:rPr>
              <a:t>Metabolic and endocrine myopathies</a:t>
            </a:r>
            <a:endParaRPr lang="sr-Cyrl-RS" sz="2400" b="1" dirty="0">
              <a:solidFill>
                <a:prstClr val="black"/>
              </a:solidFill>
            </a:endParaRPr>
          </a:p>
          <a:p>
            <a:pPr marL="0" lvl="0" indent="0">
              <a:buClr>
                <a:srgbClr val="00B050"/>
              </a:buClr>
              <a:buNone/>
            </a:pPr>
            <a:r>
              <a:rPr lang="sr-Cyrl-RS" sz="2000" dirty="0">
                <a:solidFill>
                  <a:prstClr val="black"/>
                </a:solidFill>
              </a:rPr>
              <a:t>  </a:t>
            </a:r>
            <a:r>
              <a:rPr lang="sr-Cyrl-RS" sz="2000" dirty="0" smtClean="0">
                <a:solidFill>
                  <a:prstClr val="black"/>
                </a:solidFill>
              </a:rPr>
              <a:t>-</a:t>
            </a:r>
            <a:r>
              <a:rPr lang="en-US" sz="2000" dirty="0" smtClean="0">
                <a:solidFill>
                  <a:prstClr val="black"/>
                </a:solidFill>
              </a:rPr>
              <a:t>glycogenosis</a:t>
            </a:r>
            <a:r>
              <a:rPr lang="en-US" sz="2000" dirty="0">
                <a:solidFill>
                  <a:prstClr val="black"/>
                </a:solidFill>
              </a:rPr>
              <a:t>, </a:t>
            </a:r>
            <a:r>
              <a:rPr lang="en-US" sz="2000" dirty="0" smtClean="0">
                <a:solidFill>
                  <a:prstClr val="black"/>
                </a:solidFill>
              </a:rPr>
              <a:t>dyslipidemia,    </a:t>
            </a:r>
          </a:p>
          <a:p>
            <a:pPr marL="0" lvl="0" indent="0">
              <a:buClr>
                <a:srgbClr val="00B050"/>
              </a:buClr>
              <a:buNone/>
            </a:pPr>
            <a:r>
              <a:rPr lang="en-US" sz="2000" dirty="0">
                <a:solidFill>
                  <a:prstClr val="black"/>
                </a:solidFill>
              </a:rPr>
              <a:t> </a:t>
            </a:r>
            <a:r>
              <a:rPr lang="en-US" sz="2000" dirty="0" smtClean="0">
                <a:solidFill>
                  <a:prstClr val="black"/>
                </a:solidFill>
              </a:rPr>
              <a:t>   hypothyroidism</a:t>
            </a:r>
            <a:r>
              <a:rPr lang="en-US" sz="2000" dirty="0">
                <a:solidFill>
                  <a:prstClr val="black"/>
                </a:solidFill>
              </a:rPr>
              <a:t>, Addison, </a:t>
            </a:r>
            <a:r>
              <a:rPr lang="en-US" sz="2000" dirty="0" smtClean="0">
                <a:solidFill>
                  <a:prstClr val="black"/>
                </a:solidFill>
              </a:rPr>
              <a:t>hyperparathyroidism</a:t>
            </a:r>
            <a:endParaRPr lang="sr-Cyrl-RS" sz="2000" dirty="0">
              <a:solidFill>
                <a:prstClr val="black"/>
              </a:solidFill>
            </a:endParaRPr>
          </a:p>
          <a:p>
            <a:endParaRPr lang="en-US" dirty="0"/>
          </a:p>
        </p:txBody>
      </p:sp>
      <p:sp>
        <p:nvSpPr>
          <p:cNvPr id="4" name="Content Placeholder 3"/>
          <p:cNvSpPr>
            <a:spLocks noGrp="1"/>
          </p:cNvSpPr>
          <p:nvPr>
            <p:ph sz="half" idx="2"/>
          </p:nvPr>
        </p:nvSpPr>
        <p:spPr>
          <a:xfrm>
            <a:off x="498763" y="2740025"/>
            <a:ext cx="5181600" cy="4351338"/>
          </a:xfrm>
        </p:spPr>
        <p:txBody>
          <a:bodyPr>
            <a:normAutofit fontScale="92500" lnSpcReduction="20000"/>
          </a:bodyPr>
          <a:lstStyle/>
          <a:p>
            <a:pPr>
              <a:buClr>
                <a:srgbClr val="00B050"/>
              </a:buClr>
            </a:pPr>
            <a:r>
              <a:rPr lang="en-US" sz="2400" b="1" dirty="0" smtClean="0"/>
              <a:t>Presynaptic</a:t>
            </a:r>
            <a:endParaRPr lang="sr-Cyrl-RS" sz="2400" b="1" dirty="0" smtClean="0"/>
          </a:p>
          <a:p>
            <a:pPr marL="0" indent="0">
              <a:buClr>
                <a:srgbClr val="00B050"/>
              </a:buClr>
              <a:buNone/>
            </a:pPr>
            <a:r>
              <a:rPr lang="sr-Cyrl-RS" sz="2000" dirty="0" smtClean="0"/>
              <a:t>   -</a:t>
            </a:r>
            <a:r>
              <a:rPr lang="en-US" sz="2000" dirty="0">
                <a:solidFill>
                  <a:srgbClr val="212121"/>
                </a:solidFill>
              </a:rPr>
              <a:t>Lambert-Eaton myasthenic syndrome (</a:t>
            </a:r>
            <a:r>
              <a:rPr lang="en-US" sz="2000" dirty="0" smtClean="0">
                <a:solidFill>
                  <a:srgbClr val="212121"/>
                </a:solidFill>
              </a:rPr>
              <a:t>LEMS</a:t>
            </a:r>
            <a:r>
              <a:rPr lang="en-US" sz="2000" dirty="0" smtClean="0"/>
              <a:t>)</a:t>
            </a:r>
            <a:endParaRPr lang="sr-Cyrl-RS" sz="2000" dirty="0" smtClean="0"/>
          </a:p>
          <a:p>
            <a:pPr marL="0" indent="0">
              <a:buClr>
                <a:srgbClr val="00B050"/>
              </a:buClr>
              <a:buNone/>
            </a:pPr>
            <a:r>
              <a:rPr lang="sr-Cyrl-RS" sz="2000" dirty="0" smtClean="0"/>
              <a:t>   -</a:t>
            </a:r>
            <a:r>
              <a:rPr lang="en-US" sz="2000" dirty="0" smtClean="0"/>
              <a:t>botulism</a:t>
            </a:r>
            <a:endParaRPr lang="sr-Cyrl-RS" sz="2000" dirty="0" smtClean="0"/>
          </a:p>
          <a:p>
            <a:pPr marL="0" indent="0">
              <a:buClr>
                <a:srgbClr val="00B050"/>
              </a:buClr>
              <a:buNone/>
            </a:pPr>
            <a:r>
              <a:rPr lang="sr-Cyrl-RS" sz="2000" dirty="0" smtClean="0"/>
              <a:t>   -</a:t>
            </a:r>
            <a:r>
              <a:rPr lang="en-US" sz="2000" dirty="0" smtClean="0"/>
              <a:t>congenital myasthenic syndromes</a:t>
            </a:r>
            <a:endParaRPr lang="sr-Cyrl-RS" sz="2000" dirty="0" smtClean="0"/>
          </a:p>
          <a:p>
            <a:pPr marL="0" indent="0">
              <a:buClr>
                <a:srgbClr val="00B050"/>
              </a:buClr>
              <a:buNone/>
            </a:pPr>
            <a:endParaRPr lang="sr-Cyrl-RS" sz="2000" dirty="0"/>
          </a:p>
          <a:p>
            <a:pPr>
              <a:buClr>
                <a:srgbClr val="00B050"/>
              </a:buClr>
            </a:pPr>
            <a:r>
              <a:rPr lang="en-US" sz="2400" b="1" dirty="0" smtClean="0"/>
              <a:t>Synaptic</a:t>
            </a:r>
            <a:endParaRPr lang="sr-Cyrl-RS" sz="2400" b="1" dirty="0" smtClean="0"/>
          </a:p>
          <a:p>
            <a:pPr marL="0" indent="0">
              <a:buClr>
                <a:srgbClr val="00B050"/>
              </a:buClr>
              <a:buNone/>
            </a:pPr>
            <a:r>
              <a:rPr lang="sr-Cyrl-RS" sz="2000" dirty="0" smtClean="0"/>
              <a:t>    -</a:t>
            </a:r>
            <a:r>
              <a:rPr lang="en-US" sz="2000" dirty="0"/>
              <a:t>organophosphate </a:t>
            </a:r>
            <a:r>
              <a:rPr lang="en-US" sz="2000" dirty="0" smtClean="0"/>
              <a:t>poisoning</a:t>
            </a:r>
            <a:endParaRPr lang="sr-Cyrl-RS" sz="2000" dirty="0" smtClean="0"/>
          </a:p>
          <a:p>
            <a:pPr marL="0" indent="0">
              <a:buClr>
                <a:srgbClr val="00B050"/>
              </a:buClr>
              <a:buNone/>
            </a:pPr>
            <a:endParaRPr lang="sr-Cyrl-RS" sz="2000" dirty="0"/>
          </a:p>
          <a:p>
            <a:pPr>
              <a:buClr>
                <a:srgbClr val="00B050"/>
              </a:buClr>
            </a:pPr>
            <a:r>
              <a:rPr lang="en-US" sz="2400" b="1" dirty="0" smtClean="0"/>
              <a:t>Postsynaptic</a:t>
            </a:r>
            <a:endParaRPr lang="sr-Cyrl-RS" sz="2400" b="1" dirty="0" smtClean="0"/>
          </a:p>
          <a:p>
            <a:pPr marL="0" indent="0">
              <a:buClr>
                <a:srgbClr val="00B050"/>
              </a:buClr>
              <a:buNone/>
            </a:pPr>
            <a:r>
              <a:rPr lang="sr-Cyrl-RS" sz="2200" dirty="0" smtClean="0"/>
              <a:t>    -</a:t>
            </a:r>
            <a:r>
              <a:rPr lang="en-US" sz="2200" dirty="0" smtClean="0"/>
              <a:t>myasthenia gravis</a:t>
            </a:r>
            <a:endParaRPr lang="sr-Cyrl-RS" sz="2200" dirty="0" smtClean="0"/>
          </a:p>
          <a:p>
            <a:pPr marL="0" indent="0">
              <a:buClr>
                <a:srgbClr val="00B050"/>
              </a:buClr>
              <a:buNone/>
            </a:pPr>
            <a:r>
              <a:rPr lang="sr-Cyrl-RS" sz="2200" dirty="0" smtClean="0"/>
              <a:t>    -</a:t>
            </a:r>
            <a:r>
              <a:rPr lang="en-US" sz="2200" dirty="0"/>
              <a:t>s</a:t>
            </a:r>
            <a:r>
              <a:rPr lang="en-US" sz="2200" dirty="0" smtClean="0"/>
              <a:t>ome congenital MS</a:t>
            </a:r>
          </a:p>
          <a:p>
            <a:pPr marL="0" indent="0">
              <a:buClr>
                <a:srgbClr val="00B050"/>
              </a:buClr>
              <a:buNone/>
            </a:pPr>
            <a:r>
              <a:rPr lang="sr-Cyrl-RS" sz="2200" dirty="0" smtClean="0"/>
              <a:t>    -</a:t>
            </a:r>
            <a:r>
              <a:rPr lang="en-US" sz="2200" dirty="0" smtClean="0"/>
              <a:t>myorelaxans</a:t>
            </a:r>
            <a:endParaRPr lang="en-US" sz="2200" dirty="0"/>
          </a:p>
        </p:txBody>
      </p:sp>
      <p:cxnSp>
        <p:nvCxnSpPr>
          <p:cNvPr id="5" name="Straight Connector 4"/>
          <p:cNvCxnSpPr/>
          <p:nvPr/>
        </p:nvCxnSpPr>
        <p:spPr>
          <a:xfrm flipV="1">
            <a:off x="838200" y="1337924"/>
            <a:ext cx="10515600" cy="42206"/>
          </a:xfrm>
          <a:prstGeom prst="line">
            <a:avLst/>
          </a:prstGeom>
          <a:ln w="38100">
            <a:solidFill>
              <a:srgbClr val="00B050"/>
            </a:solidFill>
          </a:ln>
        </p:spPr>
        <p:style>
          <a:lnRef idx="1">
            <a:schemeClr val="accent1"/>
          </a:lnRef>
          <a:fillRef idx="0">
            <a:schemeClr val="accent1"/>
          </a:fillRef>
          <a:effectRef idx="0">
            <a:schemeClr val="accent1"/>
          </a:effectRef>
          <a:fontRef idx="minor">
            <a:schemeClr val="tx1"/>
          </a:fontRef>
        </p:style>
      </p:cxnSp>
      <p:sp>
        <p:nvSpPr>
          <p:cNvPr id="6" name="Rounded Rectangle 5"/>
          <p:cNvSpPr/>
          <p:nvPr/>
        </p:nvSpPr>
        <p:spPr>
          <a:xfrm>
            <a:off x="498763" y="1598628"/>
            <a:ext cx="4627419" cy="942109"/>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lvl="0">
              <a:lnSpc>
                <a:spcPct val="90000"/>
              </a:lnSpc>
              <a:spcBef>
                <a:spcPts val="1000"/>
              </a:spcBef>
              <a:buClr>
                <a:srgbClr val="00B050"/>
              </a:buClr>
            </a:pPr>
            <a:r>
              <a:rPr lang="en-US" sz="2400" b="1" dirty="0" smtClean="0">
                <a:solidFill>
                  <a:srgbClr val="00B050"/>
                </a:solidFill>
              </a:rPr>
              <a:t>Neuromuscular junction disorders</a:t>
            </a:r>
            <a:r>
              <a:rPr lang="sr-Cyrl-RS" sz="2400" b="1" dirty="0" smtClean="0">
                <a:solidFill>
                  <a:srgbClr val="00B050"/>
                </a:solidFill>
              </a:rPr>
              <a:t>                               </a:t>
            </a:r>
            <a:endParaRPr lang="en-US" sz="2400" b="1" dirty="0">
              <a:solidFill>
                <a:srgbClr val="00B050"/>
              </a:solidFill>
            </a:endParaRPr>
          </a:p>
        </p:txBody>
      </p:sp>
      <p:sp>
        <p:nvSpPr>
          <p:cNvPr id="7" name="Content Placeholder 6"/>
          <p:cNvSpPr txBox="1">
            <a:spLocks/>
          </p:cNvSpPr>
          <p:nvPr/>
        </p:nvSpPr>
        <p:spPr>
          <a:xfrm>
            <a:off x="6400800" y="1576274"/>
            <a:ext cx="4627419" cy="942109"/>
          </a:xfrm>
          <a:prstGeom prst="roundRect">
            <a:avLst/>
          </a:prstGeom>
        </p:spPr>
        <p:style>
          <a:lnRef idx="2">
            <a:schemeClr val="accent6"/>
          </a:lnRef>
          <a:fillRef idx="1">
            <a:schemeClr val="lt1"/>
          </a:fillRef>
          <a:effectRef idx="0">
            <a:schemeClr val="accent6"/>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dk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dk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dk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9pPr>
          </a:lstStyle>
          <a:p>
            <a:pPr marL="0" indent="0">
              <a:buClr>
                <a:srgbClr val="00B050"/>
              </a:buClr>
              <a:buFont typeface="Arial" panose="020B0604020202020204" pitchFamily="34" charset="0"/>
              <a:buNone/>
            </a:pPr>
            <a:r>
              <a:rPr lang="sr-Cyrl-RS" b="1" dirty="0" smtClean="0">
                <a:solidFill>
                  <a:srgbClr val="00B050"/>
                </a:solidFill>
              </a:rPr>
              <a:t>         </a:t>
            </a:r>
            <a:r>
              <a:rPr lang="en-US" b="1" dirty="0" smtClean="0">
                <a:solidFill>
                  <a:srgbClr val="00B050"/>
                </a:solidFill>
              </a:rPr>
              <a:t>Muscles diseases</a:t>
            </a:r>
            <a:r>
              <a:rPr lang="sr-Cyrl-RS" b="1" dirty="0" smtClean="0">
                <a:solidFill>
                  <a:srgbClr val="00B050"/>
                </a:solidFill>
              </a:rPr>
              <a:t>                                           </a:t>
            </a:r>
            <a:endParaRPr lang="en-US" b="1" dirty="0">
              <a:solidFill>
                <a:srgbClr val="00B050"/>
              </a:solidFill>
            </a:endParaRPr>
          </a:p>
        </p:txBody>
      </p:sp>
    </p:spTree>
    <p:extLst>
      <p:ext uri="{BB962C8B-B14F-4D97-AF65-F5344CB8AC3E}">
        <p14:creationId xmlns:p14="http://schemas.microsoft.com/office/powerpoint/2010/main" xmlns="" val="2226880147"/>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31520" y="228744"/>
            <a:ext cx="10515600" cy="1325563"/>
          </a:xfrm>
        </p:spPr>
        <p:txBody>
          <a:bodyPr/>
          <a:lstStyle/>
          <a:p>
            <a:r>
              <a:rPr lang="en-US" dirty="0">
                <a:solidFill>
                  <a:prstClr val="black"/>
                </a:solidFill>
                <a:latin typeface="Comic Sans MS" panose="030F0702030302020204" pitchFamily="66" charset="0"/>
              </a:rPr>
              <a:t>Neuromuscular </a:t>
            </a:r>
            <a:r>
              <a:rPr lang="en-US" dirty="0" smtClean="0">
                <a:solidFill>
                  <a:prstClr val="black"/>
                </a:solidFill>
                <a:latin typeface="Comic Sans MS" panose="030F0702030302020204" pitchFamily="66" charset="0"/>
              </a:rPr>
              <a:t>junction -mechanism</a:t>
            </a:r>
            <a:endParaRPr lang="en-US" dirty="0">
              <a:latin typeface="Comic Sans MS" panose="030F0702030302020204" pitchFamily="66" charset="0"/>
            </a:endParaRPr>
          </a:p>
        </p:txBody>
      </p:sp>
      <p:sp>
        <p:nvSpPr>
          <p:cNvPr id="3" name="Content Placeholder 2"/>
          <p:cNvSpPr>
            <a:spLocks noGrp="1"/>
          </p:cNvSpPr>
          <p:nvPr>
            <p:ph idx="1"/>
          </p:nvPr>
        </p:nvSpPr>
        <p:spPr>
          <a:xfrm>
            <a:off x="620685" y="1682045"/>
            <a:ext cx="10462952" cy="4722726"/>
          </a:xfrm>
        </p:spPr>
        <p:txBody>
          <a:bodyPr>
            <a:normAutofit fontScale="77500" lnSpcReduction="20000"/>
          </a:bodyPr>
          <a:lstStyle/>
          <a:p>
            <a:pPr algn="just"/>
            <a:r>
              <a:rPr lang="en-US" sz="2900" b="1" dirty="0">
                <a:solidFill>
                  <a:srgbClr val="7030A0"/>
                </a:solidFill>
                <a:cs typeface="Arial" panose="020B0604020202020204" pitchFamily="34" charset="0"/>
              </a:rPr>
              <a:t>ACh is synthesized </a:t>
            </a:r>
            <a:r>
              <a:rPr lang="en-US" b="1" dirty="0">
                <a:solidFill>
                  <a:srgbClr val="7030A0"/>
                </a:solidFill>
                <a:cs typeface="Arial" panose="020B0604020202020204" pitchFamily="34" charset="0"/>
              </a:rPr>
              <a:t>in the pre-synaptic terminal </a:t>
            </a:r>
            <a:r>
              <a:rPr lang="en-US" dirty="0">
                <a:solidFill>
                  <a:srgbClr val="000000"/>
                </a:solidFill>
                <a:cs typeface="Arial" panose="020B0604020202020204" pitchFamily="34" charset="0"/>
              </a:rPr>
              <a:t>using choline and acetyl-CoA and the enzyme choline acetyltransferase. It subsequently goes through a series of modifications before being packaged in vesicles. Upon depolarization, an action potential travels down the axon, causing voltage-gated calcium channels to open, resulting in an influx of calcium ions into the nerve terminal.  This causes the vesicles to migrate towards the nerve terminal membrane and fuse with the active zones.</a:t>
            </a:r>
          </a:p>
          <a:p>
            <a:pPr algn="just"/>
            <a:r>
              <a:rPr lang="en-US" dirty="0">
                <a:solidFill>
                  <a:srgbClr val="000000"/>
                </a:solidFill>
                <a:cs typeface="Arial" panose="020B0604020202020204" pitchFamily="34" charset="0"/>
              </a:rPr>
              <a:t>Different vesicular </a:t>
            </a:r>
            <a:r>
              <a:rPr lang="en-US" dirty="0" smtClean="0">
                <a:solidFill>
                  <a:srgbClr val="000000"/>
                </a:solidFill>
                <a:cs typeface="Arial" panose="020B0604020202020204" pitchFamily="34" charset="0"/>
              </a:rPr>
              <a:t>and </a:t>
            </a:r>
            <a:r>
              <a:rPr lang="en-US" dirty="0">
                <a:solidFill>
                  <a:srgbClr val="000000"/>
                </a:solidFill>
                <a:cs typeface="Arial" panose="020B0604020202020204" pitchFamily="34" charset="0"/>
              </a:rPr>
              <a:t>nerve terminal membrane </a:t>
            </a:r>
            <a:r>
              <a:rPr lang="en-US" dirty="0" smtClean="0">
                <a:solidFill>
                  <a:srgbClr val="000000"/>
                </a:solidFill>
                <a:cs typeface="Arial" panose="020B0604020202020204" pitchFamily="34" charset="0"/>
              </a:rPr>
              <a:t>proteins </a:t>
            </a:r>
            <a:r>
              <a:rPr lang="en-US" dirty="0">
                <a:solidFill>
                  <a:srgbClr val="000000"/>
                </a:solidFill>
                <a:cs typeface="Arial" panose="020B0604020202020204" pitchFamily="34" charset="0"/>
              </a:rPr>
              <a:t>play a role in the fusion of SVs to active zones and </a:t>
            </a:r>
            <a:r>
              <a:rPr lang="en-US" b="1" dirty="0">
                <a:solidFill>
                  <a:srgbClr val="7030A0"/>
                </a:solidFill>
                <a:cs typeface="Arial" panose="020B0604020202020204" pitchFamily="34" charset="0"/>
              </a:rPr>
              <a:t>exocytosis of ACh into the synaptic cleft</a:t>
            </a:r>
            <a:r>
              <a:rPr lang="en-US" dirty="0">
                <a:solidFill>
                  <a:srgbClr val="000000"/>
                </a:solidFill>
                <a:cs typeface="Arial" panose="020B0604020202020204" pitchFamily="34" charset="0"/>
              </a:rPr>
              <a:t>. </a:t>
            </a:r>
            <a:endParaRPr lang="en-US" dirty="0" smtClean="0">
              <a:solidFill>
                <a:srgbClr val="000000"/>
              </a:solidFill>
              <a:cs typeface="Arial" panose="020B0604020202020204" pitchFamily="34" charset="0"/>
            </a:endParaRPr>
          </a:p>
          <a:p>
            <a:pPr algn="just"/>
            <a:r>
              <a:rPr lang="en-US" b="1" dirty="0" smtClean="0">
                <a:solidFill>
                  <a:srgbClr val="7030A0"/>
                </a:solidFill>
                <a:cs typeface="Arial" panose="020B0604020202020204" pitchFamily="34" charset="0"/>
              </a:rPr>
              <a:t>The </a:t>
            </a:r>
            <a:r>
              <a:rPr lang="en-US" b="1" dirty="0">
                <a:solidFill>
                  <a:srgbClr val="7030A0"/>
                </a:solidFill>
                <a:cs typeface="Arial" panose="020B0604020202020204" pitchFamily="34" charset="0"/>
              </a:rPr>
              <a:t>released ACh subsequently binds to nicotinic ACh receptors on the junctional folds of the motor endplate</a:t>
            </a:r>
            <a:r>
              <a:rPr lang="en-US" dirty="0">
                <a:solidFill>
                  <a:srgbClr val="000000"/>
                </a:solidFill>
                <a:cs typeface="Arial" panose="020B0604020202020204" pitchFamily="34" charset="0"/>
              </a:rPr>
              <a:t>. The binding of ACh to receptors triggers the opening of ACh gated ion channels that allow the influx of sodium ions into the muscle. The sodium influx changes the postsynaptic membrane potential from -90 mV to -45 mV. This decrease </a:t>
            </a:r>
            <a:r>
              <a:rPr lang="en-US" dirty="0" smtClean="0">
                <a:solidFill>
                  <a:srgbClr val="000000"/>
                </a:solidFill>
                <a:cs typeface="Arial" panose="020B0604020202020204" pitchFamily="34" charset="0"/>
              </a:rPr>
              <a:t>in </a:t>
            </a:r>
            <a:r>
              <a:rPr lang="en-US" dirty="0">
                <a:solidFill>
                  <a:srgbClr val="000000"/>
                </a:solidFill>
                <a:cs typeface="Arial" panose="020B0604020202020204" pitchFamily="34" charset="0"/>
              </a:rPr>
              <a:t>membrane potential is called endplate potential. </a:t>
            </a:r>
            <a:endParaRPr lang="en-US" dirty="0" smtClean="0">
              <a:solidFill>
                <a:srgbClr val="000000"/>
              </a:solidFill>
              <a:cs typeface="Arial" panose="020B0604020202020204" pitchFamily="34" charset="0"/>
            </a:endParaRPr>
          </a:p>
          <a:p>
            <a:pPr algn="just"/>
            <a:r>
              <a:rPr lang="en-US" b="1" dirty="0" smtClean="0">
                <a:solidFill>
                  <a:srgbClr val="7030A0"/>
                </a:solidFill>
                <a:cs typeface="Arial" panose="020B0604020202020204" pitchFamily="34" charset="0"/>
              </a:rPr>
              <a:t>In </a:t>
            </a:r>
            <a:r>
              <a:rPr lang="en-US" b="1" dirty="0">
                <a:solidFill>
                  <a:srgbClr val="7030A0"/>
                </a:solidFill>
                <a:cs typeface="Arial" panose="020B0604020202020204" pitchFamily="34" charset="0"/>
              </a:rPr>
              <a:t>the NMJ, endplate potential is strong enough to propagate action potential over the surface of </a:t>
            </a:r>
            <a:r>
              <a:rPr lang="en-US" b="1" dirty="0" smtClean="0">
                <a:solidFill>
                  <a:srgbClr val="7030A0"/>
                </a:solidFill>
                <a:cs typeface="Arial" panose="020B0604020202020204" pitchFamily="34" charset="0"/>
              </a:rPr>
              <a:t>the skeletal muscle membrane that ultimately results in muscle contraction</a:t>
            </a:r>
            <a:r>
              <a:rPr lang="en-US" dirty="0" smtClean="0">
                <a:solidFill>
                  <a:srgbClr val="000000"/>
                </a:solidFill>
                <a:cs typeface="Arial" panose="020B0604020202020204" pitchFamily="34" charset="0"/>
              </a:rPr>
              <a:t>. </a:t>
            </a:r>
            <a:r>
              <a:rPr lang="en-US" dirty="0">
                <a:solidFill>
                  <a:srgbClr val="000000"/>
                </a:solidFill>
                <a:cs typeface="Arial" panose="020B0604020202020204" pitchFamily="34" charset="0"/>
              </a:rPr>
              <a:t>To prevent sustained depolarization and muscle contraction, as well as to allow for repolarization, ACh is metabolized by acetylcholinesterase into its subunits, choline, and acetate. Choline can then be re-used for the synthesis of ACh</a:t>
            </a:r>
          </a:p>
          <a:p>
            <a:pPr lvl="0" fontAlgn="base">
              <a:lnSpc>
                <a:spcPct val="120000"/>
              </a:lnSpc>
              <a:spcBef>
                <a:spcPct val="80000"/>
              </a:spcBef>
              <a:spcAft>
                <a:spcPct val="0"/>
              </a:spcAft>
              <a:buClr>
                <a:srgbClr val="00B050"/>
              </a:buClr>
              <a:buSzPct val="95000"/>
            </a:pPr>
            <a:endParaRPr lang="sr-Cyrl-RS" dirty="0" smtClean="0"/>
          </a:p>
        </p:txBody>
      </p:sp>
      <p:cxnSp>
        <p:nvCxnSpPr>
          <p:cNvPr id="5" name="Straight Connector 4"/>
          <p:cNvCxnSpPr/>
          <p:nvPr/>
        </p:nvCxnSpPr>
        <p:spPr>
          <a:xfrm flipV="1">
            <a:off x="731520" y="1185070"/>
            <a:ext cx="10515600" cy="55418"/>
          </a:xfrm>
          <a:prstGeom prst="line">
            <a:avLst/>
          </a:prstGeom>
          <a:ln w="38100">
            <a:solidFill>
              <a:srgbClr val="00B05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2068409145"/>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720437" y="512618"/>
            <a:ext cx="11353800" cy="6220691"/>
          </a:xfrm>
        </p:spPr>
        <p:txBody>
          <a:bodyPr>
            <a:normAutofit/>
          </a:bodyPr>
          <a:lstStyle/>
          <a:p>
            <a:pPr marL="0" indent="0" algn="ctr">
              <a:buNone/>
            </a:pPr>
            <a:endParaRPr lang="en-US" dirty="0">
              <a:solidFill>
                <a:srgbClr val="7030A0"/>
              </a:solidFill>
            </a:endParaRPr>
          </a:p>
          <a:p>
            <a:pPr marL="0" indent="0" algn="ctr">
              <a:buNone/>
            </a:pPr>
            <a:endParaRPr lang="en-US" sz="4300" b="1" dirty="0" smtClean="0">
              <a:solidFill>
                <a:srgbClr val="7030A0"/>
              </a:solidFill>
            </a:endParaRPr>
          </a:p>
          <a:p>
            <a:pPr marL="0" indent="0" algn="ctr">
              <a:buNone/>
            </a:pPr>
            <a:r>
              <a:rPr lang="en-US" sz="4300" b="1" dirty="0" smtClean="0">
                <a:solidFill>
                  <a:srgbClr val="7030A0"/>
                </a:solidFill>
              </a:rPr>
              <a:t>Any </a:t>
            </a:r>
            <a:r>
              <a:rPr lang="en-US" sz="4300" b="1" dirty="0">
                <a:solidFill>
                  <a:srgbClr val="7030A0"/>
                </a:solidFill>
              </a:rPr>
              <a:t>disruption of manufacturing, </a:t>
            </a:r>
            <a:r>
              <a:rPr lang="en-US" sz="4300" b="1" dirty="0" smtClean="0">
                <a:solidFill>
                  <a:srgbClr val="7030A0"/>
                </a:solidFill>
              </a:rPr>
              <a:t>        </a:t>
            </a:r>
          </a:p>
          <a:p>
            <a:pPr marL="0" indent="0" algn="ctr">
              <a:buNone/>
            </a:pPr>
            <a:r>
              <a:rPr lang="en-US" sz="4300" b="1" dirty="0">
                <a:solidFill>
                  <a:srgbClr val="7030A0"/>
                </a:solidFill>
              </a:rPr>
              <a:t> </a:t>
            </a:r>
            <a:r>
              <a:rPr lang="en-US" sz="4300" b="1" dirty="0" smtClean="0">
                <a:solidFill>
                  <a:srgbClr val="7030A0"/>
                </a:solidFill>
              </a:rPr>
              <a:t>       packaging</a:t>
            </a:r>
            <a:r>
              <a:rPr lang="en-US" sz="4300" b="1" dirty="0">
                <a:solidFill>
                  <a:srgbClr val="7030A0"/>
                </a:solidFill>
              </a:rPr>
              <a:t>,  </a:t>
            </a:r>
            <a:r>
              <a:rPr lang="en-US" sz="4300" b="1" dirty="0" smtClean="0">
                <a:solidFill>
                  <a:srgbClr val="7030A0"/>
                </a:solidFill>
              </a:rPr>
              <a:t>deposition </a:t>
            </a:r>
            <a:r>
              <a:rPr lang="en-US" sz="4300" b="1" dirty="0">
                <a:solidFill>
                  <a:srgbClr val="7030A0"/>
                </a:solidFill>
              </a:rPr>
              <a:t>or release of ACh,                </a:t>
            </a:r>
            <a:endParaRPr lang="en-US" sz="4300" b="1" dirty="0" smtClean="0">
              <a:solidFill>
                <a:srgbClr val="7030A0"/>
              </a:solidFill>
            </a:endParaRPr>
          </a:p>
          <a:p>
            <a:pPr marL="0" indent="0" algn="ctr">
              <a:buNone/>
            </a:pPr>
            <a:r>
              <a:rPr lang="en-US" sz="4300" b="1" dirty="0">
                <a:solidFill>
                  <a:srgbClr val="7030A0"/>
                </a:solidFill>
              </a:rPr>
              <a:t> </a:t>
            </a:r>
            <a:r>
              <a:rPr lang="en-US" sz="4300" b="1" dirty="0" smtClean="0">
                <a:solidFill>
                  <a:srgbClr val="7030A0"/>
                </a:solidFill>
              </a:rPr>
              <a:t> disorder </a:t>
            </a:r>
            <a:r>
              <a:rPr lang="en-US" sz="4300" b="1" dirty="0">
                <a:solidFill>
                  <a:srgbClr val="7030A0"/>
                </a:solidFill>
              </a:rPr>
              <a:t>of AChE or nAChR  </a:t>
            </a:r>
            <a:r>
              <a:rPr lang="en-US" sz="4300" b="1" dirty="0" smtClean="0">
                <a:solidFill>
                  <a:srgbClr val="7030A0"/>
                </a:solidFill>
              </a:rPr>
              <a:t>reduces </a:t>
            </a:r>
            <a:r>
              <a:rPr lang="en-US" sz="4300" b="1" dirty="0">
                <a:solidFill>
                  <a:srgbClr val="7030A0"/>
                </a:solidFill>
              </a:rPr>
              <a:t>the safety factor  </a:t>
            </a:r>
            <a:r>
              <a:rPr lang="en-US" sz="4300" b="1" dirty="0" smtClean="0">
                <a:solidFill>
                  <a:srgbClr val="7030A0"/>
                </a:solidFill>
              </a:rPr>
              <a:t>of  neuromuscular </a:t>
            </a:r>
            <a:r>
              <a:rPr lang="en-US" sz="4300" b="1" dirty="0">
                <a:solidFill>
                  <a:srgbClr val="7030A0"/>
                </a:solidFill>
              </a:rPr>
              <a:t>transmission                  and causes clinical </a:t>
            </a:r>
            <a:r>
              <a:rPr lang="en-US" sz="4300" b="1" dirty="0" smtClean="0">
                <a:solidFill>
                  <a:srgbClr val="7030A0"/>
                </a:solidFill>
              </a:rPr>
              <a:t>signs of muscle </a:t>
            </a:r>
            <a:r>
              <a:rPr lang="en-US" sz="4300" b="1" dirty="0">
                <a:solidFill>
                  <a:srgbClr val="7030A0"/>
                </a:solidFill>
              </a:rPr>
              <a:t>weakness and </a:t>
            </a:r>
            <a:r>
              <a:rPr lang="en-US" sz="4300" b="1" dirty="0" smtClean="0">
                <a:solidFill>
                  <a:srgbClr val="7030A0"/>
                </a:solidFill>
              </a:rPr>
              <a:t>fatigue</a:t>
            </a:r>
            <a:endParaRPr lang="sr-Cyrl-RS" sz="4300" b="1" dirty="0" smtClean="0">
              <a:solidFill>
                <a:srgbClr val="7030A0"/>
              </a:solidFill>
            </a:endParaRPr>
          </a:p>
        </p:txBody>
      </p:sp>
    </p:spTree>
    <p:extLst>
      <p:ext uri="{BB962C8B-B14F-4D97-AF65-F5344CB8AC3E}">
        <p14:creationId xmlns:p14="http://schemas.microsoft.com/office/powerpoint/2010/main" xmlns="" val="1030408081"/>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936674" y="2506662"/>
            <a:ext cx="10515600" cy="4351338"/>
          </a:xfrm>
        </p:spPr>
        <p:txBody>
          <a:bodyPr>
            <a:normAutofit/>
          </a:bodyPr>
          <a:lstStyle/>
          <a:p>
            <a:pPr marL="0" indent="0">
              <a:buNone/>
            </a:pPr>
            <a:r>
              <a:rPr lang="en-US" sz="4400" b="1" dirty="0" smtClean="0">
                <a:effectLst>
                  <a:outerShdw blurRad="38100" dist="38100" dir="2700000" algn="tl">
                    <a:srgbClr val="000000">
                      <a:alpha val="43137"/>
                    </a:srgbClr>
                  </a:outerShdw>
                </a:effectLst>
                <a:latin typeface="Comic Sans MS" panose="030F0702030302020204" pitchFamily="66" charset="0"/>
              </a:rPr>
              <a:t>Hereditary </a:t>
            </a:r>
            <a:r>
              <a:rPr lang="en-US" sz="4400" b="1" dirty="0">
                <a:effectLst>
                  <a:outerShdw blurRad="38100" dist="38100" dir="2700000" algn="tl">
                    <a:srgbClr val="000000">
                      <a:alpha val="43137"/>
                    </a:srgbClr>
                  </a:outerShdw>
                </a:effectLst>
                <a:latin typeface="Comic Sans MS" panose="030F0702030302020204" pitchFamily="66" charset="0"/>
              </a:rPr>
              <a:t>and </a:t>
            </a:r>
            <a:r>
              <a:rPr lang="en-US" sz="4400" b="1" dirty="0" smtClean="0">
                <a:effectLst>
                  <a:outerShdw blurRad="38100" dist="38100" dir="2700000" algn="tl">
                    <a:srgbClr val="000000">
                      <a:alpha val="43137"/>
                    </a:srgbClr>
                  </a:outerShdw>
                </a:effectLst>
                <a:latin typeface="Comic Sans MS" panose="030F0702030302020204" pitchFamily="66" charset="0"/>
              </a:rPr>
              <a:t>acquired presynaptic            </a:t>
            </a:r>
          </a:p>
          <a:p>
            <a:pPr marL="0" indent="0">
              <a:buNone/>
            </a:pPr>
            <a:r>
              <a:rPr lang="en-US" sz="4400" b="1" dirty="0">
                <a:effectLst>
                  <a:outerShdw blurRad="38100" dist="38100" dir="2700000" algn="tl">
                    <a:srgbClr val="000000">
                      <a:alpha val="43137"/>
                    </a:srgbClr>
                  </a:outerShdw>
                </a:effectLst>
                <a:latin typeface="Comic Sans MS" panose="030F0702030302020204" pitchFamily="66" charset="0"/>
              </a:rPr>
              <a:t> </a:t>
            </a:r>
            <a:r>
              <a:rPr lang="en-US" sz="4400" b="1" dirty="0" smtClean="0">
                <a:effectLst>
                  <a:outerShdw blurRad="38100" dist="38100" dir="2700000" algn="tl">
                    <a:srgbClr val="000000">
                      <a:alpha val="43137"/>
                    </a:srgbClr>
                  </a:outerShdw>
                </a:effectLst>
                <a:latin typeface="Comic Sans MS" panose="030F0702030302020204" pitchFamily="66" charset="0"/>
              </a:rPr>
              <a:t>            disorders</a:t>
            </a:r>
            <a:r>
              <a:rPr lang="sr-Cyrl-RS" sz="4400" b="1" dirty="0" smtClean="0">
                <a:effectLst>
                  <a:outerShdw blurRad="38100" dist="38100" dir="2700000" algn="tl">
                    <a:srgbClr val="000000">
                      <a:alpha val="43137"/>
                    </a:srgbClr>
                  </a:outerShdw>
                </a:effectLst>
                <a:latin typeface="Comic Sans MS" panose="030F0702030302020204" pitchFamily="66" charset="0"/>
              </a:rPr>
              <a:t>               </a:t>
            </a:r>
          </a:p>
          <a:p>
            <a:pPr marL="0" indent="0">
              <a:buNone/>
            </a:pPr>
            <a:r>
              <a:rPr lang="sr-Cyrl-RS" sz="4400" b="1" dirty="0">
                <a:effectLst>
                  <a:outerShdw blurRad="38100" dist="38100" dir="2700000" algn="tl">
                    <a:srgbClr val="000000">
                      <a:alpha val="43137"/>
                    </a:srgbClr>
                  </a:outerShdw>
                </a:effectLst>
                <a:latin typeface="Comic Sans MS" panose="030F0702030302020204" pitchFamily="66" charset="0"/>
              </a:rPr>
              <a:t> </a:t>
            </a:r>
            <a:r>
              <a:rPr lang="sr-Cyrl-RS" sz="4400" b="1" dirty="0" smtClean="0">
                <a:effectLst>
                  <a:outerShdw blurRad="38100" dist="38100" dir="2700000" algn="tl">
                    <a:srgbClr val="000000">
                      <a:alpha val="43137"/>
                    </a:srgbClr>
                  </a:outerShdw>
                </a:effectLst>
                <a:latin typeface="Comic Sans MS" panose="030F0702030302020204" pitchFamily="66" charset="0"/>
              </a:rPr>
              <a:t>             </a:t>
            </a:r>
            <a:endParaRPr lang="en-US" sz="4400" b="1" dirty="0">
              <a:effectLst>
                <a:outerShdw blurRad="38100" dist="38100" dir="2700000" algn="tl">
                  <a:srgbClr val="000000">
                    <a:alpha val="43137"/>
                  </a:srgbClr>
                </a:outerShdw>
              </a:effectLst>
              <a:latin typeface="Comic Sans MS" panose="030F0702030302020204" pitchFamily="66" charset="0"/>
            </a:endParaRPr>
          </a:p>
        </p:txBody>
      </p:sp>
    </p:spTree>
    <p:extLst>
      <p:ext uri="{BB962C8B-B14F-4D97-AF65-F5344CB8AC3E}">
        <p14:creationId xmlns:p14="http://schemas.microsoft.com/office/powerpoint/2010/main" xmlns="" val="2536170915"/>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31520" y="228744"/>
            <a:ext cx="10515600" cy="1325563"/>
          </a:xfrm>
        </p:spPr>
        <p:txBody>
          <a:bodyPr>
            <a:normAutofit/>
          </a:bodyPr>
          <a:lstStyle/>
          <a:p>
            <a:r>
              <a:rPr lang="en-US" sz="4000" dirty="0">
                <a:latin typeface="Comic Sans MS" panose="030F0702030302020204" pitchFamily="66" charset="0"/>
              </a:rPr>
              <a:t>Congenital myasthenic </a:t>
            </a:r>
            <a:r>
              <a:rPr lang="en-US" sz="4000" dirty="0" smtClean="0">
                <a:latin typeface="Comic Sans MS" panose="030F0702030302020204" pitchFamily="66" charset="0"/>
              </a:rPr>
              <a:t>syndromes</a:t>
            </a:r>
            <a:endParaRPr lang="en-US" sz="4000" dirty="0">
              <a:latin typeface="Comic Sans MS" panose="030F0702030302020204" pitchFamily="66" charset="0"/>
            </a:endParaRPr>
          </a:p>
        </p:txBody>
      </p:sp>
      <p:sp>
        <p:nvSpPr>
          <p:cNvPr id="3" name="Content Placeholder 2"/>
          <p:cNvSpPr>
            <a:spLocks noGrp="1"/>
          </p:cNvSpPr>
          <p:nvPr>
            <p:ph idx="1"/>
          </p:nvPr>
        </p:nvSpPr>
        <p:spPr>
          <a:xfrm>
            <a:off x="620685" y="2196813"/>
            <a:ext cx="10462952" cy="4207957"/>
          </a:xfrm>
        </p:spPr>
        <p:txBody>
          <a:bodyPr>
            <a:normAutofit fontScale="92500" lnSpcReduction="10000"/>
          </a:bodyPr>
          <a:lstStyle/>
          <a:p>
            <a:pPr lvl="0" fontAlgn="base">
              <a:lnSpc>
                <a:spcPct val="120000"/>
              </a:lnSpc>
              <a:spcBef>
                <a:spcPct val="80000"/>
              </a:spcBef>
              <a:spcAft>
                <a:spcPct val="0"/>
              </a:spcAft>
              <a:buClr>
                <a:srgbClr val="00B050"/>
              </a:buClr>
              <a:buSzPct val="95000"/>
            </a:pPr>
            <a:r>
              <a:rPr lang="en-US" dirty="0"/>
              <a:t>Rare, inherited, non-progressive disorders of </a:t>
            </a:r>
            <a:r>
              <a:rPr lang="en-US" dirty="0" smtClean="0"/>
              <a:t>NMJ</a:t>
            </a:r>
          </a:p>
          <a:p>
            <a:pPr lvl="0" fontAlgn="base">
              <a:lnSpc>
                <a:spcPct val="120000"/>
              </a:lnSpc>
              <a:spcBef>
                <a:spcPct val="80000"/>
              </a:spcBef>
              <a:spcAft>
                <a:spcPct val="0"/>
              </a:spcAft>
              <a:buClr>
                <a:srgbClr val="00B050"/>
              </a:buClr>
              <a:buSzPct val="95000"/>
            </a:pPr>
            <a:r>
              <a:rPr lang="en-US" dirty="0" smtClean="0"/>
              <a:t>Clinically</a:t>
            </a:r>
            <a:r>
              <a:rPr lang="en-US" dirty="0"/>
              <a:t>, they resemble acquired autoimmune </a:t>
            </a:r>
            <a:r>
              <a:rPr lang="en-US" dirty="0" smtClean="0"/>
              <a:t>MG</a:t>
            </a:r>
          </a:p>
          <a:p>
            <a:pPr lvl="0" fontAlgn="base">
              <a:lnSpc>
                <a:spcPct val="120000"/>
              </a:lnSpc>
              <a:spcBef>
                <a:spcPct val="80000"/>
              </a:spcBef>
              <a:spcAft>
                <a:spcPct val="0"/>
              </a:spcAft>
              <a:buClr>
                <a:srgbClr val="00B050"/>
              </a:buClr>
              <a:buSzPct val="95000"/>
            </a:pPr>
            <a:r>
              <a:rPr lang="en-US" dirty="0" smtClean="0"/>
              <a:t>They </a:t>
            </a:r>
            <a:r>
              <a:rPr lang="en-US" dirty="0"/>
              <a:t>start in early childhood, they can also be intrauterine (contractures</a:t>
            </a:r>
            <a:r>
              <a:rPr lang="en-US" dirty="0" smtClean="0"/>
              <a:t>).</a:t>
            </a:r>
          </a:p>
          <a:p>
            <a:pPr lvl="0" fontAlgn="base">
              <a:lnSpc>
                <a:spcPct val="120000"/>
              </a:lnSpc>
              <a:spcBef>
                <a:spcPct val="80000"/>
              </a:spcBef>
              <a:spcAft>
                <a:spcPct val="0"/>
              </a:spcAft>
              <a:buClr>
                <a:srgbClr val="00B050"/>
              </a:buClr>
              <a:buSzPct val="95000"/>
            </a:pPr>
            <a:r>
              <a:rPr lang="en-US" dirty="0" smtClean="0"/>
              <a:t>Clinical</a:t>
            </a:r>
            <a:r>
              <a:rPr lang="en-US" dirty="0"/>
              <a:t>: ptosis, ophthalmoparesis, muscle weakness that is enhanced by </a:t>
            </a:r>
            <a:r>
              <a:rPr lang="en-US" dirty="0" smtClean="0"/>
              <a:t>fatigue</a:t>
            </a:r>
          </a:p>
          <a:p>
            <a:pPr lvl="0" fontAlgn="base">
              <a:lnSpc>
                <a:spcPct val="120000"/>
              </a:lnSpc>
              <a:spcBef>
                <a:spcPct val="80000"/>
              </a:spcBef>
              <a:spcAft>
                <a:spcPct val="0"/>
              </a:spcAft>
              <a:buClr>
                <a:srgbClr val="00B050"/>
              </a:buClr>
              <a:buSzPct val="95000"/>
            </a:pPr>
            <a:r>
              <a:rPr lang="en-US" dirty="0" smtClean="0"/>
              <a:t>nAChR antibodies-negative</a:t>
            </a:r>
            <a:endParaRPr lang="sr-Cyrl-RS" dirty="0" smtClean="0"/>
          </a:p>
        </p:txBody>
      </p:sp>
      <p:cxnSp>
        <p:nvCxnSpPr>
          <p:cNvPr id="5" name="Straight Connector 4"/>
          <p:cNvCxnSpPr/>
          <p:nvPr/>
        </p:nvCxnSpPr>
        <p:spPr>
          <a:xfrm flipV="1">
            <a:off x="731520" y="1227909"/>
            <a:ext cx="10515600" cy="12579"/>
          </a:xfrm>
          <a:prstGeom prst="line">
            <a:avLst/>
          </a:prstGeom>
          <a:ln w="38100">
            <a:solidFill>
              <a:srgbClr val="00B05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3452919636"/>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31520" y="228744"/>
            <a:ext cx="10515600" cy="1325563"/>
          </a:xfrm>
        </p:spPr>
        <p:txBody>
          <a:bodyPr/>
          <a:lstStyle/>
          <a:p>
            <a:r>
              <a:rPr lang="en-US" dirty="0" smtClean="0">
                <a:latin typeface="Comic Sans MS" panose="030F0702030302020204" pitchFamily="66" charset="0"/>
              </a:rPr>
              <a:t>Botulism</a:t>
            </a:r>
            <a:endParaRPr lang="en-US" dirty="0">
              <a:latin typeface="Comic Sans MS" panose="030F0702030302020204" pitchFamily="66" charset="0"/>
            </a:endParaRPr>
          </a:p>
        </p:txBody>
      </p:sp>
      <p:sp>
        <p:nvSpPr>
          <p:cNvPr id="3" name="Content Placeholder 2"/>
          <p:cNvSpPr>
            <a:spLocks noGrp="1"/>
          </p:cNvSpPr>
          <p:nvPr>
            <p:ph idx="1"/>
          </p:nvPr>
        </p:nvSpPr>
        <p:spPr>
          <a:xfrm>
            <a:off x="620685" y="2196813"/>
            <a:ext cx="10462952" cy="4207957"/>
          </a:xfrm>
        </p:spPr>
        <p:txBody>
          <a:bodyPr>
            <a:normAutofit/>
          </a:bodyPr>
          <a:lstStyle/>
          <a:p>
            <a:pPr lvl="0" fontAlgn="base">
              <a:lnSpc>
                <a:spcPct val="120000"/>
              </a:lnSpc>
              <a:spcBef>
                <a:spcPct val="80000"/>
              </a:spcBef>
              <a:spcAft>
                <a:spcPct val="0"/>
              </a:spcAft>
              <a:buClr>
                <a:srgbClr val="00B050"/>
              </a:buClr>
              <a:buSzPct val="95000"/>
            </a:pPr>
            <a:r>
              <a:rPr lang="sr-Latn-RS" sz="2400" dirty="0" smtClean="0">
                <a:solidFill>
                  <a:srgbClr val="00B050"/>
                </a:solidFill>
              </a:rPr>
              <a:t>Clostridia botulini</a:t>
            </a:r>
            <a:endParaRPr lang="sr-Cyrl-RS" sz="2400" dirty="0" smtClean="0">
              <a:solidFill>
                <a:srgbClr val="00B050"/>
              </a:solidFill>
            </a:endParaRPr>
          </a:p>
          <a:p>
            <a:pPr lvl="0" fontAlgn="base">
              <a:lnSpc>
                <a:spcPct val="120000"/>
              </a:lnSpc>
              <a:spcBef>
                <a:spcPct val="80000"/>
              </a:spcBef>
              <a:spcAft>
                <a:spcPct val="0"/>
              </a:spcAft>
              <a:buClr>
                <a:srgbClr val="00B050"/>
              </a:buClr>
              <a:buSzPct val="95000"/>
            </a:pPr>
            <a:r>
              <a:rPr lang="en-US" sz="2400" dirty="0" smtClean="0"/>
              <a:t>Infection develop </a:t>
            </a:r>
            <a:r>
              <a:rPr lang="en-US" sz="2400" dirty="0"/>
              <a:t>a</a:t>
            </a:r>
            <a:r>
              <a:rPr lang="en-US" sz="2400" dirty="0" smtClean="0"/>
              <a:t>fter </a:t>
            </a:r>
            <a:r>
              <a:rPr lang="en-US" sz="2400" dirty="0"/>
              <a:t>taking thermally insufficiently processed food contaminated with botulinum </a:t>
            </a:r>
            <a:r>
              <a:rPr lang="en-US" sz="2400" dirty="0" smtClean="0"/>
              <a:t>exotoxin</a:t>
            </a:r>
          </a:p>
          <a:p>
            <a:pPr lvl="0" fontAlgn="base">
              <a:lnSpc>
                <a:spcPct val="120000"/>
              </a:lnSpc>
              <a:spcBef>
                <a:spcPct val="80000"/>
              </a:spcBef>
              <a:spcAft>
                <a:spcPct val="0"/>
              </a:spcAft>
              <a:buClr>
                <a:srgbClr val="00B050"/>
              </a:buClr>
              <a:buSzPct val="95000"/>
            </a:pPr>
            <a:r>
              <a:rPr lang="en-US" sz="2400" dirty="0" smtClean="0"/>
              <a:t>Toxin </a:t>
            </a:r>
            <a:r>
              <a:rPr lang="en-US" sz="2400" dirty="0"/>
              <a:t>prevents the release of Ach from nerve endings and leads to presynaptic block of neuromuscular transmission </a:t>
            </a:r>
            <a:r>
              <a:rPr lang="en-US" sz="2400" dirty="0" smtClean="0"/>
              <a:t>associate with </a:t>
            </a:r>
            <a:r>
              <a:rPr lang="en-US" sz="2400" dirty="0"/>
              <a:t>signs of cholinergic </a:t>
            </a:r>
            <a:r>
              <a:rPr lang="en-US" sz="2400" dirty="0" smtClean="0"/>
              <a:t>dysautonomia</a:t>
            </a:r>
            <a:endParaRPr lang="sr-Cyrl-RS" sz="2400" dirty="0" smtClean="0"/>
          </a:p>
        </p:txBody>
      </p:sp>
      <p:cxnSp>
        <p:nvCxnSpPr>
          <p:cNvPr id="5" name="Straight Connector 4"/>
          <p:cNvCxnSpPr/>
          <p:nvPr/>
        </p:nvCxnSpPr>
        <p:spPr>
          <a:xfrm flipV="1">
            <a:off x="731520" y="1227909"/>
            <a:ext cx="10515600" cy="12579"/>
          </a:xfrm>
          <a:prstGeom prst="line">
            <a:avLst/>
          </a:prstGeom>
          <a:ln w="38100">
            <a:solidFill>
              <a:srgbClr val="00B05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1643812536"/>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31520" y="228744"/>
            <a:ext cx="10515600" cy="1325563"/>
          </a:xfrm>
        </p:spPr>
        <p:txBody>
          <a:bodyPr/>
          <a:lstStyle/>
          <a:p>
            <a:r>
              <a:rPr lang="en-US" dirty="0" smtClean="0">
                <a:latin typeface="Comic Sans MS" panose="030F0702030302020204" pitchFamily="66" charset="0"/>
              </a:rPr>
              <a:t>Botulism</a:t>
            </a:r>
            <a:endParaRPr lang="en-US" dirty="0">
              <a:latin typeface="Comic Sans MS" panose="030F0702030302020204" pitchFamily="66" charset="0"/>
            </a:endParaRPr>
          </a:p>
        </p:txBody>
      </p:sp>
      <p:sp>
        <p:nvSpPr>
          <p:cNvPr id="3" name="Content Placeholder 2"/>
          <p:cNvSpPr>
            <a:spLocks noGrp="1"/>
          </p:cNvSpPr>
          <p:nvPr>
            <p:ph idx="1"/>
          </p:nvPr>
        </p:nvSpPr>
        <p:spPr>
          <a:xfrm>
            <a:off x="620685" y="2196813"/>
            <a:ext cx="10462952" cy="4207957"/>
          </a:xfrm>
        </p:spPr>
        <p:txBody>
          <a:bodyPr>
            <a:normAutofit fontScale="77500" lnSpcReduction="20000"/>
          </a:bodyPr>
          <a:lstStyle/>
          <a:p>
            <a:pPr lvl="0" fontAlgn="base">
              <a:lnSpc>
                <a:spcPct val="120000"/>
              </a:lnSpc>
              <a:spcBef>
                <a:spcPct val="80000"/>
              </a:spcBef>
              <a:spcAft>
                <a:spcPct val="0"/>
              </a:spcAft>
              <a:buClr>
                <a:srgbClr val="00B050"/>
              </a:buClr>
              <a:buSzPct val="95000"/>
            </a:pPr>
            <a:r>
              <a:rPr lang="en-US" sz="3000" b="1" dirty="0" smtClean="0">
                <a:solidFill>
                  <a:srgbClr val="00B050"/>
                </a:solidFill>
              </a:rPr>
              <a:t>Clinical features</a:t>
            </a:r>
            <a:r>
              <a:rPr lang="sr-Cyrl-RS" sz="3000" b="1" dirty="0" smtClean="0">
                <a:solidFill>
                  <a:srgbClr val="00B050"/>
                </a:solidFill>
              </a:rPr>
              <a:t>:</a:t>
            </a:r>
            <a:endParaRPr lang="en-US" sz="3000" b="1" dirty="0" smtClean="0">
              <a:solidFill>
                <a:srgbClr val="00B050"/>
              </a:solidFill>
            </a:endParaRPr>
          </a:p>
          <a:p>
            <a:pPr marL="0" lvl="0" indent="0" fontAlgn="base">
              <a:lnSpc>
                <a:spcPct val="120000"/>
              </a:lnSpc>
              <a:spcBef>
                <a:spcPct val="80000"/>
              </a:spcBef>
              <a:spcAft>
                <a:spcPct val="0"/>
              </a:spcAft>
              <a:buClr>
                <a:srgbClr val="00B050"/>
              </a:buClr>
              <a:buSzPct val="95000"/>
              <a:buNone/>
            </a:pPr>
            <a:r>
              <a:rPr lang="en-US" sz="3000" dirty="0"/>
              <a:t>I General symptoms: </a:t>
            </a:r>
            <a:r>
              <a:rPr lang="en-US" sz="3000" dirty="0" smtClean="0"/>
              <a:t>fever, feeling tired, nausea, vomiting, stomach </a:t>
            </a:r>
            <a:r>
              <a:rPr lang="en-US" sz="3000" dirty="0"/>
              <a:t>c</a:t>
            </a:r>
            <a:r>
              <a:rPr lang="en-US" sz="3000" dirty="0" smtClean="0"/>
              <a:t>rumps</a:t>
            </a:r>
          </a:p>
          <a:p>
            <a:pPr marL="0" lvl="0" indent="0" fontAlgn="base">
              <a:lnSpc>
                <a:spcPct val="120000"/>
              </a:lnSpc>
              <a:spcBef>
                <a:spcPct val="80000"/>
              </a:spcBef>
              <a:spcAft>
                <a:spcPct val="0"/>
              </a:spcAft>
              <a:buClr>
                <a:srgbClr val="00B050"/>
              </a:buClr>
              <a:buSzPct val="95000"/>
              <a:buNone/>
            </a:pPr>
            <a:r>
              <a:rPr lang="en-US" sz="3000" dirty="0" smtClean="0"/>
              <a:t>II </a:t>
            </a:r>
            <a:r>
              <a:rPr lang="en-US" sz="3000" dirty="0"/>
              <a:t>Descendant development of muscle weakness: semiptosis, diplopia, ophthalmoplegia, paralysis of the soft palate with dysphonia, dysphagia, dysarthria, development of arm and leg </a:t>
            </a:r>
            <a:r>
              <a:rPr lang="en-US" sz="3000" dirty="0" smtClean="0"/>
              <a:t>muscle weakness, trouble breathing</a:t>
            </a:r>
          </a:p>
          <a:p>
            <a:pPr marL="0" lvl="0" indent="0" fontAlgn="base">
              <a:lnSpc>
                <a:spcPct val="120000"/>
              </a:lnSpc>
              <a:spcBef>
                <a:spcPct val="80000"/>
              </a:spcBef>
              <a:spcAft>
                <a:spcPct val="0"/>
              </a:spcAft>
              <a:buClr>
                <a:srgbClr val="00B050"/>
              </a:buClr>
              <a:buSzPct val="95000"/>
              <a:buNone/>
            </a:pPr>
            <a:r>
              <a:rPr lang="en-US" sz="3000" dirty="0" smtClean="0"/>
              <a:t>III </a:t>
            </a:r>
            <a:r>
              <a:rPr lang="en-US" sz="3000" dirty="0"/>
              <a:t>Autonomic dysfunction: mydriatic, unreactive pupils, dry mouth, dry and burning throat, constipation, urinary retention, ileus, orthostatic hypotension</a:t>
            </a:r>
            <a:endParaRPr lang="sr-Cyrl-RS" sz="3000" dirty="0" smtClean="0"/>
          </a:p>
        </p:txBody>
      </p:sp>
      <p:cxnSp>
        <p:nvCxnSpPr>
          <p:cNvPr id="5" name="Straight Connector 4"/>
          <p:cNvCxnSpPr/>
          <p:nvPr/>
        </p:nvCxnSpPr>
        <p:spPr>
          <a:xfrm flipV="1">
            <a:off x="731520" y="1227909"/>
            <a:ext cx="10515600" cy="12579"/>
          </a:xfrm>
          <a:prstGeom prst="line">
            <a:avLst/>
          </a:prstGeom>
          <a:ln w="38100">
            <a:solidFill>
              <a:srgbClr val="00B05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1034314967"/>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31520" y="228744"/>
            <a:ext cx="10515600" cy="1325563"/>
          </a:xfrm>
        </p:spPr>
        <p:txBody>
          <a:bodyPr/>
          <a:lstStyle/>
          <a:p>
            <a:r>
              <a:rPr lang="en-US" dirty="0" smtClean="0">
                <a:latin typeface="Comic Sans MS" panose="030F0702030302020204" pitchFamily="66" charset="0"/>
              </a:rPr>
              <a:t>Botulism</a:t>
            </a:r>
            <a:endParaRPr lang="en-US" dirty="0">
              <a:latin typeface="Comic Sans MS" panose="030F0702030302020204" pitchFamily="66" charset="0"/>
            </a:endParaRPr>
          </a:p>
        </p:txBody>
      </p:sp>
      <p:sp>
        <p:nvSpPr>
          <p:cNvPr id="3" name="Content Placeholder 2"/>
          <p:cNvSpPr>
            <a:spLocks noGrp="1"/>
          </p:cNvSpPr>
          <p:nvPr>
            <p:ph idx="1"/>
          </p:nvPr>
        </p:nvSpPr>
        <p:spPr>
          <a:xfrm>
            <a:off x="620685" y="2196813"/>
            <a:ext cx="10462952" cy="4207957"/>
          </a:xfrm>
        </p:spPr>
        <p:txBody>
          <a:bodyPr>
            <a:normAutofit/>
          </a:bodyPr>
          <a:lstStyle/>
          <a:p>
            <a:pPr lvl="0" fontAlgn="base">
              <a:lnSpc>
                <a:spcPct val="120000"/>
              </a:lnSpc>
              <a:spcBef>
                <a:spcPct val="80000"/>
              </a:spcBef>
              <a:spcAft>
                <a:spcPct val="0"/>
              </a:spcAft>
              <a:buClr>
                <a:srgbClr val="00B050"/>
              </a:buClr>
              <a:buSzPct val="95000"/>
            </a:pPr>
            <a:r>
              <a:rPr lang="en-US" sz="3000" b="1" dirty="0" smtClean="0">
                <a:solidFill>
                  <a:srgbClr val="00B050"/>
                </a:solidFill>
              </a:rPr>
              <a:t>Diagnosis</a:t>
            </a:r>
            <a:r>
              <a:rPr lang="sr-Cyrl-RS" sz="3000" b="1" dirty="0" smtClean="0">
                <a:solidFill>
                  <a:srgbClr val="00B050"/>
                </a:solidFill>
              </a:rPr>
              <a:t>:</a:t>
            </a:r>
          </a:p>
          <a:p>
            <a:pPr marL="0" lvl="0" indent="0" fontAlgn="base">
              <a:lnSpc>
                <a:spcPct val="120000"/>
              </a:lnSpc>
              <a:spcBef>
                <a:spcPct val="80000"/>
              </a:spcBef>
              <a:spcAft>
                <a:spcPct val="0"/>
              </a:spcAft>
              <a:buClr>
                <a:srgbClr val="00B050"/>
              </a:buClr>
              <a:buSzPct val="95000"/>
              <a:buNone/>
            </a:pPr>
            <a:r>
              <a:rPr lang="sr-Cyrl-RS" sz="2400" dirty="0" smtClean="0"/>
              <a:t>-</a:t>
            </a:r>
            <a:r>
              <a:rPr lang="en-US" sz="2400" dirty="0"/>
              <a:t>S</a:t>
            </a:r>
            <a:r>
              <a:rPr lang="en-US" sz="2400" dirty="0" smtClean="0"/>
              <a:t>ings and symptoms</a:t>
            </a:r>
            <a:endParaRPr lang="sr-Cyrl-RS" sz="2400" dirty="0" smtClean="0"/>
          </a:p>
          <a:p>
            <a:pPr marL="0" lvl="0" indent="0" fontAlgn="base">
              <a:lnSpc>
                <a:spcPct val="120000"/>
              </a:lnSpc>
              <a:spcBef>
                <a:spcPct val="80000"/>
              </a:spcBef>
              <a:spcAft>
                <a:spcPct val="0"/>
              </a:spcAft>
              <a:buClr>
                <a:srgbClr val="00B050"/>
              </a:buClr>
              <a:buSzPct val="95000"/>
              <a:buNone/>
            </a:pPr>
            <a:r>
              <a:rPr lang="sr-Cyrl-RS" sz="2400" dirty="0" smtClean="0"/>
              <a:t>-</a:t>
            </a:r>
            <a:r>
              <a:rPr lang="en-US" sz="2400" dirty="0" smtClean="0"/>
              <a:t>EMNG</a:t>
            </a:r>
            <a:r>
              <a:rPr lang="en-US" sz="2400" dirty="0"/>
              <a:t> </a:t>
            </a:r>
            <a:endParaRPr lang="sr-Cyrl-RS" sz="2400" dirty="0" smtClean="0"/>
          </a:p>
          <a:p>
            <a:pPr marL="0" lvl="0" indent="0" fontAlgn="base">
              <a:lnSpc>
                <a:spcPct val="120000"/>
              </a:lnSpc>
              <a:spcBef>
                <a:spcPct val="80000"/>
              </a:spcBef>
              <a:spcAft>
                <a:spcPct val="0"/>
              </a:spcAft>
              <a:buClr>
                <a:srgbClr val="00B050"/>
              </a:buClr>
              <a:buSzPct val="95000"/>
              <a:buNone/>
            </a:pPr>
            <a:r>
              <a:rPr lang="en-US" sz="2400" dirty="0" smtClean="0"/>
              <a:t>-Laboratory </a:t>
            </a:r>
            <a:r>
              <a:rPr lang="en-US" sz="2400" dirty="0"/>
              <a:t>confirmation is done by demonstrating the presence of toxin in serum, stool, or food, or by culturing C. botulinum from stool, a wound or </a:t>
            </a:r>
            <a:r>
              <a:rPr lang="en-US" sz="2400" dirty="0" smtClean="0"/>
              <a:t>food</a:t>
            </a:r>
          </a:p>
          <a:p>
            <a:pPr marL="0" lvl="0" indent="0" fontAlgn="base">
              <a:lnSpc>
                <a:spcPct val="120000"/>
              </a:lnSpc>
              <a:spcBef>
                <a:spcPct val="80000"/>
              </a:spcBef>
              <a:spcAft>
                <a:spcPct val="0"/>
              </a:spcAft>
              <a:buClr>
                <a:srgbClr val="00B050"/>
              </a:buClr>
              <a:buSzPct val="95000"/>
              <a:buNone/>
            </a:pPr>
            <a:r>
              <a:rPr lang="sr-Cyrl-RS" sz="2400" dirty="0" smtClean="0"/>
              <a:t>-</a:t>
            </a:r>
            <a:r>
              <a:rPr lang="en-US" sz="2400" dirty="0" smtClean="0"/>
              <a:t>Treatment</a:t>
            </a:r>
            <a:r>
              <a:rPr lang="sr-Cyrl-RS" sz="2400" dirty="0" smtClean="0"/>
              <a:t>: </a:t>
            </a:r>
            <a:r>
              <a:rPr lang="en-US" sz="2400" dirty="0" smtClean="0"/>
              <a:t>botulinum antitoxin</a:t>
            </a:r>
            <a:r>
              <a:rPr lang="sr-Cyrl-RS" sz="2400" dirty="0" smtClean="0"/>
              <a:t>, </a:t>
            </a:r>
            <a:r>
              <a:rPr lang="en-US" sz="2400" dirty="0" smtClean="0"/>
              <a:t>symptomatic</a:t>
            </a:r>
            <a:endParaRPr lang="sr-Cyrl-RS" sz="2400" dirty="0"/>
          </a:p>
          <a:p>
            <a:pPr marL="0" lvl="0" indent="0" fontAlgn="base">
              <a:lnSpc>
                <a:spcPct val="120000"/>
              </a:lnSpc>
              <a:spcBef>
                <a:spcPct val="80000"/>
              </a:spcBef>
              <a:spcAft>
                <a:spcPct val="0"/>
              </a:spcAft>
              <a:buClr>
                <a:srgbClr val="00B050"/>
              </a:buClr>
              <a:buSzPct val="95000"/>
              <a:buNone/>
            </a:pPr>
            <a:endParaRPr lang="sr-Cyrl-RS" sz="2400" b="1" dirty="0" smtClean="0"/>
          </a:p>
        </p:txBody>
      </p:sp>
      <p:cxnSp>
        <p:nvCxnSpPr>
          <p:cNvPr id="5" name="Straight Connector 4"/>
          <p:cNvCxnSpPr/>
          <p:nvPr/>
        </p:nvCxnSpPr>
        <p:spPr>
          <a:xfrm flipV="1">
            <a:off x="731520" y="1227909"/>
            <a:ext cx="10515600" cy="12579"/>
          </a:xfrm>
          <a:prstGeom prst="line">
            <a:avLst/>
          </a:prstGeom>
          <a:ln w="38100">
            <a:solidFill>
              <a:srgbClr val="00B05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291393592"/>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0685" y="385498"/>
            <a:ext cx="10515600" cy="1325563"/>
          </a:xfrm>
        </p:spPr>
        <p:txBody>
          <a:bodyPr>
            <a:normAutofit fontScale="90000"/>
          </a:bodyPr>
          <a:lstStyle/>
          <a:p>
            <a:r>
              <a:rPr lang="en-US" sz="4000" dirty="0"/>
              <a:t/>
            </a:r>
            <a:br>
              <a:rPr lang="en-US" sz="4000" dirty="0"/>
            </a:br>
            <a:r>
              <a:rPr lang="en-US" sz="4000" dirty="0">
                <a:solidFill>
                  <a:srgbClr val="202124"/>
                </a:solidFill>
                <a:latin typeface="Comic Sans MS" panose="030F0702030302020204" pitchFamily="66" charset="0"/>
              </a:rPr>
              <a:t>Lambert-Eaton myasthenic syndrome (</a:t>
            </a:r>
            <a:r>
              <a:rPr lang="en-US" sz="4000" dirty="0" smtClean="0">
                <a:solidFill>
                  <a:srgbClr val="202124"/>
                </a:solidFill>
                <a:latin typeface="Comic Sans MS" panose="030F0702030302020204" pitchFamily="66" charset="0"/>
              </a:rPr>
              <a:t>LEMS)</a:t>
            </a:r>
            <a:endParaRPr lang="en-US" sz="4000" dirty="0">
              <a:latin typeface="Comic Sans MS" panose="030F0702030302020204" pitchFamily="66" charset="0"/>
            </a:endParaRPr>
          </a:p>
        </p:txBody>
      </p:sp>
      <p:sp>
        <p:nvSpPr>
          <p:cNvPr id="3" name="Content Placeholder 2"/>
          <p:cNvSpPr>
            <a:spLocks noGrp="1"/>
          </p:cNvSpPr>
          <p:nvPr>
            <p:ph idx="1"/>
          </p:nvPr>
        </p:nvSpPr>
        <p:spPr>
          <a:xfrm>
            <a:off x="647009" y="2252543"/>
            <a:ext cx="10462952" cy="4207957"/>
          </a:xfrm>
        </p:spPr>
        <p:txBody>
          <a:bodyPr>
            <a:normAutofit fontScale="92500" lnSpcReduction="20000"/>
          </a:bodyPr>
          <a:lstStyle/>
          <a:p>
            <a:pPr lvl="0" fontAlgn="base">
              <a:lnSpc>
                <a:spcPct val="120000"/>
              </a:lnSpc>
              <a:spcBef>
                <a:spcPct val="80000"/>
              </a:spcBef>
              <a:spcAft>
                <a:spcPct val="0"/>
              </a:spcAft>
              <a:buClr>
                <a:srgbClr val="00B050"/>
              </a:buClr>
              <a:buSzPct val="95000"/>
            </a:pPr>
            <a:r>
              <a:rPr lang="en-US" sz="2400" dirty="0">
                <a:solidFill>
                  <a:srgbClr val="000000"/>
                </a:solidFill>
              </a:rPr>
              <a:t>Lambert-Eaton myasthenic syndrome (LEMS) is a neuromuscular junction disorder affecting communication between nerves and </a:t>
            </a:r>
            <a:r>
              <a:rPr lang="en-US" sz="2400" dirty="0" smtClean="0">
                <a:solidFill>
                  <a:srgbClr val="000000"/>
                </a:solidFill>
              </a:rPr>
              <a:t>muscles</a:t>
            </a:r>
          </a:p>
          <a:p>
            <a:pPr lvl="0" fontAlgn="base">
              <a:lnSpc>
                <a:spcPct val="120000"/>
              </a:lnSpc>
              <a:spcBef>
                <a:spcPct val="80000"/>
              </a:spcBef>
              <a:spcAft>
                <a:spcPct val="0"/>
              </a:spcAft>
              <a:buClr>
                <a:srgbClr val="00B050"/>
              </a:buClr>
              <a:buSzPct val="95000"/>
            </a:pPr>
            <a:r>
              <a:rPr lang="en-US" sz="2400" dirty="0" smtClean="0">
                <a:solidFill>
                  <a:srgbClr val="000000"/>
                </a:solidFill>
              </a:rPr>
              <a:t>This </a:t>
            </a:r>
            <a:r>
              <a:rPr lang="en-US" sz="2400" dirty="0">
                <a:solidFill>
                  <a:srgbClr val="000000"/>
                </a:solidFill>
              </a:rPr>
              <a:t>intricate disorder can manifest due to a paraneoplastic </a:t>
            </a:r>
            <a:r>
              <a:rPr lang="en-US" sz="2400" dirty="0" smtClean="0">
                <a:solidFill>
                  <a:srgbClr val="000000"/>
                </a:solidFill>
              </a:rPr>
              <a:t>syndrome (60-70%) </a:t>
            </a:r>
            <a:r>
              <a:rPr lang="en-US" sz="2400" dirty="0">
                <a:solidFill>
                  <a:srgbClr val="000000"/>
                </a:solidFill>
              </a:rPr>
              <a:t>or a primary autoimmune </a:t>
            </a:r>
            <a:r>
              <a:rPr lang="en-US" sz="2400" dirty="0" smtClean="0">
                <a:solidFill>
                  <a:srgbClr val="000000"/>
                </a:solidFill>
              </a:rPr>
              <a:t>disorder (</a:t>
            </a:r>
            <a:r>
              <a:rPr lang="sr-Cyrl-CS" altLang="en-US" sz="2400" kern="0" dirty="0" smtClean="0"/>
              <a:t>30-40%</a:t>
            </a:r>
            <a:r>
              <a:rPr lang="en-US" altLang="en-US" sz="2400" kern="0" dirty="0" smtClean="0"/>
              <a:t>)</a:t>
            </a:r>
            <a:endParaRPr lang="sr-Cyrl-CS" altLang="en-US" sz="2400" kern="0" dirty="0" smtClean="0"/>
          </a:p>
          <a:p>
            <a:pPr lvl="0" fontAlgn="base">
              <a:lnSpc>
                <a:spcPct val="120000"/>
              </a:lnSpc>
              <a:spcBef>
                <a:spcPct val="80000"/>
              </a:spcBef>
              <a:spcAft>
                <a:spcPct val="0"/>
              </a:spcAft>
              <a:buClr>
                <a:srgbClr val="00B050"/>
              </a:buClr>
              <a:buSzPct val="95000"/>
            </a:pPr>
            <a:r>
              <a:rPr lang="en-US" sz="2400" dirty="0">
                <a:solidFill>
                  <a:srgbClr val="000000"/>
                </a:solidFill>
              </a:rPr>
              <a:t>The majority of cases are associated with small-cell lung </a:t>
            </a:r>
            <a:r>
              <a:rPr lang="en-US" sz="2400" dirty="0" smtClean="0">
                <a:solidFill>
                  <a:srgbClr val="000000"/>
                </a:solidFill>
              </a:rPr>
              <a:t>cancer, ovarian Ca, colon Ca</a:t>
            </a:r>
          </a:p>
          <a:p>
            <a:pPr lvl="0" fontAlgn="base">
              <a:lnSpc>
                <a:spcPct val="120000"/>
              </a:lnSpc>
              <a:spcBef>
                <a:spcPct val="80000"/>
              </a:spcBef>
              <a:spcAft>
                <a:spcPct val="0"/>
              </a:spcAft>
              <a:buClr>
                <a:srgbClr val="00B050"/>
              </a:buClr>
              <a:buSzPct val="95000"/>
            </a:pPr>
            <a:r>
              <a:rPr lang="en-US" sz="2400" kern="0" dirty="0"/>
              <a:t>Frequent association with Hashimoto's thyroiditis, vitiligo, pernicious </a:t>
            </a:r>
            <a:r>
              <a:rPr lang="en-US" sz="2400" kern="0" dirty="0" smtClean="0"/>
              <a:t>anemia</a:t>
            </a:r>
          </a:p>
          <a:p>
            <a:pPr lvl="0" fontAlgn="base">
              <a:lnSpc>
                <a:spcPct val="120000"/>
              </a:lnSpc>
              <a:spcBef>
                <a:spcPct val="80000"/>
              </a:spcBef>
              <a:spcAft>
                <a:spcPct val="0"/>
              </a:spcAft>
              <a:buClr>
                <a:srgbClr val="00B050"/>
              </a:buClr>
              <a:buSzPct val="95000"/>
            </a:pPr>
            <a:r>
              <a:rPr lang="en-US" sz="2400" dirty="0">
                <a:solidFill>
                  <a:srgbClr val="000000"/>
                </a:solidFill>
              </a:rPr>
              <a:t>LEMS is characterized by a reduction in Ach release from presynaptic nerve terminals, which arises </a:t>
            </a:r>
            <a:r>
              <a:rPr lang="en-US" sz="2400" dirty="0" smtClean="0">
                <a:solidFill>
                  <a:srgbClr val="000000"/>
                </a:solidFill>
              </a:rPr>
              <a:t>from </a:t>
            </a:r>
            <a:r>
              <a:rPr lang="en-US" sz="2400" b="1" dirty="0">
                <a:solidFill>
                  <a:srgbClr val="7030A0"/>
                </a:solidFill>
              </a:rPr>
              <a:t>antibodies that target voltage-gated calcium channels </a:t>
            </a:r>
            <a:r>
              <a:rPr lang="en-US" sz="2400" b="1" dirty="0" smtClean="0">
                <a:solidFill>
                  <a:srgbClr val="7030A0"/>
                </a:solidFill>
              </a:rPr>
              <a:t>(VGCCs) on </a:t>
            </a:r>
            <a:r>
              <a:rPr lang="en-US" sz="2400" b="1" dirty="0">
                <a:solidFill>
                  <a:srgbClr val="7030A0"/>
                </a:solidFill>
              </a:rPr>
              <a:t>presynaptic neuronal cell </a:t>
            </a:r>
            <a:r>
              <a:rPr lang="en-US" sz="2400" b="1" dirty="0" smtClean="0">
                <a:solidFill>
                  <a:srgbClr val="7030A0"/>
                </a:solidFill>
              </a:rPr>
              <a:t>membrane</a:t>
            </a:r>
            <a:endParaRPr lang="en-US" sz="2400" b="1" kern="0" dirty="0">
              <a:solidFill>
                <a:srgbClr val="7030A0"/>
              </a:solidFill>
            </a:endParaRPr>
          </a:p>
          <a:p>
            <a:pPr lvl="0" fontAlgn="base">
              <a:lnSpc>
                <a:spcPct val="120000"/>
              </a:lnSpc>
              <a:spcBef>
                <a:spcPct val="80000"/>
              </a:spcBef>
              <a:spcAft>
                <a:spcPct val="0"/>
              </a:spcAft>
              <a:buClr>
                <a:srgbClr val="00B050"/>
              </a:buClr>
              <a:buSzPct val="95000"/>
            </a:pPr>
            <a:endParaRPr lang="en-US" sz="2400" b="1" kern="0" dirty="0" smtClean="0"/>
          </a:p>
          <a:p>
            <a:pPr lvl="0" fontAlgn="base">
              <a:lnSpc>
                <a:spcPct val="120000"/>
              </a:lnSpc>
              <a:spcBef>
                <a:spcPct val="80000"/>
              </a:spcBef>
              <a:spcAft>
                <a:spcPct val="0"/>
              </a:spcAft>
              <a:buClr>
                <a:srgbClr val="00B050"/>
              </a:buClr>
              <a:buSzPct val="95000"/>
            </a:pPr>
            <a:endParaRPr lang="en-US" sz="2400" kern="0" dirty="0"/>
          </a:p>
        </p:txBody>
      </p:sp>
      <p:cxnSp>
        <p:nvCxnSpPr>
          <p:cNvPr id="5" name="Straight Connector 4"/>
          <p:cNvCxnSpPr/>
          <p:nvPr/>
        </p:nvCxnSpPr>
        <p:spPr>
          <a:xfrm flipV="1">
            <a:off x="620685" y="1545127"/>
            <a:ext cx="10515600" cy="12579"/>
          </a:xfrm>
          <a:prstGeom prst="line">
            <a:avLst/>
          </a:prstGeom>
          <a:ln w="38100">
            <a:solidFill>
              <a:srgbClr val="00B05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3349364880"/>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0685" y="385498"/>
            <a:ext cx="10515600" cy="1325563"/>
          </a:xfrm>
        </p:spPr>
        <p:txBody>
          <a:bodyPr>
            <a:normAutofit/>
          </a:bodyPr>
          <a:lstStyle/>
          <a:p>
            <a:r>
              <a:rPr lang="en-US" sz="3600" dirty="0">
                <a:solidFill>
                  <a:prstClr val="black"/>
                </a:solidFill>
              </a:rPr>
              <a:t/>
            </a:r>
            <a:br>
              <a:rPr lang="en-US" sz="3600" dirty="0">
                <a:solidFill>
                  <a:prstClr val="black"/>
                </a:solidFill>
              </a:rPr>
            </a:br>
            <a:r>
              <a:rPr lang="en-US" sz="3600" dirty="0">
                <a:solidFill>
                  <a:srgbClr val="202124"/>
                </a:solidFill>
                <a:latin typeface="Comic Sans MS" panose="030F0702030302020204" pitchFamily="66" charset="0"/>
              </a:rPr>
              <a:t>Lambert-Eaton myasthenic syndrome (</a:t>
            </a:r>
            <a:r>
              <a:rPr lang="en-US" sz="3600" dirty="0" smtClean="0">
                <a:solidFill>
                  <a:srgbClr val="202124"/>
                </a:solidFill>
                <a:latin typeface="Comic Sans MS" panose="030F0702030302020204" pitchFamily="66" charset="0"/>
              </a:rPr>
              <a:t>LEMS)</a:t>
            </a:r>
            <a:endParaRPr lang="en-US" sz="4000" dirty="0">
              <a:latin typeface="Comic Sans MS" panose="030F0702030302020204" pitchFamily="66" charset="0"/>
            </a:endParaRPr>
          </a:p>
        </p:txBody>
      </p:sp>
      <p:sp>
        <p:nvSpPr>
          <p:cNvPr id="3" name="Content Placeholder 2"/>
          <p:cNvSpPr>
            <a:spLocks noGrp="1"/>
          </p:cNvSpPr>
          <p:nvPr>
            <p:ph idx="1"/>
          </p:nvPr>
        </p:nvSpPr>
        <p:spPr>
          <a:xfrm>
            <a:off x="620685" y="2004348"/>
            <a:ext cx="10462952" cy="4543208"/>
          </a:xfrm>
        </p:spPr>
        <p:txBody>
          <a:bodyPr>
            <a:normAutofit fontScale="85000" lnSpcReduction="10000"/>
          </a:bodyPr>
          <a:lstStyle/>
          <a:p>
            <a:pPr lvl="0" algn="just" fontAlgn="base">
              <a:lnSpc>
                <a:spcPct val="120000"/>
              </a:lnSpc>
              <a:spcBef>
                <a:spcPct val="80000"/>
              </a:spcBef>
              <a:spcAft>
                <a:spcPct val="0"/>
              </a:spcAft>
              <a:buClr>
                <a:srgbClr val="00B050"/>
              </a:buClr>
              <a:buSzPct val="95000"/>
            </a:pPr>
            <a:r>
              <a:rPr lang="en-US" sz="3300" b="1" dirty="0">
                <a:solidFill>
                  <a:srgbClr val="00B050"/>
                </a:solidFill>
              </a:rPr>
              <a:t>Clinical features</a:t>
            </a:r>
            <a:r>
              <a:rPr lang="sr-Cyrl-RS" sz="3300" b="1" dirty="0">
                <a:solidFill>
                  <a:srgbClr val="00B050"/>
                </a:solidFill>
              </a:rPr>
              <a:t>:</a:t>
            </a:r>
            <a:endParaRPr lang="en-US" sz="3300" b="1" dirty="0">
              <a:solidFill>
                <a:srgbClr val="00B050"/>
              </a:solidFill>
            </a:endParaRPr>
          </a:p>
          <a:p>
            <a:pPr algn="just"/>
            <a:r>
              <a:rPr lang="en-US" sz="2400" dirty="0">
                <a:solidFill>
                  <a:srgbClr val="000000"/>
                </a:solidFill>
              </a:rPr>
              <a:t>Muscle weakness predominantly involves the proximal lower extremities, leading to difficulties transitioning from a seated posture. The pattern of muscle involvement is usually symmetrical and characterized by progression from proximal to distal and caudal to cranial regions, eventually reaching the oculobulbar area. Patients often report sensations of dull aching or </a:t>
            </a:r>
            <a:r>
              <a:rPr lang="en-US" sz="2400" dirty="0" smtClean="0">
                <a:solidFill>
                  <a:srgbClr val="000000"/>
                </a:solidFill>
              </a:rPr>
              <a:t>stiffness</a:t>
            </a:r>
            <a:endParaRPr lang="en-US" sz="2400" dirty="0">
              <a:solidFill>
                <a:srgbClr val="000000"/>
              </a:solidFill>
            </a:endParaRPr>
          </a:p>
          <a:p>
            <a:r>
              <a:rPr lang="en-US" sz="2400" dirty="0">
                <a:solidFill>
                  <a:srgbClr val="000000"/>
                </a:solidFill>
              </a:rPr>
              <a:t>A characteristic feature of LEMS is post-exercise or post-activation facilitation, characterized by enhanced deep tendon reflexes and muscle strength after repeated muscle contractions. This effect becomes particularly pronounced when evaluated after a brief rest </a:t>
            </a:r>
            <a:r>
              <a:rPr lang="en-US" sz="2400" dirty="0" smtClean="0">
                <a:solidFill>
                  <a:srgbClr val="000000"/>
                </a:solidFill>
              </a:rPr>
              <a:t>period</a:t>
            </a:r>
          </a:p>
          <a:p>
            <a:pPr algn="just"/>
            <a:r>
              <a:rPr lang="en-US" sz="2400" dirty="0" smtClean="0">
                <a:solidFill>
                  <a:srgbClr val="000000"/>
                </a:solidFill>
              </a:rPr>
              <a:t>Upon </a:t>
            </a:r>
            <a:r>
              <a:rPr lang="en-US" sz="2400" dirty="0">
                <a:solidFill>
                  <a:srgbClr val="000000"/>
                </a:solidFill>
              </a:rPr>
              <a:t>clinical assessment, </a:t>
            </a:r>
            <a:r>
              <a:rPr lang="en-US" sz="2400" b="1" dirty="0">
                <a:solidFill>
                  <a:srgbClr val="000000"/>
                </a:solidFill>
              </a:rPr>
              <a:t>significant hyporeflexia or areflexia </a:t>
            </a:r>
            <a:r>
              <a:rPr lang="en-US" sz="2400" dirty="0">
                <a:solidFill>
                  <a:srgbClr val="000000"/>
                </a:solidFill>
              </a:rPr>
              <a:t>is evident with limited muscle </a:t>
            </a:r>
            <a:r>
              <a:rPr lang="en-US" sz="2400" dirty="0" smtClean="0">
                <a:solidFill>
                  <a:srgbClr val="000000"/>
                </a:solidFill>
              </a:rPr>
              <a:t>atrophy</a:t>
            </a:r>
          </a:p>
          <a:p>
            <a:pPr algn="just"/>
            <a:r>
              <a:rPr lang="en-US" sz="2400" dirty="0">
                <a:solidFill>
                  <a:srgbClr val="000000"/>
                </a:solidFill>
              </a:rPr>
              <a:t>Frequent paresthesias in the hands and </a:t>
            </a:r>
            <a:r>
              <a:rPr lang="en-US" sz="2400" dirty="0" smtClean="0">
                <a:solidFill>
                  <a:srgbClr val="000000"/>
                </a:solidFill>
              </a:rPr>
              <a:t>feet</a:t>
            </a:r>
          </a:p>
          <a:p>
            <a:pPr algn="just"/>
            <a:r>
              <a:rPr lang="en-US" sz="2400" dirty="0" smtClean="0">
                <a:solidFill>
                  <a:srgbClr val="000000"/>
                </a:solidFill>
              </a:rPr>
              <a:t>Pain </a:t>
            </a:r>
            <a:r>
              <a:rPr lang="en-US" sz="2400" dirty="0">
                <a:solidFill>
                  <a:srgbClr val="000000"/>
                </a:solidFill>
              </a:rPr>
              <a:t>in the </a:t>
            </a:r>
            <a:r>
              <a:rPr lang="en-US" sz="2400" dirty="0" smtClean="0">
                <a:solidFill>
                  <a:srgbClr val="000000"/>
                </a:solidFill>
              </a:rPr>
              <a:t>muscles</a:t>
            </a:r>
          </a:p>
          <a:p>
            <a:pPr algn="just"/>
            <a:r>
              <a:rPr lang="en-US" sz="2400" b="1" dirty="0" smtClean="0">
                <a:solidFill>
                  <a:srgbClr val="000000"/>
                </a:solidFill>
              </a:rPr>
              <a:t>Vegetative </a:t>
            </a:r>
            <a:r>
              <a:rPr lang="en-US" sz="2400" b="1" dirty="0">
                <a:solidFill>
                  <a:srgbClr val="000000"/>
                </a:solidFill>
              </a:rPr>
              <a:t>dysfunction</a:t>
            </a:r>
            <a:r>
              <a:rPr lang="en-US" sz="2400" dirty="0">
                <a:solidFill>
                  <a:srgbClr val="000000"/>
                </a:solidFill>
              </a:rPr>
              <a:t>: dry mouth, decreased sweating, constipation, impotence, orthostatic hypotension</a:t>
            </a:r>
          </a:p>
          <a:p>
            <a:pPr marL="0" lvl="0" indent="0" fontAlgn="base">
              <a:lnSpc>
                <a:spcPct val="120000"/>
              </a:lnSpc>
              <a:spcBef>
                <a:spcPct val="80000"/>
              </a:spcBef>
              <a:spcAft>
                <a:spcPct val="0"/>
              </a:spcAft>
              <a:buClr>
                <a:srgbClr val="00B050"/>
              </a:buClr>
              <a:buSzPct val="95000"/>
              <a:buNone/>
            </a:pPr>
            <a:endParaRPr lang="sr-Cyrl-RS" sz="2400" dirty="0" smtClean="0"/>
          </a:p>
        </p:txBody>
      </p:sp>
      <p:cxnSp>
        <p:nvCxnSpPr>
          <p:cNvPr id="5" name="Straight Connector 4"/>
          <p:cNvCxnSpPr/>
          <p:nvPr/>
        </p:nvCxnSpPr>
        <p:spPr>
          <a:xfrm flipV="1">
            <a:off x="620685" y="1499971"/>
            <a:ext cx="10515600" cy="12579"/>
          </a:xfrm>
          <a:prstGeom prst="line">
            <a:avLst/>
          </a:prstGeom>
          <a:ln w="38100">
            <a:solidFill>
              <a:srgbClr val="00B05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2731241750"/>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94361" y="-195781"/>
            <a:ext cx="10515600" cy="1325563"/>
          </a:xfrm>
        </p:spPr>
        <p:txBody>
          <a:bodyPr>
            <a:normAutofit/>
          </a:bodyPr>
          <a:lstStyle/>
          <a:p>
            <a:r>
              <a:rPr lang="en-US" sz="3600" dirty="0">
                <a:solidFill>
                  <a:srgbClr val="202124"/>
                </a:solidFill>
                <a:latin typeface="Comic Sans MS" panose="030F0702030302020204" pitchFamily="66" charset="0"/>
              </a:rPr>
              <a:t>Lambert-Eaton myasthenic syndrome (</a:t>
            </a:r>
            <a:r>
              <a:rPr lang="en-US" sz="3600" dirty="0" smtClean="0">
                <a:solidFill>
                  <a:srgbClr val="202124"/>
                </a:solidFill>
                <a:latin typeface="Comic Sans MS" panose="030F0702030302020204" pitchFamily="66" charset="0"/>
              </a:rPr>
              <a:t>LEMS)</a:t>
            </a:r>
            <a:endParaRPr lang="en-US" sz="4000" dirty="0">
              <a:latin typeface="Comic Sans MS" panose="030F0702030302020204" pitchFamily="66" charset="0"/>
            </a:endParaRPr>
          </a:p>
        </p:txBody>
      </p:sp>
      <p:sp>
        <p:nvSpPr>
          <p:cNvPr id="3" name="Content Placeholder 2"/>
          <p:cNvSpPr>
            <a:spLocks noGrp="1"/>
          </p:cNvSpPr>
          <p:nvPr>
            <p:ph idx="1"/>
          </p:nvPr>
        </p:nvSpPr>
        <p:spPr>
          <a:xfrm>
            <a:off x="647009" y="1129782"/>
            <a:ext cx="10462952" cy="5609685"/>
          </a:xfrm>
        </p:spPr>
        <p:txBody>
          <a:bodyPr>
            <a:noAutofit/>
          </a:bodyPr>
          <a:lstStyle/>
          <a:p>
            <a:pPr fontAlgn="base">
              <a:lnSpc>
                <a:spcPct val="120000"/>
              </a:lnSpc>
              <a:spcBef>
                <a:spcPct val="80000"/>
              </a:spcBef>
              <a:spcAft>
                <a:spcPct val="0"/>
              </a:spcAft>
              <a:buClr>
                <a:srgbClr val="00B050"/>
              </a:buClr>
              <a:buSzPct val="95000"/>
            </a:pPr>
            <a:r>
              <a:rPr lang="en-US" sz="1800" b="1" dirty="0" smtClean="0">
                <a:solidFill>
                  <a:srgbClr val="00B050"/>
                </a:solidFill>
              </a:rPr>
              <a:t>Diagnosis</a:t>
            </a:r>
            <a:r>
              <a:rPr lang="sr-Cyrl-RS" sz="1800" b="1" dirty="0" smtClean="0">
                <a:solidFill>
                  <a:srgbClr val="00B050"/>
                </a:solidFill>
              </a:rPr>
              <a:t>:</a:t>
            </a:r>
          </a:p>
          <a:p>
            <a:pPr algn="just" fontAlgn="base">
              <a:lnSpc>
                <a:spcPct val="120000"/>
              </a:lnSpc>
              <a:spcBef>
                <a:spcPct val="80000"/>
              </a:spcBef>
              <a:spcAft>
                <a:spcPct val="0"/>
              </a:spcAft>
              <a:buClr>
                <a:srgbClr val="00B050"/>
              </a:buClr>
              <a:buSzPct val="95000"/>
              <a:buFontTx/>
              <a:buChar char="-"/>
            </a:pPr>
            <a:r>
              <a:rPr lang="en-US" sz="1800" b="1" dirty="0" smtClean="0"/>
              <a:t>Signs and symptoms- </a:t>
            </a:r>
            <a:r>
              <a:rPr lang="en-US" sz="1800" dirty="0">
                <a:solidFill>
                  <a:srgbClr val="000000"/>
                </a:solidFill>
              </a:rPr>
              <a:t>Clinical features such as proximal muscle weakness associated with areflexia and autonomic dysfunction should raise suspicion and prompt an evaluation for </a:t>
            </a:r>
            <a:r>
              <a:rPr lang="en-US" sz="1800" dirty="0" smtClean="0">
                <a:solidFill>
                  <a:srgbClr val="000000"/>
                </a:solidFill>
              </a:rPr>
              <a:t>LEMS.</a:t>
            </a:r>
          </a:p>
          <a:p>
            <a:pPr algn="just" fontAlgn="base">
              <a:lnSpc>
                <a:spcPct val="120000"/>
              </a:lnSpc>
              <a:spcBef>
                <a:spcPct val="80000"/>
              </a:spcBef>
              <a:spcAft>
                <a:spcPct val="0"/>
              </a:spcAft>
              <a:buClr>
                <a:srgbClr val="00B050"/>
              </a:buClr>
              <a:buSzPct val="95000"/>
              <a:buFontTx/>
              <a:buChar char="-"/>
            </a:pPr>
            <a:r>
              <a:rPr lang="en-US" sz="1800" b="1" dirty="0" smtClean="0">
                <a:solidFill>
                  <a:srgbClr val="000000"/>
                </a:solidFill>
              </a:rPr>
              <a:t>Serology - </a:t>
            </a:r>
            <a:r>
              <a:rPr lang="en-US" sz="1800" dirty="0" smtClean="0">
                <a:solidFill>
                  <a:srgbClr val="000000"/>
                </a:solidFill>
              </a:rPr>
              <a:t>Antibodies </a:t>
            </a:r>
            <a:r>
              <a:rPr lang="en-US" sz="1800" dirty="0">
                <a:solidFill>
                  <a:srgbClr val="000000"/>
                </a:solidFill>
              </a:rPr>
              <a:t>directed against P/Q-type VGCC, as detected in a radioimmunoassay, are present </a:t>
            </a:r>
            <a:r>
              <a:rPr lang="en-US" sz="1800" dirty="0" smtClean="0">
                <a:solidFill>
                  <a:srgbClr val="000000"/>
                </a:solidFill>
              </a:rPr>
              <a:t>   </a:t>
            </a:r>
          </a:p>
          <a:p>
            <a:pPr marL="0" indent="0" algn="just">
              <a:buNone/>
            </a:pPr>
            <a:r>
              <a:rPr lang="en-US" sz="1800" dirty="0">
                <a:solidFill>
                  <a:srgbClr val="000000"/>
                </a:solidFill>
              </a:rPr>
              <a:t> </a:t>
            </a:r>
            <a:r>
              <a:rPr lang="en-US" sz="1800" dirty="0" smtClean="0">
                <a:solidFill>
                  <a:srgbClr val="000000"/>
                </a:solidFill>
              </a:rPr>
              <a:t>   in </a:t>
            </a:r>
            <a:r>
              <a:rPr lang="en-US" sz="1800" dirty="0">
                <a:solidFill>
                  <a:srgbClr val="000000"/>
                </a:solidFill>
              </a:rPr>
              <a:t>approximately 85% to 95% of individuals with LEMS</a:t>
            </a:r>
          </a:p>
          <a:p>
            <a:pPr lvl="0" algn="just" fontAlgn="base">
              <a:lnSpc>
                <a:spcPct val="120000"/>
              </a:lnSpc>
              <a:spcBef>
                <a:spcPct val="80000"/>
              </a:spcBef>
              <a:spcAft>
                <a:spcPct val="0"/>
              </a:spcAft>
              <a:buClr>
                <a:srgbClr val="00B050"/>
              </a:buClr>
              <a:buSzPct val="95000"/>
              <a:buFontTx/>
              <a:buChar char="-"/>
            </a:pPr>
            <a:r>
              <a:rPr lang="en-US" sz="1800" b="1" dirty="0" smtClean="0">
                <a:solidFill>
                  <a:srgbClr val="000000"/>
                </a:solidFill>
              </a:rPr>
              <a:t>Electro-diagnostic </a:t>
            </a:r>
            <a:r>
              <a:rPr lang="en-US" sz="1800" b="1" dirty="0">
                <a:solidFill>
                  <a:srgbClr val="000000"/>
                </a:solidFill>
              </a:rPr>
              <a:t>studies (</a:t>
            </a:r>
            <a:r>
              <a:rPr lang="en-US" sz="1800" b="1" dirty="0" smtClean="0">
                <a:solidFill>
                  <a:srgbClr val="000000"/>
                </a:solidFill>
              </a:rPr>
              <a:t>EDS): Repetitive </a:t>
            </a:r>
            <a:r>
              <a:rPr lang="en-US" sz="1800" b="1" dirty="0">
                <a:solidFill>
                  <a:srgbClr val="000000"/>
                </a:solidFill>
              </a:rPr>
              <a:t>nerve stimulation (RNS) </a:t>
            </a:r>
            <a:r>
              <a:rPr lang="en-US" sz="1800" dirty="0">
                <a:solidFill>
                  <a:srgbClr val="000000"/>
                </a:solidFill>
              </a:rPr>
              <a:t>is an essential component of EDS, which commonly reveals a decremental response during low-frequency repetitive nerve stimulation and an incremental response </a:t>
            </a:r>
            <a:r>
              <a:rPr lang="sr-Cyrl-RS" sz="1800" dirty="0">
                <a:solidFill>
                  <a:prstClr val="black"/>
                </a:solidFill>
              </a:rPr>
              <a:t>(&gt;100</a:t>
            </a:r>
            <a:r>
              <a:rPr lang="sr-Cyrl-RS" sz="1800" dirty="0" smtClean="0">
                <a:solidFill>
                  <a:prstClr val="black"/>
                </a:solidFill>
              </a:rPr>
              <a:t>%)</a:t>
            </a:r>
            <a:r>
              <a:rPr lang="en-US" sz="1800" dirty="0" smtClean="0">
                <a:solidFill>
                  <a:srgbClr val="000000"/>
                </a:solidFill>
              </a:rPr>
              <a:t> at </a:t>
            </a:r>
            <a:r>
              <a:rPr lang="en-US" sz="1800" dirty="0">
                <a:solidFill>
                  <a:srgbClr val="000000"/>
                </a:solidFill>
              </a:rPr>
              <a:t>high-rate </a:t>
            </a:r>
            <a:r>
              <a:rPr lang="en-US" sz="1800" dirty="0" smtClean="0">
                <a:solidFill>
                  <a:srgbClr val="000000"/>
                </a:solidFill>
              </a:rPr>
              <a:t>stimulation</a:t>
            </a:r>
            <a:r>
              <a:rPr lang="sr-Cyrl-RS" sz="1800" dirty="0" smtClean="0"/>
              <a:t> (&gt;10</a:t>
            </a:r>
            <a:r>
              <a:rPr lang="sr-Latn-RS" sz="1800" dirty="0" smtClean="0"/>
              <a:t> Hz)</a:t>
            </a:r>
            <a:r>
              <a:rPr lang="sr-Cyrl-RS" sz="1800" dirty="0" smtClean="0"/>
              <a:t> </a:t>
            </a:r>
            <a:endParaRPr lang="en-US" sz="1800" dirty="0" smtClean="0"/>
          </a:p>
          <a:p>
            <a:pPr lvl="0" algn="just" fontAlgn="base">
              <a:lnSpc>
                <a:spcPct val="120000"/>
              </a:lnSpc>
              <a:spcBef>
                <a:spcPct val="80000"/>
              </a:spcBef>
              <a:spcAft>
                <a:spcPct val="0"/>
              </a:spcAft>
              <a:buClr>
                <a:srgbClr val="00B050"/>
              </a:buClr>
              <a:buSzPct val="95000"/>
              <a:buFontTx/>
              <a:buChar char="-"/>
            </a:pPr>
            <a:r>
              <a:rPr lang="en-US" sz="1800" b="1" dirty="0">
                <a:solidFill>
                  <a:srgbClr val="000000"/>
                </a:solidFill>
              </a:rPr>
              <a:t>Screening for </a:t>
            </a:r>
            <a:r>
              <a:rPr lang="en-US" sz="1800" b="1" dirty="0" smtClean="0">
                <a:solidFill>
                  <a:srgbClr val="000000"/>
                </a:solidFill>
              </a:rPr>
              <a:t>malignancy</a:t>
            </a:r>
          </a:p>
          <a:p>
            <a:pPr lvl="0" algn="just" fontAlgn="base">
              <a:lnSpc>
                <a:spcPct val="120000"/>
              </a:lnSpc>
              <a:spcBef>
                <a:spcPct val="80000"/>
              </a:spcBef>
              <a:spcAft>
                <a:spcPct val="0"/>
              </a:spcAft>
              <a:buClr>
                <a:srgbClr val="00B050"/>
              </a:buClr>
              <a:buSzPct val="95000"/>
              <a:buFontTx/>
              <a:buChar char="-"/>
            </a:pPr>
            <a:r>
              <a:rPr lang="en-US" sz="1800" b="1" dirty="0" smtClean="0"/>
              <a:t>Treatment</a:t>
            </a:r>
            <a:r>
              <a:rPr lang="sr-Cyrl-RS" sz="1800" b="1" dirty="0" smtClean="0"/>
              <a:t>:</a:t>
            </a:r>
            <a:r>
              <a:rPr lang="en-US" sz="1800" b="1" dirty="0" smtClean="0"/>
              <a:t> </a:t>
            </a:r>
            <a:r>
              <a:rPr lang="en-US" sz="1800" b="1" dirty="0" smtClean="0">
                <a:solidFill>
                  <a:srgbClr val="000000"/>
                </a:solidFill>
              </a:rPr>
              <a:t>3,4-diaminopyridine </a:t>
            </a:r>
            <a:r>
              <a:rPr lang="en-US" sz="1800" b="1" dirty="0">
                <a:solidFill>
                  <a:srgbClr val="000000"/>
                </a:solidFill>
              </a:rPr>
              <a:t>(3,4-DAP):</a:t>
            </a:r>
            <a:r>
              <a:rPr lang="en-US" sz="1800" dirty="0">
                <a:solidFill>
                  <a:srgbClr val="000000"/>
                </a:solidFill>
              </a:rPr>
              <a:t> This medication blocks presynaptic potassium channels, prolonging the action potential duration. This elongation leads to increased presynaptic calcium influx and subsequent ACh </a:t>
            </a:r>
            <a:r>
              <a:rPr lang="en-US" sz="1800" dirty="0" smtClean="0">
                <a:solidFill>
                  <a:srgbClr val="000000"/>
                </a:solidFill>
              </a:rPr>
              <a:t>release;</a:t>
            </a:r>
            <a:r>
              <a:rPr lang="en-US" sz="1800" b="1" dirty="0">
                <a:solidFill>
                  <a:srgbClr val="000000"/>
                </a:solidFill>
              </a:rPr>
              <a:t> Acetylcholinesterase inhibitors</a:t>
            </a:r>
            <a:r>
              <a:rPr lang="en-US" sz="1800" dirty="0" smtClean="0">
                <a:solidFill>
                  <a:srgbClr val="000000"/>
                </a:solidFill>
              </a:rPr>
              <a:t> </a:t>
            </a:r>
            <a:r>
              <a:rPr lang="en-US" sz="1800" b="1" dirty="0">
                <a:solidFill>
                  <a:srgbClr val="000000"/>
                </a:solidFill>
              </a:rPr>
              <a:t>Intravenous immune globulin (IVIG</a:t>
            </a:r>
            <a:r>
              <a:rPr lang="en-US" sz="1800" b="1" dirty="0" smtClean="0">
                <a:solidFill>
                  <a:srgbClr val="000000"/>
                </a:solidFill>
              </a:rPr>
              <a:t>); </a:t>
            </a:r>
            <a:r>
              <a:rPr lang="en-US" sz="1800" b="1" dirty="0">
                <a:solidFill>
                  <a:srgbClr val="000000"/>
                </a:solidFill>
              </a:rPr>
              <a:t>Plasma </a:t>
            </a:r>
            <a:r>
              <a:rPr lang="en-US" sz="1800" b="1" dirty="0" smtClean="0">
                <a:solidFill>
                  <a:srgbClr val="000000"/>
                </a:solidFill>
              </a:rPr>
              <a:t>exchange</a:t>
            </a:r>
            <a:endParaRPr lang="en-US" sz="1800" dirty="0" smtClean="0">
              <a:solidFill>
                <a:srgbClr val="000000"/>
              </a:solidFill>
            </a:endParaRPr>
          </a:p>
          <a:p>
            <a:pPr fontAlgn="base">
              <a:lnSpc>
                <a:spcPct val="120000"/>
              </a:lnSpc>
              <a:spcBef>
                <a:spcPct val="80000"/>
              </a:spcBef>
              <a:spcAft>
                <a:spcPct val="0"/>
              </a:spcAft>
              <a:buClr>
                <a:srgbClr val="00B050"/>
              </a:buClr>
              <a:buSzPct val="95000"/>
              <a:buFontTx/>
              <a:buChar char="-"/>
            </a:pPr>
            <a:endParaRPr lang="sr-Cyrl-RS" sz="1800" dirty="0" smtClean="0"/>
          </a:p>
          <a:p>
            <a:pPr marL="0" lvl="0" indent="0" fontAlgn="base">
              <a:lnSpc>
                <a:spcPct val="120000"/>
              </a:lnSpc>
              <a:spcBef>
                <a:spcPct val="80000"/>
              </a:spcBef>
              <a:spcAft>
                <a:spcPct val="0"/>
              </a:spcAft>
              <a:buClr>
                <a:srgbClr val="00B050"/>
              </a:buClr>
              <a:buSzPct val="95000"/>
              <a:buNone/>
            </a:pPr>
            <a:endParaRPr lang="sr-Cyrl-RS" sz="1800" dirty="0" smtClean="0"/>
          </a:p>
        </p:txBody>
      </p:sp>
      <p:cxnSp>
        <p:nvCxnSpPr>
          <p:cNvPr id="5" name="Straight Connector 4"/>
          <p:cNvCxnSpPr/>
          <p:nvPr/>
        </p:nvCxnSpPr>
        <p:spPr>
          <a:xfrm flipV="1">
            <a:off x="594361" y="788771"/>
            <a:ext cx="10515600" cy="12579"/>
          </a:xfrm>
          <a:prstGeom prst="line">
            <a:avLst/>
          </a:prstGeom>
          <a:ln w="38100">
            <a:solidFill>
              <a:srgbClr val="00B05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311323522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711489"/>
            <a:ext cx="10515600" cy="1325563"/>
          </a:xfrm>
        </p:spPr>
        <p:txBody>
          <a:bodyPr>
            <a:normAutofit/>
          </a:bodyPr>
          <a:lstStyle/>
          <a:p>
            <a:r>
              <a:rPr lang="en-US" sz="3600" dirty="0" smtClean="0">
                <a:latin typeface="Comic Sans MS" panose="030F0702030302020204" pitchFamily="66" charset="0"/>
              </a:rPr>
              <a:t>Clinical characteristics of muscles diseases</a:t>
            </a:r>
            <a:endParaRPr lang="en-US" sz="3600" dirty="0">
              <a:latin typeface="Comic Sans MS" panose="030F0702030302020204" pitchFamily="66" charset="0"/>
            </a:endParaRPr>
          </a:p>
        </p:txBody>
      </p:sp>
      <p:sp>
        <p:nvSpPr>
          <p:cNvPr id="3" name="Content Placeholder 2"/>
          <p:cNvSpPr>
            <a:spLocks noGrp="1"/>
          </p:cNvSpPr>
          <p:nvPr>
            <p:ph idx="1"/>
          </p:nvPr>
        </p:nvSpPr>
        <p:spPr>
          <a:xfrm>
            <a:off x="838200" y="2649632"/>
            <a:ext cx="10515600" cy="4351338"/>
          </a:xfrm>
        </p:spPr>
        <p:txBody>
          <a:bodyPr>
            <a:normAutofit/>
          </a:bodyPr>
          <a:lstStyle/>
          <a:p>
            <a:pPr>
              <a:buClr>
                <a:srgbClr val="00B050"/>
              </a:buClr>
            </a:pPr>
            <a:r>
              <a:rPr lang="en-US" b="1" dirty="0"/>
              <a:t>Muscle </a:t>
            </a:r>
            <a:r>
              <a:rPr lang="en-US" b="1" dirty="0" smtClean="0"/>
              <a:t>weakness</a:t>
            </a:r>
          </a:p>
          <a:p>
            <a:pPr>
              <a:buClr>
                <a:srgbClr val="00B050"/>
              </a:buClr>
            </a:pPr>
            <a:r>
              <a:rPr lang="en-US" b="1" dirty="0" smtClean="0"/>
              <a:t>Muscle </a:t>
            </a:r>
            <a:r>
              <a:rPr lang="en-US" b="1" dirty="0"/>
              <a:t>atrophy or </a:t>
            </a:r>
            <a:r>
              <a:rPr lang="en-US" b="1" dirty="0" smtClean="0"/>
              <a:t>pseudohypertrophy</a:t>
            </a:r>
          </a:p>
          <a:p>
            <a:pPr>
              <a:buClr>
                <a:srgbClr val="00B050"/>
              </a:buClr>
            </a:pPr>
            <a:r>
              <a:rPr lang="en-US" b="1" dirty="0" smtClean="0"/>
              <a:t>Muscles are flaccid </a:t>
            </a:r>
            <a:r>
              <a:rPr lang="en-US" b="1" dirty="0"/>
              <a:t>in </a:t>
            </a:r>
            <a:r>
              <a:rPr lang="en-US" b="1" dirty="0" smtClean="0"/>
              <a:t>consistency</a:t>
            </a:r>
          </a:p>
          <a:p>
            <a:pPr>
              <a:buClr>
                <a:srgbClr val="00B050"/>
              </a:buClr>
            </a:pPr>
            <a:r>
              <a:rPr lang="en-US" b="1" dirty="0" smtClean="0"/>
              <a:t>Muscle reflexes are reduced </a:t>
            </a:r>
            <a:r>
              <a:rPr lang="en-US" b="1" dirty="0"/>
              <a:t>or </a:t>
            </a:r>
            <a:r>
              <a:rPr lang="en-US" b="1" dirty="0" smtClean="0"/>
              <a:t>extinguished</a:t>
            </a:r>
          </a:p>
          <a:p>
            <a:pPr>
              <a:buClr>
                <a:srgbClr val="00B050"/>
              </a:buClr>
            </a:pPr>
            <a:r>
              <a:rPr lang="en-US" b="1" dirty="0" smtClean="0"/>
              <a:t>Sensibility is preserved</a:t>
            </a:r>
          </a:p>
          <a:p>
            <a:pPr>
              <a:buClr>
                <a:srgbClr val="00B050"/>
              </a:buClr>
            </a:pPr>
            <a:r>
              <a:rPr lang="en-US" b="1" dirty="0" smtClean="0"/>
              <a:t>Contractures </a:t>
            </a:r>
            <a:r>
              <a:rPr lang="en-US" b="1" dirty="0"/>
              <a:t>and </a:t>
            </a:r>
            <a:r>
              <a:rPr lang="en-US" b="1" dirty="0" smtClean="0"/>
              <a:t>deformities</a:t>
            </a:r>
            <a:endParaRPr lang="en-US" b="1" dirty="0"/>
          </a:p>
        </p:txBody>
      </p:sp>
      <p:cxnSp>
        <p:nvCxnSpPr>
          <p:cNvPr id="4" name="Straight Connector 3"/>
          <p:cNvCxnSpPr/>
          <p:nvPr/>
        </p:nvCxnSpPr>
        <p:spPr>
          <a:xfrm flipV="1">
            <a:off x="838200" y="1690046"/>
            <a:ext cx="10515600" cy="42206"/>
          </a:xfrm>
          <a:prstGeom prst="line">
            <a:avLst/>
          </a:prstGeom>
          <a:ln w="38100">
            <a:solidFill>
              <a:srgbClr val="00B05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3184529038"/>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latin typeface="Comic Sans MS" panose="030F0702030302020204" pitchFamily="66" charset="0"/>
              </a:rPr>
              <a:t>Differences between MG/LEMS</a:t>
            </a:r>
            <a:endParaRPr lang="en-US" dirty="0">
              <a:latin typeface="Comic Sans MS" panose="030F0702030302020204" pitchFamily="66" charset="0"/>
            </a:endParaRPr>
          </a:p>
        </p:txBody>
      </p:sp>
      <p:sp>
        <p:nvSpPr>
          <p:cNvPr id="3" name="Content Placeholder 2"/>
          <p:cNvSpPr>
            <a:spLocks noGrp="1"/>
          </p:cNvSpPr>
          <p:nvPr>
            <p:ph sz="half" idx="1"/>
          </p:nvPr>
        </p:nvSpPr>
        <p:spPr>
          <a:xfrm>
            <a:off x="629194" y="2165260"/>
            <a:ext cx="5181600" cy="4351338"/>
          </a:xfrm>
          <a:gradFill>
            <a:gsLst>
              <a:gs pos="0">
                <a:schemeClr val="accent1">
                  <a:lumMod val="5000"/>
                  <a:lumOff val="95000"/>
                </a:schemeClr>
              </a:gs>
              <a:gs pos="0">
                <a:schemeClr val="accent1">
                  <a:lumMod val="45000"/>
                  <a:lumOff val="55000"/>
                </a:schemeClr>
              </a:gs>
              <a:gs pos="0">
                <a:schemeClr val="accent1">
                  <a:lumMod val="45000"/>
                  <a:lumOff val="55000"/>
                </a:schemeClr>
              </a:gs>
              <a:gs pos="0">
                <a:schemeClr val="bg1">
                  <a:lumMod val="65000"/>
                </a:schemeClr>
              </a:gs>
            </a:gsLst>
            <a:lin ang="5400000" scaled="1"/>
          </a:gradFill>
        </p:spPr>
        <p:txBody>
          <a:bodyPr>
            <a:normAutofit fontScale="77500" lnSpcReduction="20000"/>
          </a:bodyPr>
          <a:lstStyle/>
          <a:p>
            <a:r>
              <a:rPr lang="en-US" b="1" u="sng" dirty="0" smtClean="0">
                <a:solidFill>
                  <a:srgbClr val="7030A0"/>
                </a:solidFill>
              </a:rPr>
              <a:t>Myasthenia gravis</a:t>
            </a:r>
            <a:r>
              <a:rPr lang="sr-Cyrl-RS" b="1" u="sng" dirty="0" smtClean="0">
                <a:solidFill>
                  <a:srgbClr val="7030A0"/>
                </a:solidFill>
              </a:rPr>
              <a:t> (М</a:t>
            </a:r>
            <a:r>
              <a:rPr lang="en-US" b="1" u="sng" dirty="0">
                <a:solidFill>
                  <a:srgbClr val="7030A0"/>
                </a:solidFill>
              </a:rPr>
              <a:t>G</a:t>
            </a:r>
            <a:r>
              <a:rPr lang="sr-Cyrl-RS" b="1" u="sng" dirty="0" smtClean="0">
                <a:solidFill>
                  <a:srgbClr val="7030A0"/>
                </a:solidFill>
              </a:rPr>
              <a:t>)</a:t>
            </a:r>
          </a:p>
          <a:p>
            <a:pPr marL="0" indent="0">
              <a:buNone/>
            </a:pPr>
            <a:endParaRPr lang="sr-Cyrl-RS" b="1" u="sng" dirty="0" smtClean="0">
              <a:solidFill>
                <a:srgbClr val="00B050"/>
              </a:solidFill>
            </a:endParaRPr>
          </a:p>
          <a:p>
            <a:pPr>
              <a:buFontTx/>
              <a:buChar char="-"/>
            </a:pPr>
            <a:r>
              <a:rPr lang="en-US" sz="2600" dirty="0"/>
              <a:t>Higher incidence in young </a:t>
            </a:r>
            <a:r>
              <a:rPr lang="en-US" sz="2600" dirty="0" smtClean="0"/>
              <a:t>women</a:t>
            </a:r>
          </a:p>
          <a:p>
            <a:pPr>
              <a:buFontTx/>
              <a:buChar char="-"/>
            </a:pPr>
            <a:r>
              <a:rPr lang="en-US" sz="2600" dirty="0" smtClean="0"/>
              <a:t>Weakness </a:t>
            </a:r>
            <a:r>
              <a:rPr lang="en-US" sz="2600" dirty="0"/>
              <a:t>of the muscles innervated by KN and </a:t>
            </a:r>
            <a:r>
              <a:rPr lang="en-US" sz="2600" dirty="0" smtClean="0"/>
              <a:t>proximal limb muscles</a:t>
            </a:r>
          </a:p>
          <a:p>
            <a:pPr>
              <a:buFontTx/>
              <a:buChar char="-"/>
            </a:pPr>
            <a:r>
              <a:rPr lang="en-US" sz="2600" dirty="0" smtClean="0"/>
              <a:t>Fatigue </a:t>
            </a:r>
            <a:r>
              <a:rPr lang="en-US" sz="2600" dirty="0"/>
              <a:t>makes the weakness more </a:t>
            </a:r>
            <a:r>
              <a:rPr lang="en-US" sz="2600" dirty="0" smtClean="0"/>
              <a:t>pronounced</a:t>
            </a:r>
          </a:p>
          <a:p>
            <a:pPr>
              <a:buFontTx/>
              <a:buChar char="-"/>
            </a:pPr>
            <a:r>
              <a:rPr lang="en-US" sz="2600" dirty="0" smtClean="0"/>
              <a:t>Normal MR </a:t>
            </a:r>
          </a:p>
          <a:p>
            <a:pPr>
              <a:buFontTx/>
              <a:buChar char="-"/>
            </a:pPr>
            <a:r>
              <a:rPr lang="en-US" sz="2600" dirty="0" smtClean="0"/>
              <a:t>Other </a:t>
            </a:r>
            <a:r>
              <a:rPr lang="en-US" sz="2600" dirty="0"/>
              <a:t>AI diseases often present: SLE, RA, </a:t>
            </a:r>
            <a:r>
              <a:rPr lang="en-US" sz="2600" dirty="0" smtClean="0"/>
              <a:t>hyper/hypothyroidism</a:t>
            </a:r>
          </a:p>
          <a:p>
            <a:pPr>
              <a:buFontTx/>
              <a:buChar char="-"/>
            </a:pPr>
            <a:r>
              <a:rPr lang="en-US" sz="2600" dirty="0" smtClean="0"/>
              <a:t>Prostigmine</a:t>
            </a:r>
            <a:r>
              <a:rPr lang="en-US" sz="2600" dirty="0"/>
              <a:t> </a:t>
            </a:r>
            <a:r>
              <a:rPr lang="en-US" sz="2600" dirty="0" smtClean="0"/>
              <a:t>test +</a:t>
            </a:r>
          </a:p>
          <a:p>
            <a:pPr>
              <a:buFontTx/>
              <a:buChar char="-"/>
            </a:pPr>
            <a:r>
              <a:rPr lang="en-US" sz="2600" dirty="0" smtClean="0"/>
              <a:t>At </a:t>
            </a:r>
            <a:r>
              <a:rPr lang="en-US" sz="2600" dirty="0"/>
              <a:t>nAChR + in 50% with ocular form and 90% of patients with generalized </a:t>
            </a:r>
            <a:r>
              <a:rPr lang="en-US" sz="2600" dirty="0" smtClean="0"/>
              <a:t>MG</a:t>
            </a:r>
          </a:p>
          <a:p>
            <a:pPr>
              <a:buFontTx/>
              <a:buChar char="-"/>
            </a:pPr>
            <a:r>
              <a:rPr lang="en-US" sz="2600" dirty="0" smtClean="0"/>
              <a:t>EMNG finding</a:t>
            </a:r>
            <a:r>
              <a:rPr lang="en-US" sz="2600" dirty="0"/>
              <a:t>s</a:t>
            </a:r>
            <a:endParaRPr lang="sr-Cyrl-RS" sz="2600" dirty="0" smtClean="0"/>
          </a:p>
        </p:txBody>
      </p:sp>
      <p:sp>
        <p:nvSpPr>
          <p:cNvPr id="4" name="Content Placeholder 3"/>
          <p:cNvSpPr>
            <a:spLocks noGrp="1"/>
          </p:cNvSpPr>
          <p:nvPr>
            <p:ph sz="half" idx="2"/>
          </p:nvPr>
        </p:nvSpPr>
        <p:spPr>
          <a:xfrm>
            <a:off x="6248400" y="2165260"/>
            <a:ext cx="5181600" cy="4351338"/>
          </a:xfrm>
          <a:gradFill>
            <a:gsLst>
              <a:gs pos="0">
                <a:schemeClr val="accent1">
                  <a:lumMod val="5000"/>
                  <a:lumOff val="95000"/>
                </a:schemeClr>
              </a:gs>
              <a:gs pos="0">
                <a:schemeClr val="accent1">
                  <a:lumMod val="45000"/>
                  <a:lumOff val="55000"/>
                </a:schemeClr>
              </a:gs>
              <a:gs pos="0">
                <a:schemeClr val="bg1">
                  <a:lumMod val="65000"/>
                </a:schemeClr>
              </a:gs>
              <a:gs pos="66000">
                <a:schemeClr val="bg1">
                  <a:lumMod val="65000"/>
                </a:schemeClr>
              </a:gs>
            </a:gsLst>
            <a:lin ang="5400000" scaled="1"/>
          </a:gradFill>
        </p:spPr>
        <p:txBody>
          <a:bodyPr>
            <a:normAutofit fontScale="77500" lnSpcReduction="20000"/>
          </a:bodyPr>
          <a:lstStyle/>
          <a:p>
            <a:r>
              <a:rPr lang="sr-Latn-RS" b="1" u="sng" dirty="0" smtClean="0">
                <a:solidFill>
                  <a:srgbClr val="7030A0"/>
                </a:solidFill>
              </a:rPr>
              <a:t>L</a:t>
            </a:r>
            <a:r>
              <a:rPr lang="en-US" b="1" u="sng" dirty="0" smtClean="0">
                <a:solidFill>
                  <a:srgbClr val="7030A0"/>
                </a:solidFill>
              </a:rPr>
              <a:t>EMS</a:t>
            </a:r>
            <a:endParaRPr lang="sr-Cyrl-RS" b="1" u="sng" dirty="0" smtClean="0">
              <a:solidFill>
                <a:srgbClr val="7030A0"/>
              </a:solidFill>
            </a:endParaRPr>
          </a:p>
          <a:p>
            <a:pPr marL="0" indent="0">
              <a:buNone/>
            </a:pPr>
            <a:endParaRPr lang="sr-Cyrl-RS" b="1" u="sng" dirty="0" smtClean="0">
              <a:solidFill>
                <a:srgbClr val="00B050"/>
              </a:solidFill>
            </a:endParaRPr>
          </a:p>
          <a:p>
            <a:pPr marL="0" indent="0">
              <a:buNone/>
            </a:pPr>
            <a:r>
              <a:rPr lang="sr-Cyrl-RS" sz="2600" dirty="0" smtClean="0"/>
              <a:t>-</a:t>
            </a:r>
            <a:r>
              <a:rPr lang="en-US" sz="2600" dirty="0"/>
              <a:t>Higher incidence in older </a:t>
            </a:r>
            <a:r>
              <a:rPr lang="en-US" sz="2600" dirty="0" smtClean="0"/>
              <a:t>men</a:t>
            </a:r>
          </a:p>
          <a:p>
            <a:pPr marL="0" indent="0">
              <a:buNone/>
            </a:pPr>
            <a:r>
              <a:rPr lang="en-US" sz="2600" dirty="0" smtClean="0"/>
              <a:t>-</a:t>
            </a:r>
            <a:r>
              <a:rPr lang="en-US" sz="2600" dirty="0"/>
              <a:t>Weakness </a:t>
            </a:r>
            <a:r>
              <a:rPr lang="en-US" sz="2600" dirty="0" smtClean="0"/>
              <a:t>of proximal limb muscles, </a:t>
            </a:r>
            <a:r>
              <a:rPr lang="en-US" sz="2600" dirty="0"/>
              <a:t>eye muscles </a:t>
            </a:r>
            <a:r>
              <a:rPr lang="en-US" sz="2600" dirty="0" smtClean="0"/>
              <a:t>are rarely affected, </a:t>
            </a:r>
            <a:r>
              <a:rPr lang="en-US" sz="2600" dirty="0"/>
              <a:t>in 50% vegetative symptoms: dry mouth, constipation, impotence, reduced </a:t>
            </a:r>
            <a:r>
              <a:rPr lang="en-US" sz="2600" dirty="0" smtClean="0"/>
              <a:t>sweating</a:t>
            </a:r>
          </a:p>
          <a:p>
            <a:pPr marL="0" indent="0">
              <a:buNone/>
            </a:pPr>
            <a:r>
              <a:rPr lang="en-US" sz="2600" dirty="0" smtClean="0"/>
              <a:t>-Weakness </a:t>
            </a:r>
            <a:r>
              <a:rPr lang="en-US" sz="2600" dirty="0"/>
              <a:t>is alleviated by short-term fatigue, and strengthened by longer </a:t>
            </a:r>
            <a:r>
              <a:rPr lang="en-US" sz="2600" dirty="0" smtClean="0"/>
              <a:t>ones</a:t>
            </a:r>
          </a:p>
          <a:p>
            <a:pPr marL="0" indent="0">
              <a:buNone/>
            </a:pPr>
            <a:r>
              <a:rPr lang="en-US" sz="2600" dirty="0" smtClean="0"/>
              <a:t>- Hypo/areflexia</a:t>
            </a:r>
          </a:p>
          <a:p>
            <a:pPr>
              <a:buFontTx/>
              <a:buChar char="-"/>
            </a:pPr>
            <a:r>
              <a:rPr lang="en-US" sz="2600" dirty="0" smtClean="0"/>
              <a:t>Ca </a:t>
            </a:r>
            <a:r>
              <a:rPr lang="en-US" sz="2600" dirty="0"/>
              <a:t>bronchus, rectum, kidney, stomach, </a:t>
            </a:r>
            <a:r>
              <a:rPr lang="en-US" sz="2600" dirty="0" smtClean="0"/>
              <a:t>skin</a:t>
            </a:r>
          </a:p>
          <a:p>
            <a:pPr>
              <a:buFontTx/>
              <a:buChar char="-"/>
            </a:pPr>
            <a:r>
              <a:rPr lang="en-US" sz="2600" dirty="0" smtClean="0"/>
              <a:t>Prostigmine test -</a:t>
            </a:r>
          </a:p>
          <a:p>
            <a:pPr>
              <a:buFontTx/>
              <a:buChar char="-"/>
            </a:pPr>
            <a:r>
              <a:rPr lang="en-US" sz="2600" dirty="0" smtClean="0"/>
              <a:t>Antibodies </a:t>
            </a:r>
            <a:r>
              <a:rPr lang="en-US" sz="2600" dirty="0"/>
              <a:t>to presynaptic Ca channels </a:t>
            </a:r>
            <a:r>
              <a:rPr lang="en-US" sz="2600" dirty="0" smtClean="0"/>
              <a:t>+</a:t>
            </a:r>
          </a:p>
          <a:p>
            <a:pPr>
              <a:buFontTx/>
              <a:buChar char="-"/>
            </a:pPr>
            <a:r>
              <a:rPr lang="en-US" sz="2600" dirty="0" smtClean="0"/>
              <a:t>EMNG finding</a:t>
            </a:r>
            <a:endParaRPr lang="en-US" sz="2600" dirty="0"/>
          </a:p>
        </p:txBody>
      </p:sp>
      <p:cxnSp>
        <p:nvCxnSpPr>
          <p:cNvPr id="5" name="Straight Connector 4"/>
          <p:cNvCxnSpPr/>
          <p:nvPr/>
        </p:nvCxnSpPr>
        <p:spPr>
          <a:xfrm flipV="1">
            <a:off x="914400" y="1345475"/>
            <a:ext cx="10515600" cy="12579"/>
          </a:xfrm>
          <a:prstGeom prst="line">
            <a:avLst/>
          </a:prstGeom>
          <a:ln w="38100">
            <a:solidFill>
              <a:srgbClr val="00B05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3475638136"/>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54679" y="2506662"/>
            <a:ext cx="10851383" cy="4351338"/>
          </a:xfrm>
        </p:spPr>
        <p:txBody>
          <a:bodyPr>
            <a:normAutofit/>
          </a:bodyPr>
          <a:lstStyle/>
          <a:p>
            <a:pPr marL="0" indent="0">
              <a:buNone/>
            </a:pPr>
            <a:r>
              <a:rPr lang="en-US" sz="4400" b="1" dirty="0" smtClean="0">
                <a:effectLst>
                  <a:outerShdw blurRad="38100" dist="38100" dir="2700000" algn="tl">
                    <a:srgbClr val="000000">
                      <a:alpha val="43137"/>
                    </a:srgbClr>
                  </a:outerShdw>
                </a:effectLst>
                <a:latin typeface="Comic Sans MS" panose="030F0702030302020204" pitchFamily="66" charset="0"/>
              </a:rPr>
              <a:t>Hereditary and acquired postsynaptic</a:t>
            </a:r>
          </a:p>
          <a:p>
            <a:pPr marL="0" indent="0">
              <a:buNone/>
            </a:pPr>
            <a:r>
              <a:rPr lang="en-US" sz="4400" b="1" dirty="0">
                <a:effectLst>
                  <a:outerShdw blurRad="38100" dist="38100" dir="2700000" algn="tl">
                    <a:srgbClr val="000000">
                      <a:alpha val="43137"/>
                    </a:srgbClr>
                  </a:outerShdw>
                </a:effectLst>
                <a:latin typeface="Comic Sans MS" panose="030F0702030302020204" pitchFamily="66" charset="0"/>
              </a:rPr>
              <a:t> </a:t>
            </a:r>
            <a:r>
              <a:rPr lang="en-US" sz="4400" b="1" dirty="0" smtClean="0">
                <a:effectLst>
                  <a:outerShdw blurRad="38100" dist="38100" dir="2700000" algn="tl">
                    <a:srgbClr val="000000">
                      <a:alpha val="43137"/>
                    </a:srgbClr>
                  </a:outerShdw>
                </a:effectLst>
                <a:latin typeface="Comic Sans MS" panose="030F0702030302020204" pitchFamily="66" charset="0"/>
              </a:rPr>
              <a:t>              disorders</a:t>
            </a:r>
          </a:p>
        </p:txBody>
      </p:sp>
    </p:spTree>
    <p:extLst>
      <p:ext uri="{BB962C8B-B14F-4D97-AF65-F5344CB8AC3E}">
        <p14:creationId xmlns:p14="http://schemas.microsoft.com/office/powerpoint/2010/main" xmlns="" val="347293703"/>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sr-Cyrl-RS" dirty="0">
                <a:solidFill>
                  <a:schemeClr val="accent5">
                    <a:lumMod val="75000"/>
                  </a:schemeClr>
                </a:solidFill>
                <a:latin typeface="Comic Sans MS" panose="030F0702030302020204" pitchFamily="66" charset="0"/>
              </a:rPr>
              <a:t> </a:t>
            </a:r>
            <a:r>
              <a:rPr lang="en-US" dirty="0" smtClean="0">
                <a:latin typeface="Comic Sans MS" panose="030F0702030302020204" pitchFamily="66" charset="0"/>
              </a:rPr>
              <a:t>Congenital myasthenia gravis</a:t>
            </a:r>
            <a:endParaRPr lang="en-US" dirty="0">
              <a:latin typeface="Comic Sans MS" panose="030F0702030302020204" pitchFamily="66" charset="0"/>
            </a:endParaRPr>
          </a:p>
        </p:txBody>
      </p:sp>
      <p:sp>
        <p:nvSpPr>
          <p:cNvPr id="3" name="Content Placeholder 2"/>
          <p:cNvSpPr>
            <a:spLocks noGrp="1"/>
          </p:cNvSpPr>
          <p:nvPr>
            <p:ph idx="1"/>
          </p:nvPr>
        </p:nvSpPr>
        <p:spPr>
          <a:xfrm>
            <a:off x="722141" y="1690688"/>
            <a:ext cx="10515600" cy="4351338"/>
          </a:xfrm>
        </p:spPr>
        <p:txBody>
          <a:bodyPr/>
          <a:lstStyle/>
          <a:p>
            <a:pPr>
              <a:buClr>
                <a:srgbClr val="00B050"/>
              </a:buClr>
            </a:pPr>
            <a:r>
              <a:rPr lang="en-US" sz="2400" dirty="0"/>
              <a:t>Genetically </a:t>
            </a:r>
            <a:r>
              <a:rPr lang="en-US" sz="2400" dirty="0" smtClean="0"/>
              <a:t>determined</a:t>
            </a:r>
          </a:p>
          <a:p>
            <a:pPr>
              <a:buClr>
                <a:srgbClr val="00B050"/>
              </a:buClr>
            </a:pPr>
            <a:r>
              <a:rPr lang="en-US" sz="2400" dirty="0" smtClean="0"/>
              <a:t>1–2</a:t>
            </a:r>
            <a:r>
              <a:rPr lang="en-US" sz="2400" dirty="0"/>
              <a:t>% of patients with signs of impairment of NM </a:t>
            </a:r>
            <a:r>
              <a:rPr lang="en-US" sz="2400" dirty="0" smtClean="0"/>
              <a:t>transmission</a:t>
            </a:r>
          </a:p>
          <a:p>
            <a:pPr>
              <a:buClr>
                <a:srgbClr val="00B050"/>
              </a:buClr>
            </a:pPr>
            <a:r>
              <a:rPr lang="en-US" sz="2400" dirty="0" smtClean="0"/>
              <a:t>Weakness </a:t>
            </a:r>
            <a:r>
              <a:rPr lang="en-US" sz="2400" dirty="0"/>
              <a:t>also exists in children whose mothers do not have </a:t>
            </a:r>
            <a:r>
              <a:rPr lang="en-US" sz="2400" dirty="0" smtClean="0"/>
              <a:t>MG</a:t>
            </a:r>
          </a:p>
          <a:p>
            <a:pPr>
              <a:buClr>
                <a:srgbClr val="00B050"/>
              </a:buClr>
            </a:pPr>
            <a:r>
              <a:rPr lang="en-US" sz="2400" dirty="0" smtClean="0"/>
              <a:t>Signs </a:t>
            </a:r>
            <a:r>
              <a:rPr lang="en-US" sz="2400" dirty="0"/>
              <a:t>of muscle weakness </a:t>
            </a:r>
            <a:r>
              <a:rPr lang="en-US" sz="2400" dirty="0" smtClean="0"/>
              <a:t>are present </a:t>
            </a:r>
            <a:r>
              <a:rPr lang="en-US" sz="2400" dirty="0"/>
              <a:t>at birth or in early childhood (rarely occur in old </a:t>
            </a:r>
            <a:r>
              <a:rPr lang="en-US" sz="2400" dirty="0" smtClean="0"/>
              <a:t>age)</a:t>
            </a:r>
            <a:endParaRPr lang="en-US" altLang="en-US" sz="2400" dirty="0"/>
          </a:p>
          <a:p>
            <a:pPr>
              <a:buClr>
                <a:srgbClr val="00B050"/>
              </a:buClr>
            </a:pPr>
            <a:endParaRPr lang="sr-Cyrl-RS" dirty="0" smtClean="0"/>
          </a:p>
        </p:txBody>
      </p:sp>
      <p:cxnSp>
        <p:nvCxnSpPr>
          <p:cNvPr id="5" name="Straight Connector 4"/>
          <p:cNvCxnSpPr/>
          <p:nvPr/>
        </p:nvCxnSpPr>
        <p:spPr>
          <a:xfrm flipV="1">
            <a:off x="954258" y="1371600"/>
            <a:ext cx="10283483" cy="9044"/>
          </a:xfrm>
          <a:prstGeom prst="line">
            <a:avLst/>
          </a:prstGeom>
          <a:ln w="38100">
            <a:solidFill>
              <a:srgbClr val="00B050"/>
            </a:solidFill>
          </a:ln>
        </p:spPr>
        <p:style>
          <a:lnRef idx="1">
            <a:schemeClr val="accent1"/>
          </a:lnRef>
          <a:fillRef idx="0">
            <a:schemeClr val="accent1"/>
          </a:fillRef>
          <a:effectRef idx="0">
            <a:schemeClr val="accent1"/>
          </a:effectRef>
          <a:fontRef idx="minor">
            <a:schemeClr val="tx1"/>
          </a:fontRef>
        </p:style>
      </p:cxnSp>
      <p:pic>
        <p:nvPicPr>
          <p:cNvPr id="9" name="Picture 8"/>
          <p:cNvPicPr>
            <a:picLocks noChangeAspect="1"/>
          </p:cNvPicPr>
          <p:nvPr/>
        </p:nvPicPr>
        <p:blipFill>
          <a:blip r:embed="rId2"/>
          <a:stretch>
            <a:fillRect/>
          </a:stretch>
        </p:blipFill>
        <p:spPr>
          <a:xfrm>
            <a:off x="4502163" y="3986758"/>
            <a:ext cx="3276600" cy="2774406"/>
          </a:xfrm>
          <a:prstGeom prst="rect">
            <a:avLst/>
          </a:prstGeom>
        </p:spPr>
      </p:pic>
      <p:pic>
        <p:nvPicPr>
          <p:cNvPr id="10" name="Picture 9"/>
          <p:cNvPicPr>
            <a:picLocks noChangeAspect="1"/>
          </p:cNvPicPr>
          <p:nvPr/>
        </p:nvPicPr>
        <p:blipFill>
          <a:blip r:embed="rId3"/>
          <a:stretch>
            <a:fillRect/>
          </a:stretch>
        </p:blipFill>
        <p:spPr>
          <a:xfrm>
            <a:off x="838200" y="3986758"/>
            <a:ext cx="3276600" cy="2795134"/>
          </a:xfrm>
          <a:prstGeom prst="rect">
            <a:avLst/>
          </a:prstGeom>
        </p:spPr>
      </p:pic>
      <p:pic>
        <p:nvPicPr>
          <p:cNvPr id="11" name="Picture 10"/>
          <p:cNvPicPr>
            <a:picLocks noChangeAspect="1"/>
          </p:cNvPicPr>
          <p:nvPr/>
        </p:nvPicPr>
        <p:blipFill>
          <a:blip r:embed="rId4"/>
          <a:stretch>
            <a:fillRect/>
          </a:stretch>
        </p:blipFill>
        <p:spPr>
          <a:xfrm>
            <a:off x="8217822" y="3976394"/>
            <a:ext cx="3276600" cy="2774406"/>
          </a:xfrm>
          <a:prstGeom prst="rect">
            <a:avLst/>
          </a:prstGeom>
        </p:spPr>
      </p:pic>
    </p:spTree>
    <p:extLst>
      <p:ext uri="{BB962C8B-B14F-4D97-AF65-F5344CB8AC3E}">
        <p14:creationId xmlns:p14="http://schemas.microsoft.com/office/powerpoint/2010/main" xmlns="" val="2043719350"/>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sr-Cyrl-RS" dirty="0">
                <a:solidFill>
                  <a:schemeClr val="accent5">
                    <a:lumMod val="75000"/>
                  </a:schemeClr>
                </a:solidFill>
                <a:latin typeface="Comic Sans MS" panose="030F0702030302020204" pitchFamily="66" charset="0"/>
              </a:rPr>
              <a:t> </a:t>
            </a:r>
            <a:r>
              <a:rPr lang="en-US" dirty="0">
                <a:solidFill>
                  <a:prstClr val="black"/>
                </a:solidFill>
                <a:latin typeface="Comic Sans MS" panose="030F0702030302020204" pitchFamily="66" charset="0"/>
              </a:rPr>
              <a:t>Congenital myasthenia </a:t>
            </a:r>
            <a:r>
              <a:rPr lang="en-US" dirty="0" smtClean="0">
                <a:solidFill>
                  <a:prstClr val="black"/>
                </a:solidFill>
                <a:latin typeface="Comic Sans MS" panose="030F0702030302020204" pitchFamily="66" charset="0"/>
              </a:rPr>
              <a:t>gravis</a:t>
            </a:r>
            <a:endParaRPr lang="en-US" dirty="0">
              <a:latin typeface="Comic Sans MS" panose="030F0702030302020204" pitchFamily="66" charset="0"/>
            </a:endParaRPr>
          </a:p>
        </p:txBody>
      </p:sp>
      <p:sp>
        <p:nvSpPr>
          <p:cNvPr id="3" name="Content Placeholder 2"/>
          <p:cNvSpPr>
            <a:spLocks noGrp="1"/>
          </p:cNvSpPr>
          <p:nvPr>
            <p:ph idx="1"/>
          </p:nvPr>
        </p:nvSpPr>
        <p:spPr>
          <a:xfrm>
            <a:off x="722141" y="1690688"/>
            <a:ext cx="10515600" cy="4351338"/>
          </a:xfrm>
        </p:spPr>
        <p:txBody>
          <a:bodyPr/>
          <a:lstStyle/>
          <a:p>
            <a:pPr>
              <a:buClr>
                <a:srgbClr val="00B050"/>
              </a:buClr>
            </a:pPr>
            <a:r>
              <a:rPr lang="en-US" b="1" dirty="0" smtClean="0">
                <a:solidFill>
                  <a:srgbClr val="00B050"/>
                </a:solidFill>
              </a:rPr>
              <a:t>Clinical features</a:t>
            </a:r>
            <a:r>
              <a:rPr lang="sr-Cyrl-RS" b="1" dirty="0" smtClean="0">
                <a:solidFill>
                  <a:srgbClr val="00B050"/>
                </a:solidFill>
              </a:rPr>
              <a:t>:</a:t>
            </a:r>
            <a:endParaRPr lang="sr-Cyrl-RS" b="1" dirty="0">
              <a:solidFill>
                <a:srgbClr val="00B050"/>
              </a:solidFill>
            </a:endParaRPr>
          </a:p>
          <a:p>
            <a:pPr marL="0" indent="0">
              <a:buClr>
                <a:srgbClr val="00B050"/>
              </a:buClr>
              <a:buNone/>
            </a:pPr>
            <a:r>
              <a:rPr lang="sr-Cyrl-RS" sz="2400" dirty="0" smtClean="0"/>
              <a:t>-</a:t>
            </a:r>
            <a:r>
              <a:rPr lang="en-US" sz="2400" dirty="0" smtClean="0"/>
              <a:t>  Semiotosis</a:t>
            </a:r>
            <a:endParaRPr lang="sr-Cyrl-RS" sz="2400" dirty="0" smtClean="0"/>
          </a:p>
          <a:p>
            <a:pPr>
              <a:buClr>
                <a:srgbClr val="00B050"/>
              </a:buClr>
              <a:buFontTx/>
              <a:buChar char="-"/>
            </a:pPr>
            <a:r>
              <a:rPr lang="en-US" sz="2400" dirty="0" smtClean="0"/>
              <a:t>Ophtalmoparesis</a:t>
            </a:r>
          </a:p>
          <a:p>
            <a:pPr>
              <a:buClr>
                <a:srgbClr val="00B050"/>
              </a:buClr>
              <a:buFontTx/>
              <a:buChar char="-"/>
            </a:pPr>
            <a:r>
              <a:rPr lang="en-US" sz="2400" dirty="0" smtClean="0"/>
              <a:t>Arms </a:t>
            </a:r>
            <a:r>
              <a:rPr lang="en-US" sz="2400" dirty="0"/>
              <a:t>and </a:t>
            </a:r>
            <a:r>
              <a:rPr lang="en-US" sz="2400" dirty="0" smtClean="0"/>
              <a:t>legs muscles</a:t>
            </a:r>
            <a:r>
              <a:rPr lang="en-US" sz="2400" dirty="0">
                <a:solidFill>
                  <a:prstClr val="black"/>
                </a:solidFill>
              </a:rPr>
              <a:t> </a:t>
            </a:r>
            <a:r>
              <a:rPr lang="en-US" sz="2400" dirty="0" smtClean="0">
                <a:solidFill>
                  <a:prstClr val="black"/>
                </a:solidFill>
              </a:rPr>
              <a:t>weakness </a:t>
            </a:r>
            <a:endParaRPr lang="en-US" sz="2400" dirty="0" smtClean="0"/>
          </a:p>
          <a:p>
            <a:pPr>
              <a:buClr>
                <a:srgbClr val="00B050"/>
              </a:buClr>
              <a:buFontTx/>
              <a:buChar char="-"/>
            </a:pPr>
            <a:r>
              <a:rPr lang="en-US" sz="2400" dirty="0" smtClean="0"/>
              <a:t>Worsening </a:t>
            </a:r>
            <a:r>
              <a:rPr lang="en-US" sz="2400" dirty="0"/>
              <a:t>of symptoms and signs during </a:t>
            </a:r>
            <a:r>
              <a:rPr lang="en-US" sz="2400" dirty="0" smtClean="0"/>
              <a:t>fatigue</a:t>
            </a:r>
            <a:endParaRPr lang="sr-Cyrl-RS" sz="2400" dirty="0" smtClean="0"/>
          </a:p>
        </p:txBody>
      </p:sp>
      <p:cxnSp>
        <p:nvCxnSpPr>
          <p:cNvPr id="5" name="Straight Connector 4"/>
          <p:cNvCxnSpPr/>
          <p:nvPr/>
        </p:nvCxnSpPr>
        <p:spPr>
          <a:xfrm flipV="1">
            <a:off x="954258" y="1371600"/>
            <a:ext cx="10283483" cy="9044"/>
          </a:xfrm>
          <a:prstGeom prst="line">
            <a:avLst/>
          </a:prstGeom>
          <a:ln w="38100">
            <a:solidFill>
              <a:srgbClr val="00B050"/>
            </a:solidFill>
          </a:ln>
        </p:spPr>
        <p:style>
          <a:lnRef idx="1">
            <a:schemeClr val="accent1"/>
          </a:lnRef>
          <a:fillRef idx="0">
            <a:schemeClr val="accent1"/>
          </a:fillRef>
          <a:effectRef idx="0">
            <a:schemeClr val="accent1"/>
          </a:effectRef>
          <a:fontRef idx="minor">
            <a:schemeClr val="tx1"/>
          </a:fontRef>
        </p:style>
      </p:cxnSp>
      <p:pic>
        <p:nvPicPr>
          <p:cNvPr id="4" name="Picture 3"/>
          <p:cNvPicPr>
            <a:picLocks noChangeAspect="1"/>
          </p:cNvPicPr>
          <p:nvPr/>
        </p:nvPicPr>
        <p:blipFill>
          <a:blip r:embed="rId2"/>
          <a:stretch>
            <a:fillRect/>
          </a:stretch>
        </p:blipFill>
        <p:spPr>
          <a:xfrm>
            <a:off x="4470150" y="4180113"/>
            <a:ext cx="3251698" cy="2416629"/>
          </a:xfrm>
          <a:prstGeom prst="rect">
            <a:avLst/>
          </a:prstGeom>
        </p:spPr>
      </p:pic>
      <p:pic>
        <p:nvPicPr>
          <p:cNvPr id="6" name="Picture 5"/>
          <p:cNvPicPr>
            <a:picLocks noChangeAspect="1"/>
          </p:cNvPicPr>
          <p:nvPr/>
        </p:nvPicPr>
        <p:blipFill>
          <a:blip r:embed="rId3"/>
          <a:stretch>
            <a:fillRect/>
          </a:stretch>
        </p:blipFill>
        <p:spPr>
          <a:xfrm>
            <a:off x="8327458" y="1619571"/>
            <a:ext cx="2591025" cy="5121084"/>
          </a:xfrm>
          <a:prstGeom prst="rect">
            <a:avLst/>
          </a:prstGeom>
        </p:spPr>
      </p:pic>
      <p:pic>
        <p:nvPicPr>
          <p:cNvPr id="7" name="Picture 6"/>
          <p:cNvPicPr>
            <a:picLocks noChangeAspect="1"/>
          </p:cNvPicPr>
          <p:nvPr/>
        </p:nvPicPr>
        <p:blipFill>
          <a:blip r:embed="rId4"/>
          <a:stretch>
            <a:fillRect/>
          </a:stretch>
        </p:blipFill>
        <p:spPr>
          <a:xfrm>
            <a:off x="954258" y="4180113"/>
            <a:ext cx="3005818" cy="2416629"/>
          </a:xfrm>
          <a:prstGeom prst="rect">
            <a:avLst/>
          </a:prstGeom>
        </p:spPr>
      </p:pic>
    </p:spTree>
    <p:extLst>
      <p:ext uri="{BB962C8B-B14F-4D97-AF65-F5344CB8AC3E}">
        <p14:creationId xmlns:p14="http://schemas.microsoft.com/office/powerpoint/2010/main" xmlns="" val="1583230976"/>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sr-Cyrl-RS" dirty="0">
                <a:solidFill>
                  <a:schemeClr val="accent5">
                    <a:lumMod val="75000"/>
                  </a:schemeClr>
                </a:solidFill>
                <a:latin typeface="Comic Sans MS" panose="030F0702030302020204" pitchFamily="66" charset="0"/>
              </a:rPr>
              <a:t> </a:t>
            </a:r>
            <a:r>
              <a:rPr lang="en-US" dirty="0">
                <a:solidFill>
                  <a:prstClr val="black"/>
                </a:solidFill>
                <a:latin typeface="Comic Sans MS" panose="030F0702030302020204" pitchFamily="66" charset="0"/>
              </a:rPr>
              <a:t>Congenital myasthenia </a:t>
            </a:r>
            <a:r>
              <a:rPr lang="en-US" dirty="0" smtClean="0">
                <a:solidFill>
                  <a:prstClr val="black"/>
                </a:solidFill>
                <a:latin typeface="Comic Sans MS" panose="030F0702030302020204" pitchFamily="66" charset="0"/>
              </a:rPr>
              <a:t>gravis</a:t>
            </a:r>
            <a:endParaRPr lang="en-US" dirty="0">
              <a:latin typeface="Comic Sans MS" panose="030F0702030302020204" pitchFamily="66" charset="0"/>
            </a:endParaRPr>
          </a:p>
        </p:txBody>
      </p:sp>
      <p:sp>
        <p:nvSpPr>
          <p:cNvPr id="3" name="Content Placeholder 2"/>
          <p:cNvSpPr>
            <a:spLocks noGrp="1"/>
          </p:cNvSpPr>
          <p:nvPr>
            <p:ph idx="1"/>
          </p:nvPr>
        </p:nvSpPr>
        <p:spPr>
          <a:xfrm>
            <a:off x="1122216" y="1994549"/>
            <a:ext cx="10515600" cy="4351338"/>
          </a:xfrm>
        </p:spPr>
        <p:txBody>
          <a:bodyPr>
            <a:normAutofit fontScale="92500" lnSpcReduction="10000"/>
          </a:bodyPr>
          <a:lstStyle/>
          <a:p>
            <a:pPr>
              <a:buClr>
                <a:srgbClr val="00B050"/>
              </a:buClr>
            </a:pPr>
            <a:r>
              <a:rPr lang="sr-Cyrl-RS" sz="3000" dirty="0" smtClean="0"/>
              <a:t>Е</a:t>
            </a:r>
            <a:r>
              <a:rPr lang="en-US" sz="3000" dirty="0" smtClean="0"/>
              <a:t>MNG</a:t>
            </a:r>
            <a:r>
              <a:rPr lang="sr-Cyrl-RS" sz="3000" dirty="0" smtClean="0"/>
              <a:t> –</a:t>
            </a:r>
            <a:r>
              <a:rPr lang="en-US" sz="3000" dirty="0"/>
              <a:t>a similar finding to </a:t>
            </a:r>
            <a:r>
              <a:rPr lang="en-US" sz="3000" dirty="0" smtClean="0"/>
              <a:t>MG</a:t>
            </a:r>
            <a:endParaRPr lang="sr-Cyrl-RS" sz="3000" dirty="0" smtClean="0"/>
          </a:p>
          <a:p>
            <a:pPr>
              <a:buClr>
                <a:srgbClr val="00B050"/>
              </a:buClr>
            </a:pPr>
            <a:endParaRPr lang="sr-Cyrl-RS" dirty="0"/>
          </a:p>
          <a:p>
            <a:pPr>
              <a:buClr>
                <a:srgbClr val="00B050"/>
              </a:buClr>
            </a:pPr>
            <a:endParaRPr lang="sr-Cyrl-RS" dirty="0" smtClean="0"/>
          </a:p>
          <a:p>
            <a:pPr>
              <a:buClr>
                <a:srgbClr val="00B050"/>
              </a:buClr>
            </a:pPr>
            <a:endParaRPr lang="sr-Cyrl-RS" dirty="0" smtClean="0"/>
          </a:p>
          <a:p>
            <a:pPr marL="0" indent="0">
              <a:buClr>
                <a:srgbClr val="00B050"/>
              </a:buClr>
              <a:buNone/>
            </a:pPr>
            <a:endParaRPr lang="sr-Cyrl-RS" dirty="0" smtClean="0"/>
          </a:p>
          <a:p>
            <a:pPr marL="0" indent="0">
              <a:buClr>
                <a:srgbClr val="00B050"/>
              </a:buClr>
              <a:buNone/>
            </a:pPr>
            <a:endParaRPr lang="sr-Cyrl-RS" b="1" dirty="0" smtClean="0">
              <a:solidFill>
                <a:srgbClr val="7030A0"/>
              </a:solidFill>
            </a:endParaRPr>
          </a:p>
          <a:p>
            <a:pPr>
              <a:buClr>
                <a:srgbClr val="00B050"/>
              </a:buClr>
            </a:pPr>
            <a:r>
              <a:rPr lang="en-US" sz="3000" dirty="0"/>
              <a:t>Immunosuppressive drugs have no </a:t>
            </a:r>
            <a:r>
              <a:rPr lang="en-US" sz="3000" dirty="0" smtClean="0"/>
              <a:t>effect</a:t>
            </a:r>
          </a:p>
          <a:p>
            <a:pPr>
              <a:buClr>
                <a:srgbClr val="00B050"/>
              </a:buClr>
            </a:pPr>
            <a:r>
              <a:rPr lang="en-US" sz="3000" dirty="0" smtClean="0"/>
              <a:t>Thymectomy </a:t>
            </a:r>
            <a:r>
              <a:rPr lang="en-US" sz="3000" dirty="0"/>
              <a:t>without </a:t>
            </a:r>
            <a:r>
              <a:rPr lang="en-US" sz="3000" dirty="0" smtClean="0"/>
              <a:t>effect</a:t>
            </a:r>
          </a:p>
          <a:p>
            <a:pPr>
              <a:buClr>
                <a:srgbClr val="00B050"/>
              </a:buClr>
            </a:pPr>
            <a:r>
              <a:rPr lang="en-US" sz="3000" dirty="0" smtClean="0"/>
              <a:t>Anticholinesterase </a:t>
            </a:r>
            <a:r>
              <a:rPr lang="en-US" sz="3000" dirty="0"/>
              <a:t>drugs or guanidine </a:t>
            </a:r>
            <a:r>
              <a:rPr lang="en-US" sz="3000" dirty="0" smtClean="0"/>
              <a:t>hydrochloride</a:t>
            </a:r>
            <a:endParaRPr lang="sr-Cyrl-RS" sz="3000" dirty="0" smtClean="0"/>
          </a:p>
        </p:txBody>
      </p:sp>
      <p:cxnSp>
        <p:nvCxnSpPr>
          <p:cNvPr id="5" name="Straight Connector 4"/>
          <p:cNvCxnSpPr/>
          <p:nvPr/>
        </p:nvCxnSpPr>
        <p:spPr>
          <a:xfrm flipV="1">
            <a:off x="954258" y="1371600"/>
            <a:ext cx="10283483" cy="9044"/>
          </a:xfrm>
          <a:prstGeom prst="line">
            <a:avLst/>
          </a:prstGeom>
          <a:ln w="38100">
            <a:solidFill>
              <a:srgbClr val="00B050"/>
            </a:solidFill>
          </a:ln>
        </p:spPr>
        <p:style>
          <a:lnRef idx="1">
            <a:schemeClr val="accent1"/>
          </a:lnRef>
          <a:fillRef idx="0">
            <a:schemeClr val="accent1"/>
          </a:fillRef>
          <a:effectRef idx="0">
            <a:schemeClr val="accent1"/>
          </a:effectRef>
          <a:fontRef idx="minor">
            <a:schemeClr val="tx1"/>
          </a:fontRef>
        </p:style>
      </p:cxnSp>
      <p:sp>
        <p:nvSpPr>
          <p:cNvPr id="8" name="Rectangle 7"/>
          <p:cNvSpPr/>
          <p:nvPr/>
        </p:nvSpPr>
        <p:spPr>
          <a:xfrm>
            <a:off x="1385453" y="3089564"/>
            <a:ext cx="8714512" cy="914400"/>
          </a:xfrm>
          <a:prstGeom prst="rect">
            <a:avLst/>
          </a:prstGeom>
          <a:ln/>
        </p:spPr>
        <p:style>
          <a:lnRef idx="2">
            <a:schemeClr val="accent6"/>
          </a:lnRef>
          <a:fillRef idx="1">
            <a:schemeClr val="lt1"/>
          </a:fillRef>
          <a:effectRef idx="0">
            <a:schemeClr val="accent6"/>
          </a:effectRef>
          <a:fontRef idx="minor">
            <a:schemeClr val="dk1"/>
          </a:fontRef>
        </p:style>
        <p:txBody>
          <a:bodyPr rtlCol="0" anchor="ctr"/>
          <a:lstStyle/>
          <a:p>
            <a:pPr>
              <a:buClr>
                <a:srgbClr val="00B050"/>
              </a:buClr>
            </a:pPr>
            <a:r>
              <a:rPr lang="sr-Latn-RS" sz="2800" b="1" dirty="0" smtClean="0">
                <a:solidFill>
                  <a:srgbClr val="7030A0"/>
                </a:solidFill>
              </a:rPr>
              <a:t>nAChR</a:t>
            </a:r>
            <a:r>
              <a:rPr lang="sr-Cyrl-RS" sz="2800" b="1" dirty="0" smtClean="0">
                <a:solidFill>
                  <a:srgbClr val="7030A0"/>
                </a:solidFill>
              </a:rPr>
              <a:t> </a:t>
            </a:r>
            <a:r>
              <a:rPr lang="en-US" sz="2800" b="1" dirty="0" smtClean="0">
                <a:solidFill>
                  <a:srgbClr val="7030A0"/>
                </a:solidFill>
              </a:rPr>
              <a:t>antibody -negative</a:t>
            </a:r>
            <a:endParaRPr lang="sr-Cyrl-RS" sz="2800" b="1" dirty="0">
              <a:solidFill>
                <a:srgbClr val="7030A0"/>
              </a:solidFill>
            </a:endParaRPr>
          </a:p>
        </p:txBody>
      </p:sp>
    </p:spTree>
    <p:extLst>
      <p:ext uri="{BB962C8B-B14F-4D97-AF65-F5344CB8AC3E}">
        <p14:creationId xmlns:p14="http://schemas.microsoft.com/office/powerpoint/2010/main" xmlns="" val="2074829096"/>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199" y="860999"/>
            <a:ext cx="11215255" cy="1325563"/>
          </a:xfrm>
        </p:spPr>
        <p:txBody>
          <a:bodyPr>
            <a:normAutofit/>
          </a:bodyPr>
          <a:lstStyle/>
          <a:p>
            <a:r>
              <a:rPr lang="sr-Cyrl-RS" dirty="0">
                <a:solidFill>
                  <a:schemeClr val="accent5">
                    <a:lumMod val="75000"/>
                  </a:schemeClr>
                </a:solidFill>
                <a:latin typeface="Comic Sans MS" panose="030F0702030302020204" pitchFamily="66" charset="0"/>
              </a:rPr>
              <a:t> </a:t>
            </a:r>
            <a:r>
              <a:rPr lang="en-US" dirty="0" smtClean="0">
                <a:latin typeface="Comic Sans MS" panose="030F0702030302020204" pitchFamily="66" charset="0"/>
              </a:rPr>
              <a:t>Acquired </a:t>
            </a:r>
            <a:r>
              <a:rPr lang="en-US" dirty="0">
                <a:latin typeface="Comic Sans MS" panose="030F0702030302020204" pitchFamily="66" charset="0"/>
              </a:rPr>
              <a:t>myasthenia </a:t>
            </a:r>
            <a:r>
              <a:rPr lang="en-US" dirty="0" smtClean="0">
                <a:latin typeface="Comic Sans MS" panose="030F0702030302020204" pitchFamily="66" charset="0"/>
              </a:rPr>
              <a:t>gravis</a:t>
            </a:r>
            <a:r>
              <a:rPr lang="sr-Cyrl-RS" dirty="0" smtClean="0">
                <a:latin typeface="Comic Sans MS" panose="030F0702030302020204" pitchFamily="66" charset="0"/>
              </a:rPr>
              <a:t>   </a:t>
            </a:r>
            <a:r>
              <a:rPr lang="sr-Cyrl-RS" sz="4000" dirty="0" smtClean="0">
                <a:latin typeface="Comic Sans MS" panose="030F0702030302020204" pitchFamily="66" charset="0"/>
              </a:rPr>
              <a:t/>
            </a:r>
            <a:br>
              <a:rPr lang="sr-Cyrl-RS" sz="4000" dirty="0" smtClean="0">
                <a:latin typeface="Comic Sans MS" panose="030F0702030302020204" pitchFamily="66" charset="0"/>
              </a:rPr>
            </a:br>
            <a:r>
              <a:rPr lang="sr-Cyrl-RS" sz="4000" dirty="0">
                <a:latin typeface="Comic Sans MS" panose="030F0702030302020204" pitchFamily="66" charset="0"/>
              </a:rPr>
              <a:t> </a:t>
            </a:r>
            <a:endParaRPr lang="en-US" sz="4000" dirty="0">
              <a:latin typeface="Comic Sans MS" panose="030F0702030302020204" pitchFamily="66" charset="0"/>
            </a:endParaRPr>
          </a:p>
        </p:txBody>
      </p:sp>
      <p:cxnSp>
        <p:nvCxnSpPr>
          <p:cNvPr id="5" name="Straight Connector 4"/>
          <p:cNvCxnSpPr/>
          <p:nvPr/>
        </p:nvCxnSpPr>
        <p:spPr>
          <a:xfrm flipV="1">
            <a:off x="995822" y="1681644"/>
            <a:ext cx="10283483" cy="9044"/>
          </a:xfrm>
          <a:prstGeom prst="line">
            <a:avLst/>
          </a:prstGeom>
          <a:ln w="38100">
            <a:solidFill>
              <a:srgbClr val="00B050"/>
            </a:solidFill>
          </a:ln>
        </p:spPr>
        <p:style>
          <a:lnRef idx="1">
            <a:schemeClr val="accent1"/>
          </a:lnRef>
          <a:fillRef idx="0">
            <a:schemeClr val="accent1"/>
          </a:fillRef>
          <a:effectRef idx="0">
            <a:schemeClr val="accent1"/>
          </a:effectRef>
          <a:fontRef idx="minor">
            <a:schemeClr val="tx1"/>
          </a:fontRef>
        </p:style>
      </p:cxnSp>
      <p:sp>
        <p:nvSpPr>
          <p:cNvPr id="4" name="Rounded Rectangle 3"/>
          <p:cNvSpPr/>
          <p:nvPr/>
        </p:nvSpPr>
        <p:spPr>
          <a:xfrm>
            <a:off x="1122216" y="3618953"/>
            <a:ext cx="6539346" cy="1316904"/>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a:buClr>
                <a:srgbClr val="00B050"/>
              </a:buClr>
            </a:pPr>
            <a:r>
              <a:rPr lang="en-US" sz="2800" b="1" dirty="0">
                <a:solidFill>
                  <a:srgbClr val="7030A0"/>
                </a:solidFill>
              </a:rPr>
              <a:t>Acquired autoimmune MG in children and </a:t>
            </a:r>
            <a:r>
              <a:rPr lang="en-US" sz="2800" b="1" dirty="0" smtClean="0">
                <a:solidFill>
                  <a:srgbClr val="7030A0"/>
                </a:solidFill>
              </a:rPr>
              <a:t>adults</a:t>
            </a:r>
            <a:endParaRPr lang="sr-Cyrl-RS" sz="2800" b="1" dirty="0">
              <a:solidFill>
                <a:srgbClr val="7030A0"/>
              </a:solidFill>
            </a:endParaRPr>
          </a:p>
        </p:txBody>
      </p:sp>
      <p:sp>
        <p:nvSpPr>
          <p:cNvPr id="7" name="Rounded Rectangle 6"/>
          <p:cNvSpPr/>
          <p:nvPr/>
        </p:nvSpPr>
        <p:spPr>
          <a:xfrm>
            <a:off x="1122216" y="1935155"/>
            <a:ext cx="6539346" cy="1316904"/>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a:buClr>
                <a:srgbClr val="00B050"/>
              </a:buClr>
            </a:pPr>
            <a:r>
              <a:rPr lang="en-US" sz="2800" b="1" dirty="0" smtClean="0">
                <a:solidFill>
                  <a:srgbClr val="7030A0"/>
                </a:solidFill>
              </a:rPr>
              <a:t>Transient </a:t>
            </a:r>
            <a:r>
              <a:rPr lang="en-US" sz="2800" b="1" dirty="0">
                <a:solidFill>
                  <a:srgbClr val="7030A0"/>
                </a:solidFill>
              </a:rPr>
              <a:t>neonatal </a:t>
            </a:r>
            <a:r>
              <a:rPr lang="en-US" sz="2800" b="1" dirty="0" smtClean="0">
                <a:solidFill>
                  <a:srgbClr val="7030A0"/>
                </a:solidFill>
              </a:rPr>
              <a:t>MG</a:t>
            </a:r>
            <a:endParaRPr lang="sr-Cyrl-RS" sz="2800" b="1" dirty="0">
              <a:solidFill>
                <a:srgbClr val="7030A0"/>
              </a:solidFill>
            </a:endParaRPr>
          </a:p>
        </p:txBody>
      </p:sp>
      <p:sp>
        <p:nvSpPr>
          <p:cNvPr id="9" name="Rounded Rectangle 8"/>
          <p:cNvSpPr/>
          <p:nvPr/>
        </p:nvSpPr>
        <p:spPr>
          <a:xfrm>
            <a:off x="1122216" y="5347231"/>
            <a:ext cx="6539346" cy="1316904"/>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a:buClr>
                <a:srgbClr val="00B050"/>
              </a:buClr>
            </a:pPr>
            <a:r>
              <a:rPr lang="en-US" sz="2800" b="1" dirty="0">
                <a:solidFill>
                  <a:srgbClr val="7030A0"/>
                </a:solidFill>
              </a:rPr>
              <a:t>D-penicillamine MG</a:t>
            </a:r>
            <a:endParaRPr lang="sr-Cyrl-RS" sz="2800" b="1" dirty="0">
              <a:solidFill>
                <a:srgbClr val="7030A0"/>
              </a:solidFill>
            </a:endParaRPr>
          </a:p>
        </p:txBody>
      </p:sp>
    </p:spTree>
    <p:extLst>
      <p:ext uri="{BB962C8B-B14F-4D97-AF65-F5344CB8AC3E}">
        <p14:creationId xmlns:p14="http://schemas.microsoft.com/office/powerpoint/2010/main" xmlns="" val="4249406733"/>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lvl="0">
              <a:lnSpc>
                <a:spcPct val="100000"/>
              </a:lnSpc>
              <a:spcBef>
                <a:spcPts val="0"/>
              </a:spcBef>
              <a:buClr>
                <a:srgbClr val="00B050"/>
              </a:buClr>
            </a:pPr>
            <a:r>
              <a:rPr lang="en-US" sz="4000" dirty="0" smtClean="0">
                <a:latin typeface="Comic Sans MS" panose="030F0702030302020204" pitchFamily="66" charset="0"/>
                <a:ea typeface="+mn-ea"/>
                <a:cs typeface="+mn-cs"/>
              </a:rPr>
              <a:t/>
            </a:r>
            <a:br>
              <a:rPr lang="en-US" sz="4000" dirty="0" smtClean="0">
                <a:latin typeface="Comic Sans MS" panose="030F0702030302020204" pitchFamily="66" charset="0"/>
                <a:ea typeface="+mn-ea"/>
                <a:cs typeface="+mn-cs"/>
              </a:rPr>
            </a:br>
            <a:r>
              <a:rPr lang="en-US" sz="4000" dirty="0" smtClean="0">
                <a:latin typeface="Comic Sans MS" panose="030F0702030302020204" pitchFamily="66" charset="0"/>
                <a:ea typeface="+mn-ea"/>
                <a:cs typeface="+mn-cs"/>
              </a:rPr>
              <a:t>Transient </a:t>
            </a:r>
            <a:r>
              <a:rPr lang="en-US" sz="4000" dirty="0">
                <a:latin typeface="Comic Sans MS" panose="030F0702030302020204" pitchFamily="66" charset="0"/>
                <a:ea typeface="+mn-ea"/>
                <a:cs typeface="+mn-cs"/>
              </a:rPr>
              <a:t>neonatal MG</a:t>
            </a:r>
            <a:r>
              <a:rPr lang="sr-Cyrl-RS" sz="2800" b="1" dirty="0">
                <a:solidFill>
                  <a:srgbClr val="7030A0"/>
                </a:solidFill>
                <a:latin typeface="Calibri" panose="020F0502020204030204"/>
                <a:ea typeface="+mn-ea"/>
                <a:cs typeface="+mn-cs"/>
              </a:rPr>
              <a:t/>
            </a:r>
            <a:br>
              <a:rPr lang="sr-Cyrl-RS" sz="2800" b="1" dirty="0">
                <a:solidFill>
                  <a:srgbClr val="7030A0"/>
                </a:solidFill>
                <a:latin typeface="Calibri" panose="020F0502020204030204"/>
                <a:ea typeface="+mn-ea"/>
                <a:cs typeface="+mn-cs"/>
              </a:rPr>
            </a:br>
            <a:endParaRPr lang="en-US" dirty="0">
              <a:latin typeface="Comic Sans MS" panose="030F0702030302020204" pitchFamily="66" charset="0"/>
            </a:endParaRPr>
          </a:p>
        </p:txBody>
      </p:sp>
      <p:sp>
        <p:nvSpPr>
          <p:cNvPr id="3" name="Content Placeholder 2"/>
          <p:cNvSpPr>
            <a:spLocks noGrp="1"/>
          </p:cNvSpPr>
          <p:nvPr>
            <p:ph idx="1"/>
          </p:nvPr>
        </p:nvSpPr>
        <p:spPr>
          <a:xfrm>
            <a:off x="722141" y="1908350"/>
            <a:ext cx="10515600" cy="4949649"/>
          </a:xfrm>
        </p:spPr>
        <p:txBody>
          <a:bodyPr>
            <a:normAutofit fontScale="85000" lnSpcReduction="20000"/>
          </a:bodyPr>
          <a:lstStyle/>
          <a:p>
            <a:pPr>
              <a:buClr>
                <a:srgbClr val="00B050"/>
              </a:buClr>
            </a:pPr>
            <a:r>
              <a:rPr lang="en-US" sz="3000" dirty="0">
                <a:solidFill>
                  <a:srgbClr val="212121"/>
                </a:solidFill>
              </a:rPr>
              <a:t>Transient neonatal myasthenia gravis is a postsynaptic neuromuscular transmission defect occurring in </a:t>
            </a:r>
            <a:r>
              <a:rPr lang="en-US" sz="3000" dirty="0" smtClean="0">
                <a:solidFill>
                  <a:srgbClr val="212121"/>
                </a:solidFill>
              </a:rPr>
              <a:t>20% </a:t>
            </a:r>
            <a:r>
              <a:rPr lang="en-US" sz="3000" dirty="0">
                <a:solidFill>
                  <a:srgbClr val="212121"/>
                </a:solidFill>
              </a:rPr>
              <a:t>of infants born to women with active (and, less commonly, in remission) acquired myasthenia </a:t>
            </a:r>
            <a:r>
              <a:rPr lang="en-US" sz="3000" dirty="0" smtClean="0">
                <a:solidFill>
                  <a:srgbClr val="212121"/>
                </a:solidFill>
              </a:rPr>
              <a:t>gravis</a:t>
            </a:r>
            <a:endParaRPr lang="sr-Cyrl-RS" sz="3000" dirty="0" smtClean="0"/>
          </a:p>
          <a:p>
            <a:pPr>
              <a:buClr>
                <a:srgbClr val="00B050"/>
              </a:buClr>
            </a:pPr>
            <a:r>
              <a:rPr lang="en-US" sz="3200" dirty="0">
                <a:solidFill>
                  <a:srgbClr val="212121"/>
                </a:solidFill>
              </a:rPr>
              <a:t>Although passive-transfer acetylcholine receptor (AChR) antibodies are found in the majority of these newborns, their pathogenic role is questionable because only some infants are </a:t>
            </a:r>
            <a:r>
              <a:rPr lang="en-US" sz="3200" dirty="0" smtClean="0">
                <a:solidFill>
                  <a:srgbClr val="212121"/>
                </a:solidFill>
              </a:rPr>
              <a:t>symptomatic</a:t>
            </a:r>
            <a:endParaRPr lang="sr-Cyrl-RS" sz="3000" dirty="0" smtClean="0"/>
          </a:p>
          <a:p>
            <a:pPr>
              <a:buClr>
                <a:srgbClr val="00B050"/>
              </a:buClr>
            </a:pPr>
            <a:r>
              <a:rPr lang="en-US" sz="3200" dirty="0">
                <a:solidFill>
                  <a:srgbClr val="212121"/>
                </a:solidFill>
              </a:rPr>
              <a:t>Sucking, swallowing, and respiratory difficulties are the most common presenting signs in the first day of </a:t>
            </a:r>
            <a:r>
              <a:rPr lang="en-US" sz="3200" dirty="0" smtClean="0">
                <a:solidFill>
                  <a:srgbClr val="212121"/>
                </a:solidFill>
              </a:rPr>
              <a:t>life</a:t>
            </a:r>
          </a:p>
          <a:p>
            <a:pPr>
              <a:buClr>
                <a:srgbClr val="00B050"/>
              </a:buClr>
            </a:pPr>
            <a:r>
              <a:rPr lang="en-US" sz="3200" dirty="0">
                <a:solidFill>
                  <a:srgbClr val="212121"/>
                </a:solidFill>
              </a:rPr>
              <a:t>Final diagnosis is done when administration of acetylcholinesterase agents transiently corrects the neuromuscular transmission defect. Serum AChR antibody titers follow the same pattern as their mothers. Supportive management and anticholinesterase agents prior to feedings are necessary in about 80% of patients. In the majority of infants the condition resolves spontaneously</a:t>
            </a:r>
            <a:endParaRPr lang="en-US" sz="3200" dirty="0" smtClean="0">
              <a:solidFill>
                <a:srgbClr val="212121"/>
              </a:solidFill>
            </a:endParaRPr>
          </a:p>
          <a:p>
            <a:pPr>
              <a:buClr>
                <a:srgbClr val="00B050"/>
              </a:buClr>
            </a:pPr>
            <a:endParaRPr lang="sr-Cyrl-RS" sz="3000" dirty="0" smtClean="0"/>
          </a:p>
          <a:p>
            <a:pPr marL="0" indent="0">
              <a:buClr>
                <a:srgbClr val="00B050"/>
              </a:buClr>
              <a:buNone/>
            </a:pPr>
            <a:endParaRPr lang="sr-Cyrl-RS" sz="3000" dirty="0" smtClean="0"/>
          </a:p>
        </p:txBody>
      </p:sp>
      <p:cxnSp>
        <p:nvCxnSpPr>
          <p:cNvPr id="5" name="Straight Connector 4"/>
          <p:cNvCxnSpPr/>
          <p:nvPr/>
        </p:nvCxnSpPr>
        <p:spPr>
          <a:xfrm flipV="1">
            <a:off x="954258" y="1371600"/>
            <a:ext cx="10283483" cy="9044"/>
          </a:xfrm>
          <a:prstGeom prst="line">
            <a:avLst/>
          </a:prstGeom>
          <a:ln w="38100">
            <a:solidFill>
              <a:srgbClr val="00B05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3195540585"/>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Cyrl-RS" dirty="0">
                <a:solidFill>
                  <a:schemeClr val="accent5">
                    <a:lumMod val="75000"/>
                  </a:schemeClr>
                </a:solidFill>
                <a:latin typeface="Comic Sans MS" panose="030F0702030302020204" pitchFamily="66" charset="0"/>
              </a:rPr>
              <a:t> </a:t>
            </a:r>
            <a:r>
              <a:rPr lang="en-US" sz="4000" dirty="0">
                <a:solidFill>
                  <a:prstClr val="black"/>
                </a:solidFill>
                <a:latin typeface="Comic Sans MS" panose="030F0702030302020204" pitchFamily="66" charset="0"/>
              </a:rPr>
              <a:t>M</a:t>
            </a:r>
            <a:r>
              <a:rPr lang="en-US" sz="4000" dirty="0" smtClean="0">
                <a:solidFill>
                  <a:prstClr val="black"/>
                </a:solidFill>
                <a:latin typeface="Comic Sans MS" panose="030F0702030302020204" pitchFamily="66" charset="0"/>
              </a:rPr>
              <a:t>yasthenia </a:t>
            </a:r>
            <a:r>
              <a:rPr lang="en-US" sz="4000" dirty="0">
                <a:solidFill>
                  <a:prstClr val="black"/>
                </a:solidFill>
                <a:latin typeface="Comic Sans MS" panose="030F0702030302020204" pitchFamily="66" charset="0"/>
              </a:rPr>
              <a:t>gravis </a:t>
            </a:r>
            <a:endParaRPr lang="en-US" dirty="0">
              <a:latin typeface="Comic Sans MS" panose="030F0702030302020204" pitchFamily="66" charset="0"/>
            </a:endParaRPr>
          </a:p>
        </p:txBody>
      </p:sp>
      <p:sp>
        <p:nvSpPr>
          <p:cNvPr id="3" name="Content Placeholder 2"/>
          <p:cNvSpPr>
            <a:spLocks noGrp="1"/>
          </p:cNvSpPr>
          <p:nvPr>
            <p:ph idx="1"/>
          </p:nvPr>
        </p:nvSpPr>
        <p:spPr>
          <a:xfrm>
            <a:off x="620541" y="1773896"/>
            <a:ext cx="10515600" cy="4959927"/>
          </a:xfrm>
        </p:spPr>
        <p:txBody>
          <a:bodyPr>
            <a:normAutofit/>
          </a:bodyPr>
          <a:lstStyle/>
          <a:p>
            <a:pPr marL="0" lvl="0" indent="0">
              <a:lnSpc>
                <a:spcPct val="100000"/>
              </a:lnSpc>
              <a:spcBef>
                <a:spcPts val="0"/>
              </a:spcBef>
              <a:buNone/>
            </a:pPr>
            <a:r>
              <a:rPr lang="sr-Cyrl-RS" b="1" dirty="0" smtClean="0">
                <a:solidFill>
                  <a:srgbClr val="421C5E"/>
                </a:solidFill>
              </a:rPr>
              <a:t>   </a:t>
            </a:r>
            <a:r>
              <a:rPr lang="en-US" dirty="0">
                <a:solidFill>
                  <a:srgbClr val="212121"/>
                </a:solidFill>
              </a:rPr>
              <a:t>Myasthenia gravis (MG) is the most common </a:t>
            </a:r>
            <a:r>
              <a:rPr lang="en-US" b="1" dirty="0">
                <a:solidFill>
                  <a:schemeClr val="accent6"/>
                </a:solidFill>
              </a:rPr>
              <a:t>autoimmune disorder </a:t>
            </a:r>
            <a:r>
              <a:rPr lang="en-US" dirty="0">
                <a:solidFill>
                  <a:srgbClr val="212121"/>
                </a:solidFill>
              </a:rPr>
              <a:t>that affects the </a:t>
            </a:r>
            <a:r>
              <a:rPr lang="en-US" b="1" dirty="0">
                <a:solidFill>
                  <a:schemeClr val="accent6"/>
                </a:solidFill>
              </a:rPr>
              <a:t>neuromuscular junction</a:t>
            </a:r>
            <a:r>
              <a:rPr lang="sr-Cyrl-RS" b="1" dirty="0" smtClean="0">
                <a:solidFill>
                  <a:schemeClr val="accent6"/>
                </a:solidFill>
              </a:rPr>
              <a:t> </a:t>
            </a:r>
            <a:r>
              <a:rPr lang="en-US" b="1" dirty="0" smtClean="0">
                <a:solidFill>
                  <a:schemeClr val="accent6"/>
                </a:solidFill>
              </a:rPr>
              <a:t>of </a:t>
            </a:r>
            <a:r>
              <a:rPr lang="en-US" b="1" dirty="0">
                <a:solidFill>
                  <a:schemeClr val="accent6"/>
                </a:solidFill>
              </a:rPr>
              <a:t>the skeletal muscles</a:t>
            </a:r>
            <a:r>
              <a:rPr lang="en-US" dirty="0">
                <a:solidFill>
                  <a:srgbClr val="000000"/>
                </a:solidFill>
              </a:rPr>
              <a:t>. The classic presentation is a </a:t>
            </a:r>
            <a:r>
              <a:rPr lang="en-US" b="1" dirty="0">
                <a:solidFill>
                  <a:srgbClr val="7030A0"/>
                </a:solidFill>
              </a:rPr>
              <a:t>fluctuating weakness </a:t>
            </a:r>
            <a:r>
              <a:rPr lang="en-US" dirty="0">
                <a:solidFill>
                  <a:srgbClr val="000000"/>
                </a:solidFill>
              </a:rPr>
              <a:t>that is more prominent in the afternoon. It usually involves muscles of the eyes, throat, and </a:t>
            </a:r>
            <a:r>
              <a:rPr lang="en-US" dirty="0" smtClean="0">
                <a:solidFill>
                  <a:srgbClr val="000000"/>
                </a:solidFill>
              </a:rPr>
              <a:t>extremities</a:t>
            </a:r>
            <a:endParaRPr lang="en-US" b="1" dirty="0" smtClean="0">
              <a:solidFill>
                <a:srgbClr val="421C5E"/>
              </a:solidFill>
            </a:endParaRPr>
          </a:p>
          <a:p>
            <a:pPr>
              <a:buClr>
                <a:srgbClr val="00B050"/>
              </a:buClr>
            </a:pPr>
            <a:r>
              <a:rPr lang="sr-Cyrl-RS" b="1" dirty="0" smtClean="0">
                <a:solidFill>
                  <a:srgbClr val="421C5E"/>
                </a:solidFill>
              </a:rPr>
              <a:t> </a:t>
            </a:r>
            <a:r>
              <a:rPr lang="en-US" dirty="0">
                <a:solidFill>
                  <a:srgbClr val="212121"/>
                </a:solidFill>
              </a:rPr>
              <a:t>MG is a heterogeneous disease from a phenotypic and pathogenesis </a:t>
            </a:r>
            <a:r>
              <a:rPr lang="en-US" dirty="0" smtClean="0">
                <a:solidFill>
                  <a:srgbClr val="212121"/>
                </a:solidFill>
              </a:rPr>
              <a:t>standpoint</a:t>
            </a:r>
          </a:p>
          <a:p>
            <a:pPr>
              <a:buClr>
                <a:srgbClr val="00B050"/>
              </a:buClr>
            </a:pPr>
            <a:r>
              <a:rPr lang="en-US" dirty="0">
                <a:solidFill>
                  <a:srgbClr val="212121"/>
                </a:solidFill>
              </a:rPr>
              <a:t>The spectrum of symptoms ranges from a purely ocular form to severe weakness of the limb, bulbar and respiratory </a:t>
            </a:r>
            <a:r>
              <a:rPr lang="en-US" dirty="0" smtClean="0">
                <a:solidFill>
                  <a:srgbClr val="212121"/>
                </a:solidFill>
              </a:rPr>
              <a:t>muscles</a:t>
            </a:r>
          </a:p>
          <a:p>
            <a:pPr>
              <a:buClr>
                <a:srgbClr val="00B050"/>
              </a:buClr>
            </a:pPr>
            <a:r>
              <a:rPr lang="en-US" dirty="0">
                <a:solidFill>
                  <a:srgbClr val="212121"/>
                </a:solidFill>
              </a:rPr>
              <a:t>The age of onset is variable from childhood to late adulthood with disease peaks in younger adult women and older men</a:t>
            </a:r>
            <a:endParaRPr lang="sr-Cyrl-RS" dirty="0" smtClean="0"/>
          </a:p>
        </p:txBody>
      </p:sp>
      <p:cxnSp>
        <p:nvCxnSpPr>
          <p:cNvPr id="5" name="Straight Connector 4"/>
          <p:cNvCxnSpPr/>
          <p:nvPr/>
        </p:nvCxnSpPr>
        <p:spPr>
          <a:xfrm flipV="1">
            <a:off x="954258" y="1371600"/>
            <a:ext cx="10283483" cy="9044"/>
          </a:xfrm>
          <a:prstGeom prst="line">
            <a:avLst/>
          </a:prstGeom>
          <a:ln w="38100">
            <a:solidFill>
              <a:srgbClr val="00B05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2915971763"/>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29566" y="147156"/>
            <a:ext cx="10515600" cy="1325563"/>
          </a:xfrm>
        </p:spPr>
        <p:txBody>
          <a:bodyPr/>
          <a:lstStyle/>
          <a:p>
            <a:r>
              <a:rPr lang="en-US" sz="4000" dirty="0">
                <a:solidFill>
                  <a:prstClr val="black"/>
                </a:solidFill>
                <a:latin typeface="Comic Sans MS" panose="030F0702030302020204" pitchFamily="66" charset="0"/>
              </a:rPr>
              <a:t>M</a:t>
            </a:r>
            <a:r>
              <a:rPr lang="en-US" sz="4000" dirty="0" smtClean="0">
                <a:solidFill>
                  <a:prstClr val="black"/>
                </a:solidFill>
                <a:latin typeface="Comic Sans MS" panose="030F0702030302020204" pitchFamily="66" charset="0"/>
              </a:rPr>
              <a:t>yasthenia gravis</a:t>
            </a:r>
            <a:endParaRPr lang="en-US" sz="4000" dirty="0">
              <a:latin typeface="Comic Sans MS" panose="030F0702030302020204" pitchFamily="66" charset="0"/>
            </a:endParaRPr>
          </a:p>
        </p:txBody>
      </p:sp>
      <p:pic>
        <p:nvPicPr>
          <p:cNvPr id="6" name="Content Placeholder 5"/>
          <p:cNvPicPr>
            <a:picLocks noGrp="1" noChangeAspect="1"/>
          </p:cNvPicPr>
          <p:nvPr>
            <p:ph idx="1"/>
          </p:nvPr>
        </p:nvPicPr>
        <p:blipFill>
          <a:blip r:embed="rId2"/>
          <a:stretch>
            <a:fillRect/>
          </a:stretch>
        </p:blipFill>
        <p:spPr>
          <a:xfrm>
            <a:off x="3306027" y="2113436"/>
            <a:ext cx="5108891" cy="3826756"/>
          </a:xfrm>
          <a:prstGeom prst="rect">
            <a:avLst/>
          </a:prstGeom>
        </p:spPr>
      </p:pic>
      <p:cxnSp>
        <p:nvCxnSpPr>
          <p:cNvPr id="5" name="Straight Connector 4"/>
          <p:cNvCxnSpPr/>
          <p:nvPr/>
        </p:nvCxnSpPr>
        <p:spPr>
          <a:xfrm flipV="1">
            <a:off x="945625" y="1214293"/>
            <a:ext cx="10283483" cy="9044"/>
          </a:xfrm>
          <a:prstGeom prst="line">
            <a:avLst/>
          </a:prstGeom>
          <a:ln w="38100">
            <a:solidFill>
              <a:srgbClr val="00B050"/>
            </a:solidFill>
          </a:ln>
        </p:spPr>
        <p:style>
          <a:lnRef idx="1">
            <a:schemeClr val="accent1"/>
          </a:lnRef>
          <a:fillRef idx="0">
            <a:schemeClr val="accent1"/>
          </a:fillRef>
          <a:effectRef idx="0">
            <a:schemeClr val="accent1"/>
          </a:effectRef>
          <a:fontRef idx="minor">
            <a:schemeClr val="tx1"/>
          </a:fontRef>
        </p:style>
      </p:cxnSp>
      <p:sp>
        <p:nvSpPr>
          <p:cNvPr id="4" name="Rounded Rectangle 3"/>
          <p:cNvSpPr/>
          <p:nvPr/>
        </p:nvSpPr>
        <p:spPr>
          <a:xfrm>
            <a:off x="1275645" y="1472719"/>
            <a:ext cx="9674578" cy="914400"/>
          </a:xfrm>
          <a:prstGeom prst="roundRect">
            <a:avLst/>
          </a:prstGeom>
          <a:solidFill>
            <a:srgbClr val="00B050"/>
          </a:solidFill>
        </p:spPr>
        <p:style>
          <a:lnRef idx="1">
            <a:schemeClr val="accent6"/>
          </a:lnRef>
          <a:fillRef idx="2">
            <a:schemeClr val="accent6"/>
          </a:fillRef>
          <a:effectRef idx="1">
            <a:schemeClr val="accent6"/>
          </a:effectRef>
          <a:fontRef idx="minor">
            <a:schemeClr val="dk1"/>
          </a:fontRef>
        </p:style>
        <p:txBody>
          <a:bodyPr rtlCol="0" anchor="ctr"/>
          <a:lstStyle/>
          <a:p>
            <a:pPr>
              <a:buClr>
                <a:srgbClr val="00B050"/>
              </a:buClr>
            </a:pPr>
            <a:r>
              <a:rPr lang="en-US" sz="3200" b="1" dirty="0" smtClean="0">
                <a:solidFill>
                  <a:schemeClr val="tx1"/>
                </a:solidFill>
              </a:rPr>
              <a:t>               </a:t>
            </a:r>
            <a:r>
              <a:rPr lang="en-US" sz="3200" dirty="0">
                <a:solidFill>
                  <a:srgbClr val="212121"/>
                </a:solidFill>
                <a:latin typeface="Cambria" panose="02040503050406030204" pitchFamily="18" charset="0"/>
              </a:rPr>
              <a:t> </a:t>
            </a:r>
            <a:r>
              <a:rPr lang="en-US" sz="3200" b="1" dirty="0" smtClean="0">
                <a:solidFill>
                  <a:srgbClr val="212121"/>
                </a:solidFill>
              </a:rPr>
              <a:t>Antibody-mediated </a:t>
            </a:r>
            <a:r>
              <a:rPr lang="en-US" sz="3200" b="1" dirty="0">
                <a:solidFill>
                  <a:srgbClr val="212121"/>
                </a:solidFill>
              </a:rPr>
              <a:t>autoimmune </a:t>
            </a:r>
            <a:r>
              <a:rPr lang="en-US" sz="3200" b="1" dirty="0" smtClean="0">
                <a:solidFill>
                  <a:srgbClr val="212121"/>
                </a:solidFill>
              </a:rPr>
              <a:t>disease</a:t>
            </a:r>
            <a:endParaRPr lang="sr-Cyrl-RS" sz="3200" b="1" dirty="0">
              <a:solidFill>
                <a:schemeClr val="tx1"/>
              </a:solidFill>
            </a:endParaRPr>
          </a:p>
        </p:txBody>
      </p:sp>
      <p:sp>
        <p:nvSpPr>
          <p:cNvPr id="7" name="Rectangle 4"/>
          <p:cNvSpPr>
            <a:spLocks noChangeArrowheads="1"/>
          </p:cNvSpPr>
          <p:nvPr/>
        </p:nvSpPr>
        <p:spPr bwMode="auto">
          <a:xfrm>
            <a:off x="945625" y="5940192"/>
            <a:ext cx="10874327" cy="830997"/>
          </a:xfrm>
          <a:prstGeom prst="rect">
            <a:avLst/>
          </a:prstGeom>
          <a:solidFill>
            <a:schemeClr val="bg2">
              <a:lumMod val="40000"/>
              <a:lumOff val="60000"/>
            </a:schemeClr>
          </a:solidFill>
          <a:ln w="9525">
            <a:noFill/>
            <a:miter lim="800000"/>
            <a:headEnd/>
            <a:tailEnd/>
          </a:ln>
          <a:effectLst/>
        </p:spPr>
        <p:txBody>
          <a:bodyPr wrap="square">
            <a:spAutoFit/>
          </a:bodyPr>
          <a:lstStyle>
            <a:lvl1pPr eaLnBrk="0" hangingPunct="0">
              <a:defRPr sz="2400">
                <a:solidFill>
                  <a:schemeClr val="tx1"/>
                </a:solidFill>
                <a:latin typeface="Times New Roman" panose="02020603050405020304" pitchFamily="18" charset="0"/>
                <a:ea typeface="MS PGothic" panose="020B0600070205080204" pitchFamily="34" charset="-128"/>
              </a:defRPr>
            </a:lvl1pPr>
            <a:lvl2pPr marL="742950" indent="-285750" eaLnBrk="0" hangingPunct="0">
              <a:defRPr sz="2400">
                <a:solidFill>
                  <a:schemeClr val="tx1"/>
                </a:solidFill>
                <a:latin typeface="Times New Roman" panose="02020603050405020304" pitchFamily="18" charset="0"/>
                <a:ea typeface="MS PGothic" panose="020B0600070205080204" pitchFamily="34" charset="-128"/>
              </a:defRPr>
            </a:lvl2pPr>
            <a:lvl3pPr marL="1143000" indent="-228600" eaLnBrk="0" hangingPunct="0">
              <a:defRPr sz="2400">
                <a:solidFill>
                  <a:schemeClr val="tx1"/>
                </a:solidFill>
                <a:latin typeface="Times New Roman" panose="02020603050405020304" pitchFamily="18" charset="0"/>
                <a:ea typeface="MS PGothic" panose="020B0600070205080204" pitchFamily="34" charset="-128"/>
              </a:defRPr>
            </a:lvl3pPr>
            <a:lvl4pPr marL="1600200" indent="-228600" eaLnBrk="0" hangingPunct="0">
              <a:defRPr sz="2400">
                <a:solidFill>
                  <a:schemeClr val="tx1"/>
                </a:solidFill>
                <a:latin typeface="Times New Roman" panose="02020603050405020304" pitchFamily="18" charset="0"/>
                <a:ea typeface="MS PGothic" panose="020B0600070205080204" pitchFamily="34" charset="-128"/>
              </a:defRPr>
            </a:lvl4pPr>
            <a:lvl5pPr marL="2057400" indent="-228600" eaLnBrk="0" hangingPunct="0">
              <a:defRPr sz="24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MS PGothic" panose="020B0600070205080204" pitchFamily="34" charset="-128"/>
              </a:defRPr>
            </a:lvl9pPr>
          </a:lstStyle>
          <a:p>
            <a:pPr eaLnBrk="1" hangingPunct="1">
              <a:spcBef>
                <a:spcPct val="20000"/>
              </a:spcBef>
            </a:pPr>
            <a:r>
              <a:rPr lang="en-US" altLang="en-US" b="1" dirty="0">
                <a:solidFill>
                  <a:srgbClr val="421C5E"/>
                </a:solidFill>
                <a:latin typeface="+mn-lt"/>
                <a:cs typeface="Arial" panose="020B0604020202020204" pitchFamily="34" charset="0"/>
              </a:rPr>
              <a:t>Antibodies are directed towards </a:t>
            </a:r>
            <a:r>
              <a:rPr lang="en-US" altLang="en-US" b="1" dirty="0" smtClean="0">
                <a:solidFill>
                  <a:srgbClr val="421C5E"/>
                </a:solidFill>
                <a:latin typeface="+mn-lt"/>
                <a:cs typeface="Arial" panose="020B0604020202020204" pitchFamily="34" charset="0"/>
              </a:rPr>
              <a:t>to different antigens of neuromuscular junctions</a:t>
            </a:r>
            <a:r>
              <a:rPr lang="en-US" altLang="en-US" b="1" dirty="0">
                <a:solidFill>
                  <a:srgbClr val="421C5E"/>
                </a:solidFill>
                <a:latin typeface="+mn-lt"/>
                <a:cs typeface="Arial" panose="020B0604020202020204" pitchFamily="34" charset="0"/>
              </a:rPr>
              <a:t>, typically according to the nAChR of the postsynaptic muscle membrane</a:t>
            </a:r>
            <a:endParaRPr lang="nl-NL" altLang="en-US" b="1" dirty="0">
              <a:solidFill>
                <a:srgbClr val="421C5E"/>
              </a:solidFill>
              <a:latin typeface="+mn-lt"/>
              <a:cs typeface="Arial" panose="020B0604020202020204" pitchFamily="34" charset="0"/>
            </a:endParaRPr>
          </a:p>
        </p:txBody>
      </p:sp>
    </p:spTree>
    <p:extLst>
      <p:ext uri="{BB962C8B-B14F-4D97-AF65-F5344CB8AC3E}">
        <p14:creationId xmlns:p14="http://schemas.microsoft.com/office/powerpoint/2010/main" xmlns="" val="2665910224"/>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Cyrl-RS" dirty="0">
                <a:solidFill>
                  <a:schemeClr val="accent5">
                    <a:lumMod val="75000"/>
                  </a:schemeClr>
                </a:solidFill>
                <a:latin typeface="Comic Sans MS" panose="030F0702030302020204" pitchFamily="66" charset="0"/>
              </a:rPr>
              <a:t> </a:t>
            </a:r>
            <a:r>
              <a:rPr lang="en-US" dirty="0" smtClean="0">
                <a:latin typeface="Comic Sans MS" panose="030F0702030302020204" pitchFamily="66" charset="0"/>
              </a:rPr>
              <a:t>MG</a:t>
            </a:r>
            <a:endParaRPr lang="en-US" dirty="0">
              <a:latin typeface="Comic Sans MS" panose="030F0702030302020204" pitchFamily="66" charset="0"/>
            </a:endParaRPr>
          </a:p>
        </p:txBody>
      </p:sp>
      <p:sp>
        <p:nvSpPr>
          <p:cNvPr id="3" name="Content Placeholder 2"/>
          <p:cNvSpPr>
            <a:spLocks noGrp="1"/>
          </p:cNvSpPr>
          <p:nvPr>
            <p:ph idx="1"/>
          </p:nvPr>
        </p:nvSpPr>
        <p:spPr>
          <a:xfrm>
            <a:off x="838199" y="1898073"/>
            <a:ext cx="10515600" cy="4959927"/>
          </a:xfrm>
        </p:spPr>
        <p:txBody>
          <a:bodyPr>
            <a:normAutofit/>
          </a:bodyPr>
          <a:lstStyle/>
          <a:p>
            <a:pPr marL="0" indent="0">
              <a:buClr>
                <a:srgbClr val="00B050"/>
              </a:buClr>
              <a:buNone/>
            </a:pPr>
            <a:endParaRPr lang="en-US" sz="3200" b="1" dirty="0">
              <a:solidFill>
                <a:srgbClr val="00B050"/>
              </a:solidFill>
            </a:endParaRPr>
          </a:p>
          <a:p>
            <a:pPr>
              <a:buClr>
                <a:srgbClr val="00B050"/>
              </a:buClr>
            </a:pPr>
            <a:r>
              <a:rPr lang="en-US" sz="3200" b="1" dirty="0" smtClean="0">
                <a:solidFill>
                  <a:srgbClr val="00B050"/>
                </a:solidFill>
              </a:rPr>
              <a:t>Etiology</a:t>
            </a:r>
            <a:endParaRPr lang="sr-Cyrl-RS" sz="3200" b="1" dirty="0" smtClean="0">
              <a:solidFill>
                <a:srgbClr val="00B050"/>
              </a:solidFill>
            </a:endParaRPr>
          </a:p>
          <a:p>
            <a:pPr marL="0" indent="0">
              <a:buClr>
                <a:srgbClr val="00B050"/>
              </a:buClr>
              <a:buNone/>
            </a:pPr>
            <a:r>
              <a:rPr lang="sr-Cyrl-RS" b="1" dirty="0" smtClean="0">
                <a:solidFill>
                  <a:srgbClr val="00B050"/>
                </a:solidFill>
              </a:rPr>
              <a:t>   </a:t>
            </a:r>
            <a:r>
              <a:rPr lang="sr-Cyrl-RS" b="1" dirty="0" smtClean="0"/>
              <a:t>- </a:t>
            </a:r>
            <a:r>
              <a:rPr lang="en-US" b="1" dirty="0"/>
              <a:t>genetic </a:t>
            </a:r>
            <a:r>
              <a:rPr lang="en-US" b="1" dirty="0" smtClean="0"/>
              <a:t>factors</a:t>
            </a:r>
          </a:p>
          <a:p>
            <a:pPr marL="0" indent="0">
              <a:buClr>
                <a:srgbClr val="00B050"/>
              </a:buClr>
              <a:buNone/>
            </a:pPr>
            <a:r>
              <a:rPr lang="en-US" dirty="0" smtClean="0">
                <a:solidFill>
                  <a:srgbClr val="000000"/>
                </a:solidFill>
              </a:rPr>
              <a:t>   </a:t>
            </a:r>
            <a:r>
              <a:rPr lang="sr-Cyrl-RS" b="1" dirty="0" smtClean="0"/>
              <a:t>- </a:t>
            </a:r>
            <a:r>
              <a:rPr lang="en-US" b="1" dirty="0"/>
              <a:t>environmental </a:t>
            </a:r>
            <a:r>
              <a:rPr lang="en-US" b="1" dirty="0" smtClean="0"/>
              <a:t>factors</a:t>
            </a:r>
            <a:endParaRPr lang="sr-Cyrl-RS" b="1" dirty="0" smtClean="0"/>
          </a:p>
          <a:p>
            <a:pPr marL="0" indent="0">
              <a:buNone/>
              <a:defRPr/>
            </a:pPr>
            <a:endParaRPr lang="sr-Cyrl-RS" dirty="0"/>
          </a:p>
          <a:p>
            <a:pPr marL="0" indent="0">
              <a:buNone/>
              <a:defRPr/>
            </a:pPr>
            <a:r>
              <a:rPr lang="en-US" dirty="0">
                <a:solidFill>
                  <a:srgbClr val="212121"/>
                </a:solidFill>
              </a:rPr>
              <a:t>In </a:t>
            </a:r>
            <a:r>
              <a:rPr lang="en-US" dirty="0" smtClean="0">
                <a:solidFill>
                  <a:srgbClr val="000000"/>
                </a:solidFill>
              </a:rPr>
              <a:t>genetically </a:t>
            </a:r>
            <a:r>
              <a:rPr lang="en-US" dirty="0">
                <a:solidFill>
                  <a:srgbClr val="000000"/>
                </a:solidFill>
              </a:rPr>
              <a:t>susceptible </a:t>
            </a:r>
            <a:r>
              <a:rPr lang="en-US" dirty="0" smtClean="0">
                <a:solidFill>
                  <a:srgbClr val="000000"/>
                </a:solidFill>
              </a:rPr>
              <a:t>individuals</a:t>
            </a:r>
            <a:r>
              <a:rPr lang="en-US" dirty="0" smtClean="0">
                <a:solidFill>
                  <a:srgbClr val="212121"/>
                </a:solidFill>
              </a:rPr>
              <a:t>, </a:t>
            </a:r>
          </a:p>
          <a:p>
            <a:pPr marL="0" indent="0">
              <a:buNone/>
              <a:defRPr/>
            </a:pPr>
            <a:r>
              <a:rPr lang="en-US" dirty="0" smtClean="0">
                <a:solidFill>
                  <a:srgbClr val="212121"/>
                </a:solidFill>
              </a:rPr>
              <a:t>exposure </a:t>
            </a:r>
            <a:r>
              <a:rPr lang="en-US" dirty="0">
                <a:solidFill>
                  <a:srgbClr val="212121"/>
                </a:solidFill>
              </a:rPr>
              <a:t>to environmental factors can act to </a:t>
            </a:r>
            <a:endParaRPr lang="en-US" dirty="0" smtClean="0">
              <a:solidFill>
                <a:srgbClr val="212121"/>
              </a:solidFill>
            </a:endParaRPr>
          </a:p>
          <a:p>
            <a:pPr marL="0" indent="0">
              <a:buNone/>
              <a:defRPr/>
            </a:pPr>
            <a:r>
              <a:rPr lang="en-US" dirty="0" smtClean="0">
                <a:solidFill>
                  <a:srgbClr val="212121"/>
                </a:solidFill>
              </a:rPr>
              <a:t>initiate an </a:t>
            </a:r>
            <a:r>
              <a:rPr lang="en-US" dirty="0">
                <a:solidFill>
                  <a:srgbClr val="212121"/>
                </a:solidFill>
              </a:rPr>
              <a:t>autoimmune process</a:t>
            </a:r>
            <a:endParaRPr lang="sr-Cyrl-RS" dirty="0" smtClean="0"/>
          </a:p>
          <a:p>
            <a:pPr marL="0" indent="0">
              <a:buNone/>
              <a:defRPr/>
            </a:pPr>
            <a:endParaRPr lang="sr-Cyrl-RS" dirty="0" smtClean="0"/>
          </a:p>
        </p:txBody>
      </p:sp>
      <p:cxnSp>
        <p:nvCxnSpPr>
          <p:cNvPr id="5" name="Straight Connector 4"/>
          <p:cNvCxnSpPr/>
          <p:nvPr/>
        </p:nvCxnSpPr>
        <p:spPr>
          <a:xfrm flipV="1">
            <a:off x="954258" y="1371600"/>
            <a:ext cx="10283483" cy="9044"/>
          </a:xfrm>
          <a:prstGeom prst="line">
            <a:avLst/>
          </a:prstGeom>
          <a:ln w="38100">
            <a:solidFill>
              <a:srgbClr val="00B050"/>
            </a:solidFill>
          </a:ln>
        </p:spPr>
        <p:style>
          <a:lnRef idx="1">
            <a:schemeClr val="accent1"/>
          </a:lnRef>
          <a:fillRef idx="0">
            <a:schemeClr val="accent1"/>
          </a:fillRef>
          <a:effectRef idx="0">
            <a:schemeClr val="accent1"/>
          </a:effectRef>
          <a:fontRef idx="minor">
            <a:schemeClr val="tx1"/>
          </a:fontRef>
        </p:style>
      </p:cxnSp>
      <p:pic>
        <p:nvPicPr>
          <p:cNvPr id="6" name="Picture 5"/>
          <p:cNvPicPr>
            <a:picLocks noChangeAspect="1"/>
          </p:cNvPicPr>
          <p:nvPr/>
        </p:nvPicPr>
        <p:blipFill>
          <a:blip r:embed="rId2"/>
          <a:stretch>
            <a:fillRect/>
          </a:stretch>
        </p:blipFill>
        <p:spPr>
          <a:xfrm>
            <a:off x="8066488" y="1794933"/>
            <a:ext cx="3894089" cy="2178756"/>
          </a:xfrm>
          <a:prstGeom prst="rect">
            <a:avLst/>
          </a:prstGeom>
        </p:spPr>
      </p:pic>
      <p:pic>
        <p:nvPicPr>
          <p:cNvPr id="7" name="Picture 6"/>
          <p:cNvPicPr>
            <a:picLocks noChangeAspect="1"/>
          </p:cNvPicPr>
          <p:nvPr/>
        </p:nvPicPr>
        <p:blipFill>
          <a:blip r:embed="rId3"/>
          <a:stretch>
            <a:fillRect/>
          </a:stretch>
        </p:blipFill>
        <p:spPr>
          <a:xfrm>
            <a:off x="8066488" y="4378036"/>
            <a:ext cx="3894090" cy="2178755"/>
          </a:xfrm>
          <a:prstGeom prst="rect">
            <a:avLst/>
          </a:prstGeom>
        </p:spPr>
      </p:pic>
    </p:spTree>
    <p:extLst>
      <p:ext uri="{BB962C8B-B14F-4D97-AF65-F5344CB8AC3E}">
        <p14:creationId xmlns:p14="http://schemas.microsoft.com/office/powerpoint/2010/main" xmlns="" val="143703821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392834"/>
            <a:ext cx="10515600" cy="1325563"/>
          </a:xfrm>
        </p:spPr>
        <p:txBody>
          <a:bodyPr>
            <a:normAutofit/>
          </a:bodyPr>
          <a:lstStyle/>
          <a:p>
            <a:r>
              <a:rPr lang="en-US" dirty="0" smtClean="0">
                <a:latin typeface="Comic Sans MS" panose="030F0702030302020204" pitchFamily="66" charset="0"/>
              </a:rPr>
              <a:t>Diagnosis of muscles diseases</a:t>
            </a:r>
            <a:endParaRPr lang="en-US" dirty="0">
              <a:latin typeface="Comic Sans MS" panose="030F0702030302020204" pitchFamily="66" charset="0"/>
            </a:endParaRPr>
          </a:p>
        </p:txBody>
      </p:sp>
      <p:sp>
        <p:nvSpPr>
          <p:cNvPr id="3" name="Content Placeholder 2"/>
          <p:cNvSpPr>
            <a:spLocks noGrp="1"/>
          </p:cNvSpPr>
          <p:nvPr>
            <p:ph idx="1"/>
          </p:nvPr>
        </p:nvSpPr>
        <p:spPr>
          <a:xfrm>
            <a:off x="838200" y="2282825"/>
            <a:ext cx="10515600" cy="4351338"/>
          </a:xfrm>
        </p:spPr>
        <p:txBody>
          <a:bodyPr>
            <a:normAutofit/>
          </a:bodyPr>
          <a:lstStyle/>
          <a:p>
            <a:pPr>
              <a:buClr>
                <a:srgbClr val="00B050"/>
              </a:buClr>
            </a:pPr>
            <a:r>
              <a:rPr lang="en-US" dirty="0" smtClean="0"/>
              <a:t>Creatine </a:t>
            </a:r>
            <a:r>
              <a:rPr lang="en-US" dirty="0"/>
              <a:t>kinase (CK</a:t>
            </a:r>
            <a:r>
              <a:rPr lang="en-US" dirty="0" smtClean="0"/>
              <a:t>)</a:t>
            </a:r>
          </a:p>
          <a:p>
            <a:pPr>
              <a:buClr>
                <a:srgbClr val="00B050"/>
              </a:buClr>
            </a:pPr>
            <a:r>
              <a:rPr lang="en-US" dirty="0" smtClean="0"/>
              <a:t>Transaminases</a:t>
            </a:r>
            <a:r>
              <a:rPr lang="en-US" dirty="0"/>
              <a:t>, aldolases, lactic </a:t>
            </a:r>
            <a:r>
              <a:rPr lang="en-US" dirty="0" smtClean="0"/>
              <a:t>dehydrogenases</a:t>
            </a:r>
          </a:p>
          <a:p>
            <a:pPr>
              <a:buClr>
                <a:srgbClr val="00B050"/>
              </a:buClr>
            </a:pPr>
            <a:r>
              <a:rPr lang="en-US" dirty="0" smtClean="0"/>
              <a:t>Myoglobin </a:t>
            </a:r>
            <a:r>
              <a:rPr lang="en-US" dirty="0"/>
              <a:t>in </a:t>
            </a:r>
            <a:r>
              <a:rPr lang="en-US" dirty="0" smtClean="0"/>
              <a:t>urine</a:t>
            </a:r>
          </a:p>
          <a:p>
            <a:pPr>
              <a:buClr>
                <a:srgbClr val="00B050"/>
              </a:buClr>
            </a:pPr>
            <a:r>
              <a:rPr lang="en-US" dirty="0" smtClean="0"/>
              <a:t>Ionogram</a:t>
            </a:r>
          </a:p>
          <a:p>
            <a:pPr>
              <a:buClr>
                <a:srgbClr val="00B050"/>
              </a:buClr>
            </a:pPr>
            <a:r>
              <a:rPr lang="en-US" dirty="0" smtClean="0"/>
              <a:t>Hormones</a:t>
            </a:r>
          </a:p>
          <a:p>
            <a:pPr>
              <a:buClr>
                <a:srgbClr val="00B050"/>
              </a:buClr>
            </a:pPr>
            <a:r>
              <a:rPr lang="en-US" b="1" dirty="0" smtClean="0">
                <a:solidFill>
                  <a:schemeClr val="accent6"/>
                </a:solidFill>
              </a:rPr>
              <a:t>Electromyoneurography </a:t>
            </a:r>
            <a:r>
              <a:rPr lang="en-US" b="1" dirty="0">
                <a:solidFill>
                  <a:schemeClr val="accent6"/>
                </a:solidFill>
              </a:rPr>
              <a:t>(EMNG</a:t>
            </a:r>
            <a:r>
              <a:rPr lang="en-US" b="1" dirty="0" smtClean="0">
                <a:solidFill>
                  <a:schemeClr val="accent6"/>
                </a:solidFill>
              </a:rPr>
              <a:t>)</a:t>
            </a:r>
          </a:p>
          <a:p>
            <a:pPr>
              <a:buClr>
                <a:srgbClr val="00B050"/>
              </a:buClr>
            </a:pPr>
            <a:r>
              <a:rPr lang="en-US" b="1" dirty="0" smtClean="0">
                <a:solidFill>
                  <a:schemeClr val="accent6"/>
                </a:solidFill>
              </a:rPr>
              <a:t>Biopsy</a:t>
            </a:r>
            <a:endParaRPr lang="en-US" b="1" dirty="0">
              <a:solidFill>
                <a:schemeClr val="accent6"/>
              </a:solidFill>
            </a:endParaRPr>
          </a:p>
        </p:txBody>
      </p:sp>
      <p:cxnSp>
        <p:nvCxnSpPr>
          <p:cNvPr id="4" name="Straight Connector 3"/>
          <p:cNvCxnSpPr/>
          <p:nvPr/>
        </p:nvCxnSpPr>
        <p:spPr>
          <a:xfrm flipV="1">
            <a:off x="685800" y="1379487"/>
            <a:ext cx="10515600" cy="42206"/>
          </a:xfrm>
          <a:prstGeom prst="line">
            <a:avLst/>
          </a:prstGeom>
          <a:ln w="38100">
            <a:solidFill>
              <a:srgbClr val="00B05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66318129"/>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Cyrl-RS" dirty="0">
                <a:solidFill>
                  <a:schemeClr val="accent5">
                    <a:lumMod val="75000"/>
                  </a:schemeClr>
                </a:solidFill>
                <a:latin typeface="Comic Sans MS" panose="030F0702030302020204" pitchFamily="66" charset="0"/>
              </a:rPr>
              <a:t> </a:t>
            </a:r>
            <a:r>
              <a:rPr lang="en-US" dirty="0" smtClean="0">
                <a:latin typeface="Comic Sans MS" panose="030F0702030302020204" pitchFamily="66" charset="0"/>
              </a:rPr>
              <a:t>MG</a:t>
            </a:r>
            <a:endParaRPr lang="en-US" dirty="0">
              <a:latin typeface="Comic Sans MS" panose="030F0702030302020204" pitchFamily="66" charset="0"/>
            </a:endParaRPr>
          </a:p>
        </p:txBody>
      </p:sp>
      <p:sp>
        <p:nvSpPr>
          <p:cNvPr id="3" name="Content Placeholder 2"/>
          <p:cNvSpPr>
            <a:spLocks noGrp="1"/>
          </p:cNvSpPr>
          <p:nvPr>
            <p:ph idx="1"/>
          </p:nvPr>
        </p:nvSpPr>
        <p:spPr>
          <a:xfrm>
            <a:off x="838199" y="1898073"/>
            <a:ext cx="10993584" cy="4959927"/>
          </a:xfrm>
        </p:spPr>
        <p:txBody>
          <a:bodyPr>
            <a:normAutofit fontScale="92500"/>
          </a:bodyPr>
          <a:lstStyle/>
          <a:p>
            <a:pPr>
              <a:buClr>
                <a:srgbClr val="00B050"/>
              </a:buClr>
            </a:pPr>
            <a:r>
              <a:rPr lang="en-US" b="1" dirty="0" smtClean="0"/>
              <a:t>The facts which support </a:t>
            </a:r>
            <a:r>
              <a:rPr lang="en-US" b="1" dirty="0"/>
              <a:t>genetic predisposition:   </a:t>
            </a:r>
            <a:endParaRPr lang="en-US" b="1" dirty="0" smtClean="0"/>
          </a:p>
          <a:p>
            <a:pPr marL="0" indent="0">
              <a:buClr>
                <a:srgbClr val="00B050"/>
              </a:buClr>
              <a:buNone/>
            </a:pPr>
            <a:endParaRPr lang="en-US" b="1" dirty="0" smtClean="0"/>
          </a:p>
          <a:p>
            <a:pPr marL="0" indent="0">
              <a:buClr>
                <a:srgbClr val="00B050"/>
              </a:buClr>
              <a:buNone/>
            </a:pPr>
            <a:r>
              <a:rPr lang="en-US" b="1" dirty="0" smtClean="0"/>
              <a:t>-</a:t>
            </a:r>
            <a:r>
              <a:rPr lang="en-US" dirty="0"/>
              <a:t>concordance in monozygotic twins </a:t>
            </a:r>
            <a:r>
              <a:rPr lang="en-US" dirty="0" smtClean="0"/>
              <a:t> are 30-40% </a:t>
            </a:r>
          </a:p>
          <a:p>
            <a:pPr marL="0" indent="0">
              <a:buClr>
                <a:srgbClr val="00B050"/>
              </a:buClr>
              <a:buNone/>
            </a:pPr>
            <a:r>
              <a:rPr lang="en-US" dirty="0" smtClean="0"/>
              <a:t>- </a:t>
            </a:r>
            <a:r>
              <a:rPr lang="en-US" dirty="0"/>
              <a:t>more frequent family occurrence of various autoimmune diseases </a:t>
            </a:r>
            <a:r>
              <a:rPr lang="en-US" dirty="0" smtClean="0"/>
              <a:t>(familial  </a:t>
            </a:r>
          </a:p>
          <a:p>
            <a:pPr marL="0" indent="0">
              <a:buClr>
                <a:srgbClr val="00B050"/>
              </a:buClr>
              <a:buNone/>
            </a:pPr>
            <a:r>
              <a:rPr lang="en-US" dirty="0"/>
              <a:t> </a:t>
            </a:r>
            <a:r>
              <a:rPr lang="en-US" dirty="0" smtClean="0"/>
              <a:t> polyautoimmunity)   </a:t>
            </a:r>
          </a:p>
          <a:p>
            <a:pPr marL="0" indent="0">
              <a:buClr>
                <a:srgbClr val="00B050"/>
              </a:buClr>
              <a:buNone/>
            </a:pPr>
            <a:r>
              <a:rPr lang="en-US" dirty="0" smtClean="0"/>
              <a:t>- association with other </a:t>
            </a:r>
            <a:r>
              <a:rPr lang="en-US" dirty="0"/>
              <a:t>autoimmune diseases in patients with </a:t>
            </a:r>
            <a:r>
              <a:rPr lang="en-US" dirty="0" smtClean="0"/>
              <a:t>MG    </a:t>
            </a:r>
          </a:p>
          <a:p>
            <a:pPr marL="0" indent="0">
              <a:buClr>
                <a:srgbClr val="00B050"/>
              </a:buClr>
              <a:buNone/>
            </a:pPr>
            <a:r>
              <a:rPr lang="en-US" dirty="0" smtClean="0"/>
              <a:t>- association </a:t>
            </a:r>
            <a:r>
              <a:rPr lang="en-US" dirty="0"/>
              <a:t>of </a:t>
            </a:r>
            <a:r>
              <a:rPr lang="en-US" dirty="0" smtClean="0"/>
              <a:t>MG </a:t>
            </a:r>
            <a:r>
              <a:rPr lang="en-US" dirty="0"/>
              <a:t>and certain HLA, DR antigens   </a:t>
            </a:r>
          </a:p>
          <a:p>
            <a:pPr marL="0" indent="0">
              <a:buClr>
                <a:srgbClr val="00B050"/>
              </a:buClr>
              <a:buNone/>
            </a:pPr>
            <a:r>
              <a:rPr lang="en-US" dirty="0" smtClean="0"/>
              <a:t>- association </a:t>
            </a:r>
            <a:r>
              <a:rPr lang="en-US" dirty="0"/>
              <a:t>with polymorphism of certain </a:t>
            </a:r>
            <a:r>
              <a:rPr lang="en-US" dirty="0" smtClean="0"/>
              <a:t>genes</a:t>
            </a:r>
            <a:endParaRPr lang="sr-Cyrl-RS" dirty="0"/>
          </a:p>
          <a:p>
            <a:pPr marL="0" indent="0">
              <a:buClr>
                <a:srgbClr val="00B050"/>
              </a:buClr>
              <a:buNone/>
            </a:pPr>
            <a:endParaRPr lang="sr-Cyrl-RS" b="1" dirty="0" smtClean="0"/>
          </a:p>
          <a:p>
            <a:pPr marL="0" indent="0">
              <a:buClr>
                <a:srgbClr val="00B050"/>
              </a:buClr>
              <a:buNone/>
            </a:pPr>
            <a:r>
              <a:rPr lang="sr-Cyrl-RS" b="1" dirty="0" smtClean="0"/>
              <a:t>  </a:t>
            </a:r>
            <a:endParaRPr lang="sr-Cyrl-RS" altLang="sr-Latn-RS" b="1" dirty="0">
              <a:solidFill>
                <a:srgbClr val="FF0000"/>
              </a:solidFill>
              <a:latin typeface="Calibri" panose="020F0502020204030204" pitchFamily="34" charset="0"/>
            </a:endParaRPr>
          </a:p>
          <a:p>
            <a:pPr marL="0" indent="0">
              <a:buClr>
                <a:srgbClr val="00B050"/>
              </a:buClr>
              <a:buNone/>
            </a:pPr>
            <a:endParaRPr lang="sr-Cyrl-RS" altLang="sr-Latn-RS" b="1" dirty="0" smtClean="0">
              <a:solidFill>
                <a:srgbClr val="FF0000"/>
              </a:solidFill>
              <a:latin typeface="Calibri" panose="020F0502020204030204" pitchFamily="34" charset="0"/>
            </a:endParaRPr>
          </a:p>
        </p:txBody>
      </p:sp>
      <p:cxnSp>
        <p:nvCxnSpPr>
          <p:cNvPr id="5" name="Straight Connector 4"/>
          <p:cNvCxnSpPr/>
          <p:nvPr/>
        </p:nvCxnSpPr>
        <p:spPr>
          <a:xfrm flipV="1">
            <a:off x="954258" y="1371600"/>
            <a:ext cx="10283483" cy="9044"/>
          </a:xfrm>
          <a:prstGeom prst="line">
            <a:avLst/>
          </a:prstGeom>
          <a:ln w="38100">
            <a:solidFill>
              <a:srgbClr val="00B050"/>
            </a:solidFill>
          </a:ln>
        </p:spPr>
        <p:style>
          <a:lnRef idx="1">
            <a:schemeClr val="accent1"/>
          </a:lnRef>
          <a:fillRef idx="0">
            <a:schemeClr val="accent1"/>
          </a:fillRef>
          <a:effectRef idx="0">
            <a:schemeClr val="accent1"/>
          </a:effectRef>
          <a:fontRef idx="minor">
            <a:schemeClr val="tx1"/>
          </a:fontRef>
        </p:style>
      </p:cxnSp>
      <p:pic>
        <p:nvPicPr>
          <p:cNvPr id="6" name="Picture 5"/>
          <p:cNvPicPr>
            <a:picLocks noChangeAspect="1"/>
          </p:cNvPicPr>
          <p:nvPr/>
        </p:nvPicPr>
        <p:blipFill>
          <a:blip r:embed="rId2"/>
          <a:stretch>
            <a:fillRect/>
          </a:stretch>
        </p:blipFill>
        <p:spPr>
          <a:xfrm>
            <a:off x="7827818" y="4730044"/>
            <a:ext cx="4364182" cy="2127956"/>
          </a:xfrm>
          <a:prstGeom prst="rect">
            <a:avLst/>
          </a:prstGeom>
        </p:spPr>
      </p:pic>
    </p:spTree>
    <p:extLst>
      <p:ext uri="{BB962C8B-B14F-4D97-AF65-F5344CB8AC3E}">
        <p14:creationId xmlns:p14="http://schemas.microsoft.com/office/powerpoint/2010/main" xmlns="" val="881021820"/>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Cyrl-RS" dirty="0">
                <a:solidFill>
                  <a:schemeClr val="accent5">
                    <a:lumMod val="75000"/>
                  </a:schemeClr>
                </a:solidFill>
                <a:latin typeface="Comic Sans MS" panose="030F0702030302020204" pitchFamily="66" charset="0"/>
              </a:rPr>
              <a:t> </a:t>
            </a:r>
            <a:r>
              <a:rPr lang="en-US" dirty="0" smtClean="0">
                <a:latin typeface="Comic Sans MS" panose="030F0702030302020204" pitchFamily="66" charset="0"/>
              </a:rPr>
              <a:t>MG</a:t>
            </a:r>
            <a:endParaRPr lang="en-US" dirty="0">
              <a:latin typeface="Comic Sans MS" panose="030F0702030302020204" pitchFamily="66" charset="0"/>
            </a:endParaRPr>
          </a:p>
        </p:txBody>
      </p:sp>
      <p:sp>
        <p:nvSpPr>
          <p:cNvPr id="3" name="Content Placeholder 2"/>
          <p:cNvSpPr>
            <a:spLocks noGrp="1"/>
          </p:cNvSpPr>
          <p:nvPr>
            <p:ph idx="1"/>
          </p:nvPr>
        </p:nvSpPr>
        <p:spPr>
          <a:xfrm>
            <a:off x="838198" y="1690689"/>
            <a:ext cx="11353801" cy="5167312"/>
          </a:xfrm>
        </p:spPr>
        <p:txBody>
          <a:bodyPr>
            <a:normAutofit lnSpcReduction="10000"/>
          </a:bodyPr>
          <a:lstStyle/>
          <a:p>
            <a:pPr marL="0" lvl="0" indent="0">
              <a:buClr>
                <a:srgbClr val="00B050"/>
              </a:buClr>
              <a:buNone/>
            </a:pPr>
            <a:r>
              <a:rPr lang="en-US" b="1" dirty="0" smtClean="0"/>
              <a:t>E</a:t>
            </a:r>
            <a:r>
              <a:rPr lang="en-US" b="1" dirty="0" smtClean="0">
                <a:solidFill>
                  <a:prstClr val="black"/>
                </a:solidFill>
              </a:rPr>
              <a:t>nvironmental factors</a:t>
            </a:r>
          </a:p>
          <a:p>
            <a:pPr marL="0" lvl="0" indent="0">
              <a:buClr>
                <a:srgbClr val="00B050"/>
              </a:buClr>
              <a:buNone/>
            </a:pPr>
            <a:r>
              <a:rPr lang="en-US" sz="2400" dirty="0" smtClean="0">
                <a:solidFill>
                  <a:srgbClr val="212121"/>
                </a:solidFill>
              </a:rPr>
              <a:t>contributes </a:t>
            </a:r>
            <a:r>
              <a:rPr lang="en-US" sz="2400" dirty="0">
                <a:solidFill>
                  <a:srgbClr val="212121"/>
                </a:solidFill>
              </a:rPr>
              <a:t>to the regulation of the immune system </a:t>
            </a:r>
          </a:p>
          <a:p>
            <a:pPr marL="0" lvl="0" indent="0">
              <a:buClr>
                <a:srgbClr val="00B050"/>
              </a:buClr>
              <a:buNone/>
            </a:pPr>
            <a:r>
              <a:rPr lang="en-US" sz="2400" dirty="0" smtClean="0">
                <a:solidFill>
                  <a:srgbClr val="212121"/>
                </a:solidFill>
              </a:rPr>
              <a:t>through </a:t>
            </a:r>
            <a:r>
              <a:rPr lang="en-US" sz="2400" dirty="0">
                <a:solidFill>
                  <a:srgbClr val="212121"/>
                </a:solidFill>
              </a:rPr>
              <a:t>multiple mechanisms</a:t>
            </a:r>
            <a:endParaRPr lang="sr-Cyrl-RS" sz="2400" b="1" dirty="0">
              <a:solidFill>
                <a:prstClr val="black"/>
              </a:solidFill>
            </a:endParaRPr>
          </a:p>
          <a:p>
            <a:pPr>
              <a:buClr>
                <a:srgbClr val="00B050"/>
              </a:buClr>
            </a:pPr>
            <a:endParaRPr lang="en-US" b="1" dirty="0" smtClean="0"/>
          </a:p>
          <a:p>
            <a:pPr>
              <a:buClr>
                <a:srgbClr val="00B050"/>
              </a:buClr>
            </a:pPr>
            <a:r>
              <a:rPr lang="en-US" b="1" dirty="0"/>
              <a:t>Predisposing factors:    </a:t>
            </a:r>
            <a:endParaRPr lang="en-US" b="1" dirty="0" smtClean="0"/>
          </a:p>
          <a:p>
            <a:pPr marL="0" indent="0">
              <a:buClr>
                <a:srgbClr val="00B050"/>
              </a:buClr>
              <a:buNone/>
            </a:pPr>
            <a:r>
              <a:rPr lang="en-US" dirty="0" smtClean="0"/>
              <a:t>   -Hormones (estrogen)</a:t>
            </a:r>
          </a:p>
          <a:p>
            <a:pPr marL="0" indent="0">
              <a:buClr>
                <a:srgbClr val="00B050"/>
              </a:buClr>
              <a:buNone/>
            </a:pPr>
            <a:r>
              <a:rPr lang="en-US" dirty="0"/>
              <a:t> </a:t>
            </a:r>
            <a:r>
              <a:rPr lang="en-US" dirty="0" smtClean="0"/>
              <a:t>  -Low levels of vitamin D </a:t>
            </a:r>
          </a:p>
          <a:p>
            <a:pPr marL="0" indent="0">
              <a:buClr>
                <a:srgbClr val="00B050"/>
              </a:buClr>
              <a:buNone/>
            </a:pPr>
            <a:r>
              <a:rPr lang="en-US" dirty="0" smtClean="0"/>
              <a:t>   -Gut microbiota -</a:t>
            </a:r>
            <a:r>
              <a:rPr lang="en-US" dirty="0" smtClean="0">
                <a:solidFill>
                  <a:srgbClr val="212121"/>
                </a:solidFill>
              </a:rPr>
              <a:t>regulate </a:t>
            </a:r>
            <a:r>
              <a:rPr lang="en-US" dirty="0">
                <a:solidFill>
                  <a:srgbClr val="212121"/>
                </a:solidFill>
              </a:rPr>
              <a:t>the maturation and function of the host immune </a:t>
            </a:r>
            <a:endParaRPr lang="en-US" dirty="0" smtClean="0">
              <a:solidFill>
                <a:srgbClr val="212121"/>
              </a:solidFill>
            </a:endParaRPr>
          </a:p>
          <a:p>
            <a:pPr marL="0" indent="0">
              <a:buClr>
                <a:srgbClr val="00B050"/>
              </a:buClr>
              <a:buNone/>
            </a:pPr>
            <a:r>
              <a:rPr lang="en-US" dirty="0">
                <a:solidFill>
                  <a:srgbClr val="212121"/>
                </a:solidFill>
              </a:rPr>
              <a:t> </a:t>
            </a:r>
            <a:r>
              <a:rPr lang="en-US" dirty="0" smtClean="0">
                <a:solidFill>
                  <a:srgbClr val="212121"/>
                </a:solidFill>
              </a:rPr>
              <a:t>    system</a:t>
            </a:r>
            <a:r>
              <a:rPr lang="en-US" dirty="0" smtClean="0"/>
              <a:t> </a:t>
            </a:r>
          </a:p>
          <a:p>
            <a:pPr marL="0" indent="0">
              <a:buClr>
                <a:srgbClr val="00B050"/>
              </a:buClr>
              <a:buNone/>
            </a:pPr>
            <a:r>
              <a:rPr lang="en-US" dirty="0"/>
              <a:t> </a:t>
            </a:r>
            <a:r>
              <a:rPr lang="en-US" dirty="0" smtClean="0"/>
              <a:t>  - </a:t>
            </a:r>
            <a:r>
              <a:rPr lang="en-US" dirty="0"/>
              <a:t>Nutrition: additives, pesticides can affect the regulation of the immune </a:t>
            </a:r>
            <a:endParaRPr lang="en-US" dirty="0" smtClean="0"/>
          </a:p>
          <a:p>
            <a:pPr marL="0" indent="0">
              <a:buClr>
                <a:srgbClr val="00B050"/>
              </a:buClr>
              <a:buNone/>
            </a:pPr>
            <a:r>
              <a:rPr lang="en-US" dirty="0"/>
              <a:t> </a:t>
            </a:r>
            <a:r>
              <a:rPr lang="en-US" dirty="0" smtClean="0"/>
              <a:t>    system</a:t>
            </a:r>
            <a:endParaRPr lang="sr-Latn-CS" altLang="en-US" sz="2400" dirty="0"/>
          </a:p>
          <a:p>
            <a:pPr marL="0" indent="0">
              <a:buClr>
                <a:srgbClr val="00B050"/>
              </a:buClr>
              <a:buNone/>
            </a:pPr>
            <a:endParaRPr lang="sr-Cyrl-RS" altLang="sr-Latn-RS" b="1" dirty="0">
              <a:solidFill>
                <a:srgbClr val="FF0000"/>
              </a:solidFill>
              <a:latin typeface="Calibri" panose="020F0502020204030204" pitchFamily="34" charset="0"/>
            </a:endParaRPr>
          </a:p>
          <a:p>
            <a:pPr marL="0" indent="0">
              <a:buClr>
                <a:srgbClr val="00B050"/>
              </a:buClr>
              <a:buNone/>
            </a:pPr>
            <a:endParaRPr lang="sr-Cyrl-RS" altLang="sr-Latn-RS" b="1" dirty="0" smtClean="0">
              <a:solidFill>
                <a:srgbClr val="FF0000"/>
              </a:solidFill>
              <a:latin typeface="Calibri" panose="020F0502020204030204" pitchFamily="34" charset="0"/>
            </a:endParaRPr>
          </a:p>
        </p:txBody>
      </p:sp>
      <p:cxnSp>
        <p:nvCxnSpPr>
          <p:cNvPr id="5" name="Straight Connector 4"/>
          <p:cNvCxnSpPr/>
          <p:nvPr/>
        </p:nvCxnSpPr>
        <p:spPr>
          <a:xfrm flipV="1">
            <a:off x="954258" y="1371600"/>
            <a:ext cx="10283483" cy="9044"/>
          </a:xfrm>
          <a:prstGeom prst="line">
            <a:avLst/>
          </a:prstGeom>
          <a:ln w="38100">
            <a:solidFill>
              <a:srgbClr val="00B050"/>
            </a:solidFill>
          </a:ln>
        </p:spPr>
        <p:style>
          <a:lnRef idx="1">
            <a:schemeClr val="accent1"/>
          </a:lnRef>
          <a:fillRef idx="0">
            <a:schemeClr val="accent1"/>
          </a:fillRef>
          <a:effectRef idx="0">
            <a:schemeClr val="accent1"/>
          </a:effectRef>
          <a:fontRef idx="minor">
            <a:schemeClr val="tx1"/>
          </a:fontRef>
        </p:style>
      </p:cxnSp>
      <p:pic>
        <p:nvPicPr>
          <p:cNvPr id="4" name="Picture 3"/>
          <p:cNvPicPr>
            <a:picLocks noChangeAspect="1"/>
          </p:cNvPicPr>
          <p:nvPr/>
        </p:nvPicPr>
        <p:blipFill>
          <a:blip r:embed="rId2"/>
          <a:stretch>
            <a:fillRect/>
          </a:stretch>
        </p:blipFill>
        <p:spPr>
          <a:xfrm>
            <a:off x="7938655" y="1769770"/>
            <a:ext cx="4253344" cy="2504575"/>
          </a:xfrm>
          <a:prstGeom prst="rect">
            <a:avLst/>
          </a:prstGeom>
        </p:spPr>
      </p:pic>
    </p:spTree>
    <p:extLst>
      <p:ext uri="{BB962C8B-B14F-4D97-AF65-F5344CB8AC3E}">
        <p14:creationId xmlns:p14="http://schemas.microsoft.com/office/powerpoint/2010/main" xmlns="" val="1190916738"/>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Cyrl-RS" dirty="0">
                <a:solidFill>
                  <a:schemeClr val="accent5">
                    <a:lumMod val="75000"/>
                  </a:schemeClr>
                </a:solidFill>
                <a:latin typeface="Comic Sans MS" panose="030F0702030302020204" pitchFamily="66" charset="0"/>
              </a:rPr>
              <a:t> </a:t>
            </a:r>
            <a:r>
              <a:rPr lang="en-US" dirty="0" smtClean="0">
                <a:latin typeface="Comic Sans MS" panose="030F0702030302020204" pitchFamily="66" charset="0"/>
              </a:rPr>
              <a:t>MG</a:t>
            </a:r>
            <a:endParaRPr lang="en-US" dirty="0">
              <a:latin typeface="Comic Sans MS" panose="030F0702030302020204" pitchFamily="66" charset="0"/>
            </a:endParaRPr>
          </a:p>
        </p:txBody>
      </p:sp>
      <p:sp>
        <p:nvSpPr>
          <p:cNvPr id="3" name="Content Placeholder 2"/>
          <p:cNvSpPr>
            <a:spLocks noGrp="1"/>
          </p:cNvSpPr>
          <p:nvPr>
            <p:ph idx="1"/>
          </p:nvPr>
        </p:nvSpPr>
        <p:spPr>
          <a:xfrm>
            <a:off x="838198" y="2387119"/>
            <a:ext cx="11201401" cy="4470882"/>
          </a:xfrm>
        </p:spPr>
        <p:txBody>
          <a:bodyPr>
            <a:normAutofit fontScale="92500" lnSpcReduction="20000"/>
          </a:bodyPr>
          <a:lstStyle/>
          <a:p>
            <a:pPr>
              <a:buClr>
                <a:srgbClr val="00B050"/>
              </a:buClr>
            </a:pPr>
            <a:r>
              <a:rPr lang="en-US" dirty="0">
                <a:solidFill>
                  <a:srgbClr val="212121"/>
                </a:solidFill>
              </a:rPr>
              <a:t>Environmental </a:t>
            </a:r>
            <a:r>
              <a:rPr lang="en-US" dirty="0" smtClean="0">
                <a:solidFill>
                  <a:srgbClr val="212121"/>
                </a:solidFill>
              </a:rPr>
              <a:t>factors  such </a:t>
            </a:r>
            <a:r>
              <a:rPr lang="en-US" dirty="0">
                <a:solidFill>
                  <a:srgbClr val="212121"/>
                </a:solidFill>
              </a:rPr>
              <a:t>as stressful life events, viral infections, and various drugs or toxins, have been postulated to precipitate the development of </a:t>
            </a:r>
            <a:r>
              <a:rPr lang="en-US" dirty="0" smtClean="0">
                <a:solidFill>
                  <a:srgbClr val="212121"/>
                </a:solidFill>
              </a:rPr>
              <a:t>MG</a:t>
            </a:r>
          </a:p>
          <a:p>
            <a:pPr marL="0" indent="0">
              <a:buClr>
                <a:srgbClr val="00B050"/>
              </a:buClr>
              <a:buNone/>
            </a:pPr>
            <a:r>
              <a:rPr lang="en-US" dirty="0">
                <a:solidFill>
                  <a:srgbClr val="212121"/>
                </a:solidFill>
              </a:rPr>
              <a:t> </a:t>
            </a:r>
            <a:r>
              <a:rPr lang="en-US" dirty="0" smtClean="0">
                <a:solidFill>
                  <a:srgbClr val="212121"/>
                </a:solidFill>
              </a:rPr>
              <a:t>  - viral </a:t>
            </a:r>
            <a:r>
              <a:rPr lang="en-US" dirty="0">
                <a:solidFill>
                  <a:srgbClr val="212121"/>
                </a:solidFill>
              </a:rPr>
              <a:t>or bacterial respiratory or other infection (4</a:t>
            </a:r>
            <a:r>
              <a:rPr lang="en-US" dirty="0" smtClean="0">
                <a:solidFill>
                  <a:srgbClr val="212121"/>
                </a:solidFill>
              </a:rPr>
              <a:t>%)</a:t>
            </a:r>
          </a:p>
          <a:p>
            <a:pPr marL="0" indent="0">
              <a:buClr>
                <a:srgbClr val="00B050"/>
              </a:buClr>
              <a:buNone/>
            </a:pPr>
            <a:r>
              <a:rPr lang="en-US" dirty="0">
                <a:solidFill>
                  <a:srgbClr val="212121"/>
                </a:solidFill>
              </a:rPr>
              <a:t> </a:t>
            </a:r>
            <a:r>
              <a:rPr lang="en-US" dirty="0" smtClean="0">
                <a:solidFill>
                  <a:srgbClr val="212121"/>
                </a:solidFill>
              </a:rPr>
              <a:t>  - emotional </a:t>
            </a:r>
            <a:r>
              <a:rPr lang="en-US" dirty="0">
                <a:solidFill>
                  <a:srgbClr val="212121"/>
                </a:solidFill>
              </a:rPr>
              <a:t>stress (4</a:t>
            </a:r>
            <a:r>
              <a:rPr lang="en-US" dirty="0" smtClean="0">
                <a:solidFill>
                  <a:srgbClr val="212121"/>
                </a:solidFill>
              </a:rPr>
              <a:t>%)</a:t>
            </a:r>
          </a:p>
          <a:p>
            <a:pPr marL="0" indent="0">
              <a:buClr>
                <a:srgbClr val="00B050"/>
              </a:buClr>
              <a:buNone/>
            </a:pPr>
            <a:r>
              <a:rPr lang="en-US" dirty="0">
                <a:solidFill>
                  <a:srgbClr val="212121"/>
                </a:solidFill>
              </a:rPr>
              <a:t> </a:t>
            </a:r>
            <a:r>
              <a:rPr lang="en-US" dirty="0" smtClean="0">
                <a:solidFill>
                  <a:srgbClr val="212121"/>
                </a:solidFill>
              </a:rPr>
              <a:t>  - physical </a:t>
            </a:r>
            <a:r>
              <a:rPr lang="en-US" dirty="0">
                <a:solidFill>
                  <a:srgbClr val="212121"/>
                </a:solidFill>
              </a:rPr>
              <a:t>trauma (3</a:t>
            </a:r>
            <a:r>
              <a:rPr lang="en-US" dirty="0" smtClean="0">
                <a:solidFill>
                  <a:srgbClr val="212121"/>
                </a:solidFill>
              </a:rPr>
              <a:t>%)</a:t>
            </a:r>
          </a:p>
          <a:p>
            <a:pPr marL="0" indent="0">
              <a:buClr>
                <a:srgbClr val="00B050"/>
              </a:buClr>
              <a:buNone/>
            </a:pPr>
            <a:r>
              <a:rPr lang="en-US" dirty="0">
                <a:solidFill>
                  <a:srgbClr val="212121"/>
                </a:solidFill>
              </a:rPr>
              <a:t> </a:t>
            </a:r>
            <a:r>
              <a:rPr lang="en-US" dirty="0" smtClean="0">
                <a:solidFill>
                  <a:srgbClr val="212121"/>
                </a:solidFill>
              </a:rPr>
              <a:t>  - hyperthyroidism </a:t>
            </a:r>
            <a:r>
              <a:rPr lang="en-US" dirty="0">
                <a:solidFill>
                  <a:srgbClr val="212121"/>
                </a:solidFill>
              </a:rPr>
              <a:t>(2%), or administration of thyroid hormones (1</a:t>
            </a:r>
            <a:r>
              <a:rPr lang="en-US" dirty="0" smtClean="0">
                <a:solidFill>
                  <a:srgbClr val="212121"/>
                </a:solidFill>
              </a:rPr>
              <a:t>%)</a:t>
            </a:r>
          </a:p>
          <a:p>
            <a:pPr marL="0" indent="0">
              <a:buClr>
                <a:srgbClr val="00B050"/>
              </a:buClr>
              <a:buNone/>
            </a:pPr>
            <a:r>
              <a:rPr lang="en-US" dirty="0">
                <a:solidFill>
                  <a:srgbClr val="212121"/>
                </a:solidFill>
              </a:rPr>
              <a:t> </a:t>
            </a:r>
            <a:r>
              <a:rPr lang="en-US" dirty="0" smtClean="0">
                <a:solidFill>
                  <a:srgbClr val="212121"/>
                </a:solidFill>
              </a:rPr>
              <a:t>  -  </a:t>
            </a:r>
            <a:r>
              <a:rPr lang="en-US" dirty="0">
                <a:solidFill>
                  <a:srgbClr val="212121"/>
                </a:solidFill>
              </a:rPr>
              <a:t>operative procedures </a:t>
            </a:r>
          </a:p>
          <a:p>
            <a:pPr marL="0" indent="0">
              <a:buClr>
                <a:srgbClr val="00B050"/>
              </a:buClr>
              <a:buNone/>
            </a:pPr>
            <a:r>
              <a:rPr lang="en-US" dirty="0" smtClean="0">
                <a:solidFill>
                  <a:srgbClr val="212121"/>
                </a:solidFill>
              </a:rPr>
              <a:t>   - pregnancy </a:t>
            </a:r>
            <a:r>
              <a:rPr lang="en-US" dirty="0">
                <a:solidFill>
                  <a:srgbClr val="212121"/>
                </a:solidFill>
              </a:rPr>
              <a:t>or delivery (1</a:t>
            </a:r>
            <a:r>
              <a:rPr lang="en-US" dirty="0" smtClean="0">
                <a:solidFill>
                  <a:srgbClr val="212121"/>
                </a:solidFill>
              </a:rPr>
              <a:t>%)</a:t>
            </a:r>
          </a:p>
          <a:p>
            <a:pPr marL="0" indent="0">
              <a:buClr>
                <a:srgbClr val="00B050"/>
              </a:buClr>
              <a:buNone/>
            </a:pPr>
            <a:r>
              <a:rPr lang="en-US" dirty="0">
                <a:solidFill>
                  <a:srgbClr val="212121"/>
                </a:solidFill>
              </a:rPr>
              <a:t> </a:t>
            </a:r>
            <a:r>
              <a:rPr lang="en-US" dirty="0" smtClean="0">
                <a:solidFill>
                  <a:srgbClr val="212121"/>
                </a:solidFill>
              </a:rPr>
              <a:t>  - allergic </a:t>
            </a:r>
            <a:r>
              <a:rPr lang="en-US" dirty="0">
                <a:solidFill>
                  <a:srgbClr val="212121"/>
                </a:solidFill>
              </a:rPr>
              <a:t>reactions (1</a:t>
            </a:r>
            <a:r>
              <a:rPr lang="en-US" dirty="0" smtClean="0">
                <a:solidFill>
                  <a:srgbClr val="212121"/>
                </a:solidFill>
              </a:rPr>
              <a:t>%)</a:t>
            </a:r>
          </a:p>
          <a:p>
            <a:pPr marL="0" indent="0">
              <a:buClr>
                <a:srgbClr val="00B050"/>
              </a:buClr>
              <a:buNone/>
            </a:pPr>
            <a:r>
              <a:rPr lang="en-US" dirty="0">
                <a:solidFill>
                  <a:srgbClr val="212121"/>
                </a:solidFill>
              </a:rPr>
              <a:t> </a:t>
            </a:r>
            <a:r>
              <a:rPr lang="en-US" dirty="0" smtClean="0">
                <a:solidFill>
                  <a:srgbClr val="212121"/>
                </a:solidFill>
              </a:rPr>
              <a:t>  - exposure </a:t>
            </a:r>
            <a:r>
              <a:rPr lang="en-US" dirty="0">
                <a:solidFill>
                  <a:srgbClr val="212121"/>
                </a:solidFill>
              </a:rPr>
              <a:t>to drugs such as quinidine, procainamide, penicillamine, </a:t>
            </a:r>
            <a:r>
              <a:rPr lang="en-US" dirty="0" smtClean="0">
                <a:solidFill>
                  <a:srgbClr val="212121"/>
                </a:solidFill>
              </a:rPr>
              <a:t> </a:t>
            </a:r>
          </a:p>
          <a:p>
            <a:pPr marL="0" indent="0">
              <a:buClr>
                <a:srgbClr val="00B050"/>
              </a:buClr>
              <a:buNone/>
            </a:pPr>
            <a:r>
              <a:rPr lang="en-US" dirty="0">
                <a:solidFill>
                  <a:srgbClr val="212121"/>
                </a:solidFill>
              </a:rPr>
              <a:t> </a:t>
            </a:r>
            <a:r>
              <a:rPr lang="en-US" dirty="0" smtClean="0">
                <a:solidFill>
                  <a:srgbClr val="212121"/>
                </a:solidFill>
              </a:rPr>
              <a:t>    aminoglycoside</a:t>
            </a:r>
            <a:r>
              <a:rPr lang="en-US" dirty="0">
                <a:solidFill>
                  <a:srgbClr val="212121"/>
                </a:solidFill>
              </a:rPr>
              <a:t>, or other antibiotics </a:t>
            </a:r>
            <a:endParaRPr lang="sr-Latn-CS" altLang="en-US" b="1" dirty="0"/>
          </a:p>
          <a:p>
            <a:pPr marL="0" indent="0">
              <a:buNone/>
            </a:pPr>
            <a:endParaRPr lang="sr-Latn-CS" altLang="en-US" sz="2400" dirty="0"/>
          </a:p>
          <a:p>
            <a:pPr marL="0" indent="0">
              <a:buClr>
                <a:srgbClr val="00B050"/>
              </a:buClr>
              <a:buNone/>
            </a:pPr>
            <a:endParaRPr lang="sr-Cyrl-RS" altLang="sr-Latn-RS" b="1" dirty="0">
              <a:solidFill>
                <a:srgbClr val="FF0000"/>
              </a:solidFill>
              <a:latin typeface="Calibri" panose="020F0502020204030204" pitchFamily="34" charset="0"/>
            </a:endParaRPr>
          </a:p>
          <a:p>
            <a:pPr marL="0" indent="0">
              <a:buClr>
                <a:srgbClr val="00B050"/>
              </a:buClr>
              <a:buNone/>
            </a:pPr>
            <a:endParaRPr lang="sr-Cyrl-RS" altLang="sr-Latn-RS" b="1" dirty="0" smtClean="0">
              <a:solidFill>
                <a:srgbClr val="FF0000"/>
              </a:solidFill>
              <a:latin typeface="Calibri" panose="020F0502020204030204" pitchFamily="34" charset="0"/>
            </a:endParaRPr>
          </a:p>
        </p:txBody>
      </p:sp>
      <p:cxnSp>
        <p:nvCxnSpPr>
          <p:cNvPr id="5" name="Straight Connector 4"/>
          <p:cNvCxnSpPr/>
          <p:nvPr/>
        </p:nvCxnSpPr>
        <p:spPr>
          <a:xfrm flipV="1">
            <a:off x="954258" y="1371600"/>
            <a:ext cx="10283483" cy="9044"/>
          </a:xfrm>
          <a:prstGeom prst="line">
            <a:avLst/>
          </a:prstGeom>
          <a:ln w="38100">
            <a:solidFill>
              <a:srgbClr val="00B05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1362998589"/>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Cyrl-RS" dirty="0">
                <a:solidFill>
                  <a:schemeClr val="accent5">
                    <a:lumMod val="75000"/>
                  </a:schemeClr>
                </a:solidFill>
                <a:latin typeface="Comic Sans MS" panose="030F0702030302020204" pitchFamily="66" charset="0"/>
              </a:rPr>
              <a:t> </a:t>
            </a:r>
            <a:r>
              <a:rPr lang="en-US" dirty="0" smtClean="0">
                <a:latin typeface="Comic Sans MS" panose="030F0702030302020204" pitchFamily="66" charset="0"/>
              </a:rPr>
              <a:t>MG</a:t>
            </a:r>
            <a:endParaRPr lang="en-US" dirty="0">
              <a:latin typeface="Comic Sans MS" panose="030F0702030302020204" pitchFamily="66" charset="0"/>
            </a:endParaRPr>
          </a:p>
        </p:txBody>
      </p:sp>
      <p:sp>
        <p:nvSpPr>
          <p:cNvPr id="3" name="Content Placeholder 2"/>
          <p:cNvSpPr>
            <a:spLocks noGrp="1"/>
          </p:cNvSpPr>
          <p:nvPr>
            <p:ph idx="1"/>
          </p:nvPr>
        </p:nvSpPr>
        <p:spPr>
          <a:xfrm>
            <a:off x="671772" y="1690688"/>
            <a:ext cx="8624627" cy="5167312"/>
          </a:xfrm>
        </p:spPr>
        <p:txBody>
          <a:bodyPr>
            <a:normAutofit lnSpcReduction="10000"/>
          </a:bodyPr>
          <a:lstStyle/>
          <a:p>
            <a:pPr>
              <a:buClr>
                <a:srgbClr val="00B050"/>
              </a:buClr>
            </a:pPr>
            <a:r>
              <a:rPr lang="en-US" b="1" dirty="0" smtClean="0">
                <a:solidFill>
                  <a:srgbClr val="00B050"/>
                </a:solidFill>
              </a:rPr>
              <a:t>Pathogenesis</a:t>
            </a:r>
            <a:endParaRPr lang="sr-Cyrl-RS" b="1" dirty="0" smtClean="0">
              <a:solidFill>
                <a:srgbClr val="00B050"/>
              </a:solidFill>
            </a:endParaRPr>
          </a:p>
          <a:p>
            <a:pPr marL="0" indent="0">
              <a:buNone/>
              <a:defRPr/>
            </a:pPr>
            <a:r>
              <a:rPr lang="sr-Cyrl-RS" sz="2200" dirty="0" smtClean="0">
                <a:cs typeface="Arial" charset="0"/>
              </a:rPr>
              <a:t>   </a:t>
            </a:r>
            <a:r>
              <a:rPr lang="en-US" sz="2400" dirty="0" smtClean="0">
                <a:solidFill>
                  <a:srgbClr val="212121"/>
                </a:solidFill>
              </a:rPr>
              <a:t>MG is due to a reduction of functional skeletal muscle nicotinic acetylcholine receptors (AChR) at and structural alterations of the neuromuscular endplate due to the effects of different autoantibodies. In about 85 %, autoantibodies against the AChR itself can be detected. </a:t>
            </a:r>
          </a:p>
          <a:p>
            <a:pPr marL="0" indent="0">
              <a:buNone/>
              <a:defRPr/>
            </a:pPr>
            <a:r>
              <a:rPr lang="sr-Cyrl-RS" altLang="en-US" sz="2400" kern="0" dirty="0" smtClean="0">
                <a:solidFill>
                  <a:srgbClr val="000000"/>
                </a:solidFill>
                <a:ea typeface="MS PGothic" panose="020B0600070205080204" pitchFamily="34" charset="-128"/>
                <a:cs typeface="Arial" charset="0"/>
              </a:rPr>
              <a:t>   </a:t>
            </a:r>
            <a:r>
              <a:rPr lang="en-US" sz="2400" dirty="0">
                <a:solidFill>
                  <a:srgbClr val="212121"/>
                </a:solidFill>
              </a:rPr>
              <a:t>These antibodies </a:t>
            </a:r>
            <a:r>
              <a:rPr lang="en-US" sz="2400" dirty="0" smtClean="0">
                <a:solidFill>
                  <a:srgbClr val="212121"/>
                </a:solidFill>
              </a:rPr>
              <a:t>may:</a:t>
            </a:r>
          </a:p>
          <a:p>
            <a:pPr>
              <a:buFont typeface="Wingdings" panose="05000000000000000000" pitchFamily="2" charset="2"/>
              <a:buChar char="Ø"/>
              <a:defRPr/>
            </a:pPr>
            <a:r>
              <a:rPr lang="en-US" sz="2400" dirty="0" smtClean="0">
                <a:solidFill>
                  <a:srgbClr val="212121"/>
                </a:solidFill>
              </a:rPr>
              <a:t>block </a:t>
            </a:r>
            <a:r>
              <a:rPr lang="en-US" sz="2400" dirty="0">
                <a:solidFill>
                  <a:srgbClr val="212121"/>
                </a:solidFill>
              </a:rPr>
              <a:t>the receptor </a:t>
            </a:r>
          </a:p>
          <a:p>
            <a:pPr>
              <a:buFont typeface="Wingdings" panose="05000000000000000000" pitchFamily="2" charset="2"/>
              <a:buChar char="Ø"/>
              <a:defRPr/>
            </a:pPr>
            <a:r>
              <a:rPr lang="en-US" sz="2400" dirty="0" smtClean="0">
                <a:solidFill>
                  <a:srgbClr val="212121"/>
                </a:solidFill>
              </a:rPr>
              <a:t>lead </a:t>
            </a:r>
            <a:r>
              <a:rPr lang="en-US" sz="2400" dirty="0">
                <a:solidFill>
                  <a:srgbClr val="212121"/>
                </a:solidFill>
              </a:rPr>
              <a:t>to its internalization reducing the number of available receptors in the </a:t>
            </a:r>
            <a:r>
              <a:rPr lang="en-US" sz="2400" dirty="0" smtClean="0">
                <a:solidFill>
                  <a:srgbClr val="212121"/>
                </a:solidFill>
              </a:rPr>
              <a:t>membrane</a:t>
            </a:r>
            <a:endParaRPr lang="en-US" sz="2400" dirty="0">
              <a:solidFill>
                <a:srgbClr val="212121"/>
              </a:solidFill>
            </a:endParaRPr>
          </a:p>
          <a:p>
            <a:pPr>
              <a:buFont typeface="Wingdings" panose="05000000000000000000" pitchFamily="2" charset="2"/>
              <a:buChar char="Ø"/>
              <a:defRPr/>
            </a:pPr>
            <a:r>
              <a:rPr lang="en-US" sz="2400" dirty="0" smtClean="0">
                <a:solidFill>
                  <a:srgbClr val="212121"/>
                </a:solidFill>
              </a:rPr>
              <a:t>activation </a:t>
            </a:r>
            <a:r>
              <a:rPr lang="en-US" sz="2400" dirty="0">
                <a:solidFill>
                  <a:srgbClr val="212121"/>
                </a:solidFill>
              </a:rPr>
              <a:t>of the complement cascade leads to destruction of the endplate architecture with a widened synaptic </a:t>
            </a:r>
            <a:r>
              <a:rPr lang="en-US" sz="2400" dirty="0" smtClean="0">
                <a:solidFill>
                  <a:srgbClr val="212121"/>
                </a:solidFill>
              </a:rPr>
              <a:t>cleft </a:t>
            </a:r>
            <a:r>
              <a:rPr lang="en-US" sz="2400" dirty="0">
                <a:solidFill>
                  <a:srgbClr val="212121"/>
                </a:solidFill>
              </a:rPr>
              <a:t>increasing the distance for acetylcholine molecules to diffuse from their release sites to their receptors</a:t>
            </a:r>
            <a:endParaRPr lang="en-US" sz="2400" dirty="0" smtClean="0">
              <a:solidFill>
                <a:srgbClr val="212121"/>
              </a:solidFill>
            </a:endParaRPr>
          </a:p>
          <a:p>
            <a:pPr marL="0" indent="0">
              <a:buClr>
                <a:srgbClr val="00B050"/>
              </a:buClr>
              <a:buNone/>
            </a:pPr>
            <a:endParaRPr lang="sr-Cyrl-RS" altLang="sr-Latn-RS" b="1" dirty="0">
              <a:solidFill>
                <a:srgbClr val="FF0000"/>
              </a:solidFill>
              <a:latin typeface="Calibri" panose="020F0502020204030204" pitchFamily="34" charset="0"/>
            </a:endParaRPr>
          </a:p>
          <a:p>
            <a:pPr marL="0" indent="0">
              <a:buClr>
                <a:srgbClr val="00B050"/>
              </a:buClr>
              <a:buNone/>
            </a:pPr>
            <a:endParaRPr lang="sr-Cyrl-RS" altLang="sr-Latn-RS" b="1" dirty="0" smtClean="0">
              <a:solidFill>
                <a:srgbClr val="FF0000"/>
              </a:solidFill>
              <a:latin typeface="Calibri" panose="020F0502020204030204" pitchFamily="34" charset="0"/>
            </a:endParaRPr>
          </a:p>
        </p:txBody>
      </p:sp>
      <p:cxnSp>
        <p:nvCxnSpPr>
          <p:cNvPr id="5" name="Straight Connector 4"/>
          <p:cNvCxnSpPr/>
          <p:nvPr/>
        </p:nvCxnSpPr>
        <p:spPr>
          <a:xfrm flipV="1">
            <a:off x="954258" y="1371600"/>
            <a:ext cx="10283483" cy="9044"/>
          </a:xfrm>
          <a:prstGeom prst="line">
            <a:avLst/>
          </a:prstGeom>
          <a:ln w="38100">
            <a:solidFill>
              <a:srgbClr val="00B050"/>
            </a:solidFill>
          </a:ln>
        </p:spPr>
        <p:style>
          <a:lnRef idx="1">
            <a:schemeClr val="accent1"/>
          </a:lnRef>
          <a:fillRef idx="0">
            <a:schemeClr val="accent1"/>
          </a:fillRef>
          <a:effectRef idx="0">
            <a:schemeClr val="accent1"/>
          </a:effectRef>
          <a:fontRef idx="minor">
            <a:schemeClr val="tx1"/>
          </a:fontRef>
        </p:style>
      </p:cxnSp>
      <p:pic>
        <p:nvPicPr>
          <p:cNvPr id="9" name="Picture 8"/>
          <p:cNvPicPr>
            <a:picLocks noChangeAspect="1"/>
          </p:cNvPicPr>
          <p:nvPr/>
        </p:nvPicPr>
        <p:blipFill>
          <a:blip r:embed="rId2"/>
          <a:stretch>
            <a:fillRect/>
          </a:stretch>
        </p:blipFill>
        <p:spPr>
          <a:xfrm>
            <a:off x="9649748" y="4903391"/>
            <a:ext cx="2542252" cy="1841152"/>
          </a:xfrm>
          <a:prstGeom prst="rect">
            <a:avLst/>
          </a:prstGeom>
        </p:spPr>
      </p:pic>
      <p:pic>
        <p:nvPicPr>
          <p:cNvPr id="10" name="Picture 9"/>
          <p:cNvPicPr>
            <a:picLocks noChangeAspect="1"/>
          </p:cNvPicPr>
          <p:nvPr/>
        </p:nvPicPr>
        <p:blipFill>
          <a:blip r:embed="rId3"/>
          <a:stretch>
            <a:fillRect/>
          </a:stretch>
        </p:blipFill>
        <p:spPr>
          <a:xfrm>
            <a:off x="9649748" y="3295996"/>
            <a:ext cx="2542252" cy="1609483"/>
          </a:xfrm>
          <a:prstGeom prst="rect">
            <a:avLst/>
          </a:prstGeom>
        </p:spPr>
      </p:pic>
      <p:pic>
        <p:nvPicPr>
          <p:cNvPr id="11" name="Picture 10"/>
          <p:cNvPicPr>
            <a:picLocks noChangeAspect="1"/>
          </p:cNvPicPr>
          <p:nvPr/>
        </p:nvPicPr>
        <p:blipFill>
          <a:blip r:embed="rId4"/>
          <a:stretch>
            <a:fillRect/>
          </a:stretch>
        </p:blipFill>
        <p:spPr>
          <a:xfrm>
            <a:off x="9649748" y="1520692"/>
            <a:ext cx="2542252" cy="1777391"/>
          </a:xfrm>
          <a:prstGeom prst="rect">
            <a:avLst/>
          </a:prstGeom>
        </p:spPr>
      </p:pic>
    </p:spTree>
    <p:extLst>
      <p:ext uri="{BB962C8B-B14F-4D97-AF65-F5344CB8AC3E}">
        <p14:creationId xmlns:p14="http://schemas.microsoft.com/office/powerpoint/2010/main" xmlns="" val="2168310824"/>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Cyrl-RS" dirty="0">
                <a:solidFill>
                  <a:schemeClr val="accent5">
                    <a:lumMod val="75000"/>
                  </a:schemeClr>
                </a:solidFill>
                <a:latin typeface="Comic Sans MS" panose="030F0702030302020204" pitchFamily="66" charset="0"/>
              </a:rPr>
              <a:t> </a:t>
            </a:r>
            <a:r>
              <a:rPr lang="en-US" dirty="0" smtClean="0">
                <a:latin typeface="Comic Sans MS" panose="030F0702030302020204" pitchFamily="66" charset="0"/>
              </a:rPr>
              <a:t>Role of thymus </a:t>
            </a:r>
            <a:endParaRPr lang="en-US" dirty="0">
              <a:latin typeface="Comic Sans MS" panose="030F0702030302020204" pitchFamily="66" charset="0"/>
            </a:endParaRPr>
          </a:p>
        </p:txBody>
      </p:sp>
      <p:sp>
        <p:nvSpPr>
          <p:cNvPr id="3" name="Content Placeholder 2"/>
          <p:cNvSpPr>
            <a:spLocks noGrp="1"/>
          </p:cNvSpPr>
          <p:nvPr>
            <p:ph idx="1"/>
          </p:nvPr>
        </p:nvSpPr>
        <p:spPr>
          <a:xfrm>
            <a:off x="838198" y="1733220"/>
            <a:ext cx="11201401" cy="5124781"/>
          </a:xfrm>
        </p:spPr>
        <p:txBody>
          <a:bodyPr>
            <a:normAutofit/>
          </a:bodyPr>
          <a:lstStyle/>
          <a:p>
            <a:pPr>
              <a:buClr>
                <a:srgbClr val="00B050"/>
              </a:buClr>
            </a:pPr>
            <a:r>
              <a:rPr lang="en-US" sz="2000" dirty="0">
                <a:solidFill>
                  <a:srgbClr val="50595C"/>
                </a:solidFill>
              </a:rPr>
              <a:t>The thymus gland is essential in the development of central tolerance and T-cell differentiation, and thus likely plays an important role in the immunopathogenesis of myasthenia gravis</a:t>
            </a:r>
            <a:endParaRPr lang="en-US" sz="2000" dirty="0" smtClean="0">
              <a:solidFill>
                <a:srgbClr val="212121"/>
              </a:solidFill>
            </a:endParaRPr>
          </a:p>
          <a:p>
            <a:pPr>
              <a:buClr>
                <a:srgbClr val="00B050"/>
              </a:buClr>
            </a:pPr>
            <a:r>
              <a:rPr lang="en-US" sz="2000" dirty="0" smtClean="0">
                <a:solidFill>
                  <a:srgbClr val="212121"/>
                </a:solidFill>
              </a:rPr>
              <a:t>MG </a:t>
            </a:r>
            <a:r>
              <a:rPr lang="en-US" sz="2000" dirty="0">
                <a:solidFill>
                  <a:srgbClr val="212121"/>
                </a:solidFill>
              </a:rPr>
              <a:t>may either manifest as an autoimmune disease with distinct immunogenetic characteristics or as a paraneoplastic syndrome associated with tumors of the thymus but only rarely with other malignancies </a:t>
            </a:r>
          </a:p>
          <a:p>
            <a:pPr>
              <a:buClr>
                <a:srgbClr val="00B050"/>
              </a:buClr>
            </a:pPr>
            <a:r>
              <a:rPr lang="en-US" sz="2000" dirty="0" smtClean="0">
                <a:solidFill>
                  <a:srgbClr val="212121"/>
                </a:solidFill>
              </a:rPr>
              <a:t>The </a:t>
            </a:r>
            <a:r>
              <a:rPr lang="en-US" sz="2000" dirty="0">
                <a:solidFill>
                  <a:srgbClr val="212121"/>
                </a:solidFill>
              </a:rPr>
              <a:t>thymus exhibits pathological changes in the majority of patients with AChR antibodies </a:t>
            </a:r>
            <a:r>
              <a:rPr lang="en-US" sz="2000" dirty="0" smtClean="0">
                <a:solidFill>
                  <a:srgbClr val="212121"/>
                </a:solidFill>
              </a:rPr>
              <a:t>which </a:t>
            </a:r>
            <a:r>
              <a:rPr lang="en-US" sz="2000" dirty="0">
                <a:solidFill>
                  <a:srgbClr val="212121"/>
                </a:solidFill>
              </a:rPr>
              <a:t>seem to be of central importance for the impairment of central and peripheral tolerance and initiation of immunopathogenesis of </a:t>
            </a:r>
            <a:r>
              <a:rPr lang="en-US" sz="2000" dirty="0" smtClean="0">
                <a:solidFill>
                  <a:srgbClr val="212121"/>
                </a:solidFill>
              </a:rPr>
              <a:t>MG</a:t>
            </a:r>
          </a:p>
          <a:p>
            <a:pPr>
              <a:buClr>
                <a:srgbClr val="00B050"/>
              </a:buClr>
            </a:pPr>
            <a:r>
              <a:rPr lang="en-US" sz="2000" dirty="0" smtClean="0">
                <a:solidFill>
                  <a:srgbClr val="212121"/>
                </a:solidFill>
              </a:rPr>
              <a:t>Pathological </a:t>
            </a:r>
            <a:r>
              <a:rPr lang="en-US" sz="2000" dirty="0">
                <a:solidFill>
                  <a:srgbClr val="212121"/>
                </a:solidFill>
              </a:rPr>
              <a:t>changes of the thymus </a:t>
            </a:r>
            <a:endParaRPr lang="en-US" sz="2000" dirty="0" smtClean="0">
              <a:solidFill>
                <a:srgbClr val="212121"/>
              </a:solidFill>
            </a:endParaRPr>
          </a:p>
          <a:p>
            <a:pPr marL="0" indent="0">
              <a:buClr>
                <a:srgbClr val="00B050"/>
              </a:buClr>
              <a:buNone/>
            </a:pPr>
            <a:r>
              <a:rPr lang="en-US" altLang="en-US" sz="2000" dirty="0">
                <a:solidFill>
                  <a:srgbClr val="212121"/>
                </a:solidFill>
              </a:rPr>
              <a:t> </a:t>
            </a:r>
            <a:r>
              <a:rPr lang="en-US" altLang="en-US" sz="2000" dirty="0" smtClean="0">
                <a:solidFill>
                  <a:srgbClr val="212121"/>
                </a:solidFill>
              </a:rPr>
              <a:t>      </a:t>
            </a:r>
            <a:r>
              <a:rPr lang="sr-Cyrl-RS" altLang="en-US" sz="2000" dirty="0" smtClean="0"/>
              <a:t>1. </a:t>
            </a:r>
            <a:r>
              <a:rPr lang="en-US" altLang="en-US" sz="2000" dirty="0" smtClean="0"/>
              <a:t>Thymoma</a:t>
            </a:r>
            <a:endParaRPr lang="sr-Cyrl-RS" altLang="en-US" sz="2000" dirty="0" smtClean="0"/>
          </a:p>
          <a:p>
            <a:pPr marL="0" indent="0">
              <a:buClr>
                <a:srgbClr val="00B050"/>
              </a:buClr>
              <a:buNone/>
            </a:pPr>
            <a:r>
              <a:rPr lang="sr-Cyrl-RS" altLang="en-US" sz="2000" dirty="0" smtClean="0"/>
              <a:t>       2. </a:t>
            </a:r>
            <a:r>
              <a:rPr lang="en-US" altLang="en-US" sz="2000" dirty="0" smtClean="0"/>
              <a:t>Hyperplasia</a:t>
            </a:r>
            <a:r>
              <a:rPr lang="sr-Cyrl-RS" altLang="en-US" sz="2000" dirty="0" smtClean="0"/>
              <a:t>            </a:t>
            </a:r>
          </a:p>
          <a:p>
            <a:pPr marL="0" indent="0">
              <a:buClr>
                <a:srgbClr val="00B050"/>
              </a:buClr>
              <a:buNone/>
            </a:pPr>
            <a:r>
              <a:rPr lang="sr-Cyrl-RS" altLang="en-US" sz="2000" dirty="0" smtClean="0"/>
              <a:t>       3. </a:t>
            </a:r>
            <a:r>
              <a:rPr lang="en-US" altLang="en-US" sz="2000" dirty="0" smtClean="0"/>
              <a:t>Thymus atrophy</a:t>
            </a:r>
            <a:endParaRPr lang="sr-Cyrl-RS" altLang="en-US" sz="2000" dirty="0" smtClean="0"/>
          </a:p>
          <a:p>
            <a:pPr marL="0" indent="0">
              <a:buClr>
                <a:srgbClr val="00B050"/>
              </a:buClr>
              <a:buNone/>
            </a:pPr>
            <a:r>
              <a:rPr lang="sr-Cyrl-RS" altLang="en-US" sz="2000" dirty="0" smtClean="0"/>
              <a:t>       4. </a:t>
            </a:r>
            <a:r>
              <a:rPr lang="en-US" altLang="en-US" sz="2000" dirty="0" smtClean="0"/>
              <a:t>Thymus persistans</a:t>
            </a:r>
            <a:endParaRPr lang="sr-Latn-CS" altLang="en-US" sz="2000" dirty="0" smtClean="0"/>
          </a:p>
          <a:p>
            <a:pPr marL="0" indent="0">
              <a:buNone/>
            </a:pPr>
            <a:endParaRPr lang="sr-Latn-CS" altLang="en-US" sz="2400" dirty="0"/>
          </a:p>
          <a:p>
            <a:pPr marL="0" indent="0">
              <a:buClr>
                <a:srgbClr val="00B050"/>
              </a:buClr>
              <a:buNone/>
            </a:pPr>
            <a:endParaRPr lang="sr-Cyrl-RS" altLang="sr-Latn-RS" b="1" dirty="0">
              <a:solidFill>
                <a:srgbClr val="FF0000"/>
              </a:solidFill>
              <a:latin typeface="Calibri" panose="020F0502020204030204" pitchFamily="34" charset="0"/>
            </a:endParaRPr>
          </a:p>
          <a:p>
            <a:pPr marL="0" indent="0">
              <a:buClr>
                <a:srgbClr val="00B050"/>
              </a:buClr>
              <a:buNone/>
            </a:pPr>
            <a:endParaRPr lang="sr-Cyrl-RS" altLang="sr-Latn-RS" b="1" dirty="0" smtClean="0">
              <a:solidFill>
                <a:srgbClr val="FF0000"/>
              </a:solidFill>
              <a:latin typeface="Calibri" panose="020F0502020204030204" pitchFamily="34" charset="0"/>
            </a:endParaRPr>
          </a:p>
        </p:txBody>
      </p:sp>
      <p:cxnSp>
        <p:nvCxnSpPr>
          <p:cNvPr id="5" name="Straight Connector 4"/>
          <p:cNvCxnSpPr/>
          <p:nvPr/>
        </p:nvCxnSpPr>
        <p:spPr>
          <a:xfrm flipV="1">
            <a:off x="954258" y="1371600"/>
            <a:ext cx="10283483" cy="9044"/>
          </a:xfrm>
          <a:prstGeom prst="line">
            <a:avLst/>
          </a:prstGeom>
          <a:ln w="38100">
            <a:solidFill>
              <a:srgbClr val="00B050"/>
            </a:solidFill>
          </a:ln>
        </p:spPr>
        <p:style>
          <a:lnRef idx="1">
            <a:schemeClr val="accent1"/>
          </a:lnRef>
          <a:fillRef idx="0">
            <a:schemeClr val="accent1"/>
          </a:fillRef>
          <a:effectRef idx="0">
            <a:schemeClr val="accent1"/>
          </a:effectRef>
          <a:fontRef idx="minor">
            <a:schemeClr val="tx1"/>
          </a:fontRef>
        </p:style>
      </p:cxnSp>
      <p:pic>
        <p:nvPicPr>
          <p:cNvPr id="6" name="Picture 5"/>
          <p:cNvPicPr>
            <a:picLocks noChangeAspect="1"/>
          </p:cNvPicPr>
          <p:nvPr/>
        </p:nvPicPr>
        <p:blipFill>
          <a:blip r:embed="rId2"/>
          <a:stretch>
            <a:fillRect/>
          </a:stretch>
        </p:blipFill>
        <p:spPr>
          <a:xfrm>
            <a:off x="4248751" y="4678230"/>
            <a:ext cx="1847248" cy="1999661"/>
          </a:xfrm>
          <a:prstGeom prst="rect">
            <a:avLst/>
          </a:prstGeom>
        </p:spPr>
      </p:pic>
      <p:pic>
        <p:nvPicPr>
          <p:cNvPr id="7" name="Picture 6"/>
          <p:cNvPicPr>
            <a:picLocks noChangeAspect="1"/>
          </p:cNvPicPr>
          <p:nvPr/>
        </p:nvPicPr>
        <p:blipFill>
          <a:blip r:embed="rId3"/>
          <a:stretch>
            <a:fillRect/>
          </a:stretch>
        </p:blipFill>
        <p:spPr>
          <a:xfrm>
            <a:off x="6294289" y="4678230"/>
            <a:ext cx="1810669" cy="1999661"/>
          </a:xfrm>
          <a:prstGeom prst="rect">
            <a:avLst/>
          </a:prstGeom>
        </p:spPr>
      </p:pic>
      <p:pic>
        <p:nvPicPr>
          <p:cNvPr id="8" name="Picture 7"/>
          <p:cNvPicPr>
            <a:picLocks noChangeAspect="1"/>
          </p:cNvPicPr>
          <p:nvPr/>
        </p:nvPicPr>
        <p:blipFill>
          <a:blip r:embed="rId4"/>
          <a:stretch>
            <a:fillRect/>
          </a:stretch>
        </p:blipFill>
        <p:spPr>
          <a:xfrm>
            <a:off x="8416230" y="4695807"/>
            <a:ext cx="1767993" cy="1999661"/>
          </a:xfrm>
          <a:prstGeom prst="rect">
            <a:avLst/>
          </a:prstGeom>
        </p:spPr>
      </p:pic>
      <p:pic>
        <p:nvPicPr>
          <p:cNvPr id="9" name="Picture 8"/>
          <p:cNvPicPr>
            <a:picLocks noChangeAspect="1"/>
          </p:cNvPicPr>
          <p:nvPr/>
        </p:nvPicPr>
        <p:blipFill>
          <a:blip r:embed="rId5"/>
          <a:stretch>
            <a:fillRect/>
          </a:stretch>
        </p:blipFill>
        <p:spPr>
          <a:xfrm>
            <a:off x="10317165" y="4755807"/>
            <a:ext cx="1841152" cy="1999661"/>
          </a:xfrm>
          <a:prstGeom prst="rect">
            <a:avLst/>
          </a:prstGeom>
        </p:spPr>
      </p:pic>
      <p:sp>
        <p:nvSpPr>
          <p:cNvPr id="12" name="TextBox 11"/>
          <p:cNvSpPr txBox="1"/>
          <p:nvPr/>
        </p:nvSpPr>
        <p:spPr>
          <a:xfrm flipH="1">
            <a:off x="4936848" y="4266366"/>
            <a:ext cx="471053" cy="369332"/>
          </a:xfrm>
          <a:prstGeom prst="rect">
            <a:avLst/>
          </a:prstGeom>
          <a:noFill/>
        </p:spPr>
        <p:txBody>
          <a:bodyPr wrap="square" rtlCol="0">
            <a:spAutoFit/>
          </a:bodyPr>
          <a:lstStyle/>
          <a:p>
            <a:r>
              <a:rPr lang="sr-Cyrl-RS" altLang="en-US" dirty="0"/>
              <a:t>1.</a:t>
            </a:r>
            <a:endParaRPr lang="en-US" dirty="0"/>
          </a:p>
        </p:txBody>
      </p:sp>
      <p:sp>
        <p:nvSpPr>
          <p:cNvPr id="13" name="TextBox 12"/>
          <p:cNvSpPr txBox="1"/>
          <p:nvPr/>
        </p:nvSpPr>
        <p:spPr>
          <a:xfrm flipH="1">
            <a:off x="6964096" y="4266366"/>
            <a:ext cx="471053" cy="369332"/>
          </a:xfrm>
          <a:prstGeom prst="rect">
            <a:avLst/>
          </a:prstGeom>
          <a:noFill/>
        </p:spPr>
        <p:txBody>
          <a:bodyPr wrap="square" rtlCol="0">
            <a:spAutoFit/>
          </a:bodyPr>
          <a:lstStyle/>
          <a:p>
            <a:r>
              <a:rPr lang="sr-Cyrl-RS" altLang="en-US" dirty="0" smtClean="0"/>
              <a:t>2.</a:t>
            </a:r>
            <a:endParaRPr lang="en-US" dirty="0"/>
          </a:p>
        </p:txBody>
      </p:sp>
      <p:sp>
        <p:nvSpPr>
          <p:cNvPr id="14" name="TextBox 13"/>
          <p:cNvSpPr txBox="1"/>
          <p:nvPr/>
        </p:nvSpPr>
        <p:spPr>
          <a:xfrm flipH="1">
            <a:off x="8963523" y="4283943"/>
            <a:ext cx="471053" cy="369332"/>
          </a:xfrm>
          <a:prstGeom prst="rect">
            <a:avLst/>
          </a:prstGeom>
          <a:noFill/>
        </p:spPr>
        <p:txBody>
          <a:bodyPr wrap="square" rtlCol="0">
            <a:spAutoFit/>
          </a:bodyPr>
          <a:lstStyle/>
          <a:p>
            <a:r>
              <a:rPr lang="sr-Cyrl-RS" altLang="en-US" dirty="0"/>
              <a:t>3</a:t>
            </a:r>
            <a:r>
              <a:rPr lang="sr-Cyrl-RS" altLang="en-US" dirty="0" smtClean="0"/>
              <a:t>.</a:t>
            </a:r>
            <a:endParaRPr lang="en-US" dirty="0"/>
          </a:p>
        </p:txBody>
      </p:sp>
      <p:sp>
        <p:nvSpPr>
          <p:cNvPr id="15" name="TextBox 14"/>
          <p:cNvSpPr txBox="1"/>
          <p:nvPr/>
        </p:nvSpPr>
        <p:spPr>
          <a:xfrm flipH="1">
            <a:off x="10941526" y="4283943"/>
            <a:ext cx="471053" cy="369332"/>
          </a:xfrm>
          <a:prstGeom prst="rect">
            <a:avLst/>
          </a:prstGeom>
          <a:noFill/>
        </p:spPr>
        <p:txBody>
          <a:bodyPr wrap="square" rtlCol="0">
            <a:spAutoFit/>
          </a:bodyPr>
          <a:lstStyle/>
          <a:p>
            <a:r>
              <a:rPr lang="sr-Cyrl-RS" altLang="en-US" dirty="0" smtClean="0"/>
              <a:t>4.</a:t>
            </a:r>
            <a:endParaRPr lang="en-US" dirty="0"/>
          </a:p>
        </p:txBody>
      </p:sp>
    </p:spTree>
    <p:extLst>
      <p:ext uri="{BB962C8B-B14F-4D97-AF65-F5344CB8AC3E}">
        <p14:creationId xmlns:p14="http://schemas.microsoft.com/office/powerpoint/2010/main" xmlns="" val="301490432"/>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Cyrl-RS" dirty="0">
                <a:solidFill>
                  <a:schemeClr val="accent5">
                    <a:lumMod val="75000"/>
                  </a:schemeClr>
                </a:solidFill>
                <a:latin typeface="Comic Sans MS" panose="030F0702030302020204" pitchFamily="66" charset="0"/>
              </a:rPr>
              <a:t> </a:t>
            </a:r>
            <a:r>
              <a:rPr lang="en-US" dirty="0" smtClean="0">
                <a:latin typeface="Comic Sans MS" panose="030F0702030302020204" pitchFamily="66" charset="0"/>
              </a:rPr>
              <a:t>MG</a:t>
            </a:r>
            <a:endParaRPr lang="en-US" dirty="0">
              <a:latin typeface="Comic Sans MS" panose="030F0702030302020204" pitchFamily="66" charset="0"/>
            </a:endParaRPr>
          </a:p>
        </p:txBody>
      </p:sp>
      <p:sp>
        <p:nvSpPr>
          <p:cNvPr id="3" name="Content Placeholder 2"/>
          <p:cNvSpPr>
            <a:spLocks noGrp="1"/>
          </p:cNvSpPr>
          <p:nvPr>
            <p:ph idx="1"/>
          </p:nvPr>
        </p:nvSpPr>
        <p:spPr>
          <a:xfrm>
            <a:off x="671772" y="1690688"/>
            <a:ext cx="8624627" cy="5167312"/>
          </a:xfrm>
        </p:spPr>
        <p:txBody>
          <a:bodyPr>
            <a:normAutofit lnSpcReduction="10000"/>
          </a:bodyPr>
          <a:lstStyle/>
          <a:p>
            <a:pPr>
              <a:buClr>
                <a:srgbClr val="00B050"/>
              </a:buClr>
            </a:pPr>
            <a:r>
              <a:rPr lang="en-US" b="1" dirty="0" smtClean="0">
                <a:solidFill>
                  <a:srgbClr val="00B050"/>
                </a:solidFill>
              </a:rPr>
              <a:t>Pathogenesis</a:t>
            </a:r>
            <a:endParaRPr lang="sr-Cyrl-RS" b="1" dirty="0" smtClean="0">
              <a:solidFill>
                <a:srgbClr val="00B050"/>
              </a:solidFill>
            </a:endParaRPr>
          </a:p>
          <a:p>
            <a:pPr marL="0" indent="0">
              <a:buNone/>
              <a:defRPr/>
            </a:pPr>
            <a:r>
              <a:rPr lang="sr-Cyrl-RS" sz="2200" dirty="0" smtClean="0">
                <a:cs typeface="Arial" charset="0"/>
              </a:rPr>
              <a:t>   </a:t>
            </a:r>
            <a:r>
              <a:rPr lang="en-US" sz="2400" dirty="0" smtClean="0">
                <a:solidFill>
                  <a:srgbClr val="212121"/>
                </a:solidFill>
              </a:rPr>
              <a:t>MG is due to a reduction of functional skeletal muscle nicotinic acetylcholine receptors (AChR) at and structural alterations of the neuromuscular endplate due to the effects of different autoantibodies. In about 85 %, autoantibodies against the AChR itself can be detected. </a:t>
            </a:r>
          </a:p>
          <a:p>
            <a:pPr marL="0" indent="0">
              <a:buNone/>
              <a:defRPr/>
            </a:pPr>
            <a:r>
              <a:rPr lang="sr-Cyrl-RS" altLang="en-US" sz="2400" kern="0" dirty="0" smtClean="0">
                <a:solidFill>
                  <a:srgbClr val="000000"/>
                </a:solidFill>
                <a:ea typeface="MS PGothic" panose="020B0600070205080204" pitchFamily="34" charset="-128"/>
                <a:cs typeface="Arial" charset="0"/>
              </a:rPr>
              <a:t>   </a:t>
            </a:r>
            <a:r>
              <a:rPr lang="en-US" sz="2400" dirty="0">
                <a:solidFill>
                  <a:srgbClr val="212121"/>
                </a:solidFill>
              </a:rPr>
              <a:t>These antibodies </a:t>
            </a:r>
            <a:r>
              <a:rPr lang="en-US" sz="2400" dirty="0" smtClean="0">
                <a:solidFill>
                  <a:srgbClr val="212121"/>
                </a:solidFill>
              </a:rPr>
              <a:t>may:</a:t>
            </a:r>
          </a:p>
          <a:p>
            <a:pPr>
              <a:buFont typeface="Wingdings" panose="05000000000000000000" pitchFamily="2" charset="2"/>
              <a:buChar char="Ø"/>
              <a:defRPr/>
            </a:pPr>
            <a:r>
              <a:rPr lang="en-US" sz="2400" dirty="0" smtClean="0">
                <a:solidFill>
                  <a:srgbClr val="212121"/>
                </a:solidFill>
              </a:rPr>
              <a:t>block </a:t>
            </a:r>
            <a:r>
              <a:rPr lang="en-US" sz="2400" dirty="0">
                <a:solidFill>
                  <a:srgbClr val="212121"/>
                </a:solidFill>
              </a:rPr>
              <a:t>the receptor </a:t>
            </a:r>
          </a:p>
          <a:p>
            <a:pPr>
              <a:buFont typeface="Wingdings" panose="05000000000000000000" pitchFamily="2" charset="2"/>
              <a:buChar char="Ø"/>
              <a:defRPr/>
            </a:pPr>
            <a:r>
              <a:rPr lang="en-US" sz="2400" dirty="0" smtClean="0">
                <a:solidFill>
                  <a:srgbClr val="212121"/>
                </a:solidFill>
              </a:rPr>
              <a:t>lead </a:t>
            </a:r>
            <a:r>
              <a:rPr lang="en-US" sz="2400" dirty="0">
                <a:solidFill>
                  <a:srgbClr val="212121"/>
                </a:solidFill>
              </a:rPr>
              <a:t>to its internalization reducing the number of available receptors in the </a:t>
            </a:r>
            <a:r>
              <a:rPr lang="en-US" sz="2400" dirty="0" smtClean="0">
                <a:solidFill>
                  <a:srgbClr val="212121"/>
                </a:solidFill>
              </a:rPr>
              <a:t>membrane</a:t>
            </a:r>
            <a:endParaRPr lang="en-US" sz="2400" dirty="0">
              <a:solidFill>
                <a:srgbClr val="212121"/>
              </a:solidFill>
            </a:endParaRPr>
          </a:p>
          <a:p>
            <a:pPr>
              <a:buFont typeface="Wingdings" panose="05000000000000000000" pitchFamily="2" charset="2"/>
              <a:buChar char="Ø"/>
              <a:defRPr/>
            </a:pPr>
            <a:r>
              <a:rPr lang="en-US" sz="2400" dirty="0" smtClean="0">
                <a:solidFill>
                  <a:srgbClr val="212121"/>
                </a:solidFill>
              </a:rPr>
              <a:t>activation </a:t>
            </a:r>
            <a:r>
              <a:rPr lang="en-US" sz="2400" dirty="0">
                <a:solidFill>
                  <a:srgbClr val="212121"/>
                </a:solidFill>
              </a:rPr>
              <a:t>of the complement cascade leads to destruction of the endplate architecture with a widened synaptic </a:t>
            </a:r>
            <a:r>
              <a:rPr lang="en-US" sz="2400" dirty="0" smtClean="0">
                <a:solidFill>
                  <a:srgbClr val="212121"/>
                </a:solidFill>
              </a:rPr>
              <a:t>cleft </a:t>
            </a:r>
            <a:r>
              <a:rPr lang="en-US" sz="2400" dirty="0">
                <a:solidFill>
                  <a:srgbClr val="212121"/>
                </a:solidFill>
              </a:rPr>
              <a:t>increasing the distance for acetylcholine molecules to diffuse from their release sites to their receptors</a:t>
            </a:r>
            <a:endParaRPr lang="en-US" sz="2400" dirty="0" smtClean="0">
              <a:solidFill>
                <a:srgbClr val="212121"/>
              </a:solidFill>
            </a:endParaRPr>
          </a:p>
          <a:p>
            <a:pPr marL="0" indent="0">
              <a:buClr>
                <a:srgbClr val="00B050"/>
              </a:buClr>
              <a:buNone/>
            </a:pPr>
            <a:endParaRPr lang="sr-Cyrl-RS" altLang="sr-Latn-RS" b="1" dirty="0">
              <a:solidFill>
                <a:srgbClr val="FF0000"/>
              </a:solidFill>
              <a:latin typeface="Calibri" panose="020F0502020204030204" pitchFamily="34" charset="0"/>
            </a:endParaRPr>
          </a:p>
          <a:p>
            <a:pPr marL="0" indent="0">
              <a:buClr>
                <a:srgbClr val="00B050"/>
              </a:buClr>
              <a:buNone/>
            </a:pPr>
            <a:endParaRPr lang="sr-Cyrl-RS" altLang="sr-Latn-RS" b="1" dirty="0" smtClean="0">
              <a:solidFill>
                <a:srgbClr val="FF0000"/>
              </a:solidFill>
              <a:latin typeface="Calibri" panose="020F0502020204030204" pitchFamily="34" charset="0"/>
            </a:endParaRPr>
          </a:p>
        </p:txBody>
      </p:sp>
      <p:cxnSp>
        <p:nvCxnSpPr>
          <p:cNvPr id="5" name="Straight Connector 4"/>
          <p:cNvCxnSpPr/>
          <p:nvPr/>
        </p:nvCxnSpPr>
        <p:spPr>
          <a:xfrm flipV="1">
            <a:off x="954258" y="1371600"/>
            <a:ext cx="10283483" cy="9044"/>
          </a:xfrm>
          <a:prstGeom prst="line">
            <a:avLst/>
          </a:prstGeom>
          <a:ln w="38100">
            <a:solidFill>
              <a:srgbClr val="00B050"/>
            </a:solidFill>
          </a:ln>
        </p:spPr>
        <p:style>
          <a:lnRef idx="1">
            <a:schemeClr val="accent1"/>
          </a:lnRef>
          <a:fillRef idx="0">
            <a:schemeClr val="accent1"/>
          </a:fillRef>
          <a:effectRef idx="0">
            <a:schemeClr val="accent1"/>
          </a:effectRef>
          <a:fontRef idx="minor">
            <a:schemeClr val="tx1"/>
          </a:fontRef>
        </p:style>
      </p:cxnSp>
      <p:pic>
        <p:nvPicPr>
          <p:cNvPr id="9" name="Picture 8"/>
          <p:cNvPicPr>
            <a:picLocks noChangeAspect="1"/>
          </p:cNvPicPr>
          <p:nvPr/>
        </p:nvPicPr>
        <p:blipFill>
          <a:blip r:embed="rId2"/>
          <a:stretch>
            <a:fillRect/>
          </a:stretch>
        </p:blipFill>
        <p:spPr>
          <a:xfrm>
            <a:off x="9649748" y="4903391"/>
            <a:ext cx="2542252" cy="1841152"/>
          </a:xfrm>
          <a:prstGeom prst="rect">
            <a:avLst/>
          </a:prstGeom>
        </p:spPr>
      </p:pic>
      <p:pic>
        <p:nvPicPr>
          <p:cNvPr id="10" name="Picture 9"/>
          <p:cNvPicPr>
            <a:picLocks noChangeAspect="1"/>
          </p:cNvPicPr>
          <p:nvPr/>
        </p:nvPicPr>
        <p:blipFill>
          <a:blip r:embed="rId3"/>
          <a:stretch>
            <a:fillRect/>
          </a:stretch>
        </p:blipFill>
        <p:spPr>
          <a:xfrm>
            <a:off x="9649748" y="3295996"/>
            <a:ext cx="2542252" cy="1609483"/>
          </a:xfrm>
          <a:prstGeom prst="rect">
            <a:avLst/>
          </a:prstGeom>
        </p:spPr>
      </p:pic>
      <p:pic>
        <p:nvPicPr>
          <p:cNvPr id="11" name="Picture 10"/>
          <p:cNvPicPr>
            <a:picLocks noChangeAspect="1"/>
          </p:cNvPicPr>
          <p:nvPr/>
        </p:nvPicPr>
        <p:blipFill>
          <a:blip r:embed="rId4"/>
          <a:stretch>
            <a:fillRect/>
          </a:stretch>
        </p:blipFill>
        <p:spPr>
          <a:xfrm>
            <a:off x="9649748" y="1520692"/>
            <a:ext cx="2542252" cy="1777391"/>
          </a:xfrm>
          <a:prstGeom prst="rect">
            <a:avLst/>
          </a:prstGeom>
        </p:spPr>
      </p:pic>
    </p:spTree>
    <p:extLst>
      <p:ext uri="{BB962C8B-B14F-4D97-AF65-F5344CB8AC3E}">
        <p14:creationId xmlns:p14="http://schemas.microsoft.com/office/powerpoint/2010/main" xmlns="" val="831338439"/>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Cyrl-RS" dirty="0">
                <a:solidFill>
                  <a:schemeClr val="accent5">
                    <a:lumMod val="75000"/>
                  </a:schemeClr>
                </a:solidFill>
                <a:latin typeface="Comic Sans MS" panose="030F0702030302020204" pitchFamily="66" charset="0"/>
              </a:rPr>
              <a:t> </a:t>
            </a:r>
            <a:r>
              <a:rPr lang="en-US" dirty="0" smtClean="0">
                <a:latin typeface="Comic Sans MS" panose="030F0702030302020204" pitchFamily="66" charset="0"/>
              </a:rPr>
              <a:t>MG</a:t>
            </a:r>
            <a:endParaRPr lang="en-US" dirty="0">
              <a:latin typeface="Comic Sans MS" panose="030F0702030302020204" pitchFamily="66" charset="0"/>
            </a:endParaRPr>
          </a:p>
        </p:txBody>
      </p:sp>
      <p:sp>
        <p:nvSpPr>
          <p:cNvPr id="3" name="Content Placeholder 2"/>
          <p:cNvSpPr>
            <a:spLocks noGrp="1"/>
          </p:cNvSpPr>
          <p:nvPr>
            <p:ph idx="1"/>
          </p:nvPr>
        </p:nvSpPr>
        <p:spPr>
          <a:xfrm>
            <a:off x="838198" y="2387119"/>
            <a:ext cx="11201401" cy="4470882"/>
          </a:xfrm>
        </p:spPr>
        <p:txBody>
          <a:bodyPr>
            <a:normAutofit/>
          </a:bodyPr>
          <a:lstStyle/>
          <a:p>
            <a:pPr>
              <a:buClr>
                <a:srgbClr val="00B050"/>
              </a:buClr>
            </a:pPr>
            <a:r>
              <a:rPr lang="en-US" dirty="0">
                <a:solidFill>
                  <a:srgbClr val="212121"/>
                </a:solidFill>
              </a:rPr>
              <a:t>Adaptive immunity plays a major role in </a:t>
            </a:r>
            <a:r>
              <a:rPr lang="en-US" dirty="0" smtClean="0">
                <a:solidFill>
                  <a:srgbClr val="212121"/>
                </a:solidFill>
              </a:rPr>
              <a:t>MG, </a:t>
            </a:r>
            <a:r>
              <a:rPr lang="en-US" dirty="0">
                <a:solidFill>
                  <a:srgbClr val="212121"/>
                </a:solidFill>
              </a:rPr>
              <a:t>but requires the innate immune system to initiate </a:t>
            </a:r>
            <a:r>
              <a:rPr lang="en-US" dirty="0" smtClean="0">
                <a:solidFill>
                  <a:srgbClr val="212121"/>
                </a:solidFill>
              </a:rPr>
              <a:t>pathogenesis</a:t>
            </a:r>
          </a:p>
          <a:p>
            <a:pPr>
              <a:buClr>
                <a:srgbClr val="00B050"/>
              </a:buClr>
            </a:pPr>
            <a:r>
              <a:rPr lang="en-US" dirty="0">
                <a:solidFill>
                  <a:srgbClr val="212121"/>
                </a:solidFill>
              </a:rPr>
              <a:t>T</a:t>
            </a:r>
            <a:r>
              <a:rPr lang="en-US" dirty="0" smtClean="0">
                <a:solidFill>
                  <a:srgbClr val="212121"/>
                </a:solidFill>
              </a:rPr>
              <a:t>he </a:t>
            </a:r>
            <a:r>
              <a:rPr lang="en-US" dirty="0">
                <a:solidFill>
                  <a:srgbClr val="212121"/>
                </a:solidFill>
              </a:rPr>
              <a:t>exact mechanism by which the immune system initiates </a:t>
            </a:r>
            <a:r>
              <a:rPr lang="en-US" dirty="0" smtClean="0">
                <a:solidFill>
                  <a:srgbClr val="212121"/>
                </a:solidFill>
              </a:rPr>
              <a:t>autoimmunity </a:t>
            </a:r>
            <a:r>
              <a:rPr lang="en-US" dirty="0">
                <a:solidFill>
                  <a:srgbClr val="212121"/>
                </a:solidFill>
              </a:rPr>
              <a:t>remains largely unknown due the lack of ideal animal </a:t>
            </a:r>
            <a:r>
              <a:rPr lang="en-US" dirty="0" smtClean="0">
                <a:solidFill>
                  <a:srgbClr val="212121"/>
                </a:solidFill>
              </a:rPr>
              <a:t>models  </a:t>
            </a:r>
          </a:p>
          <a:p>
            <a:pPr>
              <a:buClr>
                <a:srgbClr val="00B050"/>
              </a:buClr>
            </a:pPr>
            <a:r>
              <a:rPr lang="en-US" altLang="en-US" dirty="0" smtClean="0">
                <a:solidFill>
                  <a:srgbClr val="212121"/>
                </a:solidFill>
              </a:rPr>
              <a:t>T and B cells have significant role in immunopathogenesis</a:t>
            </a:r>
            <a:endParaRPr lang="en-US" altLang="en-US" dirty="0">
              <a:solidFill>
                <a:srgbClr val="212121"/>
              </a:solidFill>
            </a:endParaRPr>
          </a:p>
          <a:p>
            <a:pPr>
              <a:buClr>
                <a:srgbClr val="00B050"/>
              </a:buClr>
            </a:pPr>
            <a:r>
              <a:rPr lang="en-US" dirty="0" smtClean="0">
                <a:solidFill>
                  <a:srgbClr val="212121"/>
                </a:solidFill>
              </a:rPr>
              <a:t>The </a:t>
            </a:r>
            <a:r>
              <a:rPr lang="en-US" dirty="0">
                <a:solidFill>
                  <a:srgbClr val="212121"/>
                </a:solidFill>
              </a:rPr>
              <a:t>autoreactive T cells cooperate with cognate B cells to generate effector and memory </a:t>
            </a:r>
            <a:r>
              <a:rPr lang="en-US" dirty="0" smtClean="0">
                <a:solidFill>
                  <a:srgbClr val="212121"/>
                </a:solidFill>
              </a:rPr>
              <a:t>lymphocytes. </a:t>
            </a:r>
            <a:r>
              <a:rPr lang="en-US" dirty="0">
                <a:solidFill>
                  <a:srgbClr val="212121"/>
                </a:solidFill>
              </a:rPr>
              <a:t>The autoantibodies attack NMJ together with complement in MG</a:t>
            </a:r>
            <a:endParaRPr lang="sr-Latn-CS" altLang="en-US" dirty="0"/>
          </a:p>
          <a:p>
            <a:pPr marL="0" indent="0">
              <a:buClr>
                <a:srgbClr val="00B050"/>
              </a:buClr>
              <a:buNone/>
            </a:pPr>
            <a:endParaRPr lang="sr-Cyrl-RS" altLang="sr-Latn-RS" b="1" dirty="0">
              <a:solidFill>
                <a:srgbClr val="FF0000"/>
              </a:solidFill>
              <a:latin typeface="Calibri" panose="020F0502020204030204" pitchFamily="34" charset="0"/>
            </a:endParaRPr>
          </a:p>
          <a:p>
            <a:pPr marL="0" indent="0">
              <a:buClr>
                <a:srgbClr val="00B050"/>
              </a:buClr>
              <a:buNone/>
            </a:pPr>
            <a:endParaRPr lang="sr-Cyrl-RS" altLang="sr-Latn-RS" b="1" dirty="0" smtClean="0">
              <a:solidFill>
                <a:srgbClr val="FF0000"/>
              </a:solidFill>
              <a:latin typeface="Calibri" panose="020F0502020204030204" pitchFamily="34" charset="0"/>
            </a:endParaRPr>
          </a:p>
        </p:txBody>
      </p:sp>
      <p:cxnSp>
        <p:nvCxnSpPr>
          <p:cNvPr id="5" name="Straight Connector 4"/>
          <p:cNvCxnSpPr/>
          <p:nvPr/>
        </p:nvCxnSpPr>
        <p:spPr>
          <a:xfrm flipV="1">
            <a:off x="954258" y="1371600"/>
            <a:ext cx="10283483" cy="9044"/>
          </a:xfrm>
          <a:prstGeom prst="line">
            <a:avLst/>
          </a:prstGeom>
          <a:ln w="38100">
            <a:solidFill>
              <a:srgbClr val="00B05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4211759840"/>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stretch>
            <a:fillRect/>
          </a:stretch>
        </p:blipFill>
        <p:spPr>
          <a:xfrm>
            <a:off x="677332" y="0"/>
            <a:ext cx="10656711" cy="5452533"/>
          </a:xfrm>
          <a:prstGeom prst="rect">
            <a:avLst/>
          </a:prstGeom>
        </p:spPr>
      </p:pic>
      <p:sp>
        <p:nvSpPr>
          <p:cNvPr id="5" name="Rectangle 4"/>
          <p:cNvSpPr/>
          <p:nvPr/>
        </p:nvSpPr>
        <p:spPr>
          <a:xfrm>
            <a:off x="587021" y="5534561"/>
            <a:ext cx="10826045" cy="1323439"/>
          </a:xfrm>
          <a:prstGeom prst="rect">
            <a:avLst/>
          </a:prstGeom>
        </p:spPr>
        <p:txBody>
          <a:bodyPr wrap="square">
            <a:spAutoFit/>
          </a:bodyPr>
          <a:lstStyle/>
          <a:p>
            <a:r>
              <a:rPr lang="en-US" sz="1600" b="1" dirty="0">
                <a:solidFill>
                  <a:srgbClr val="333333"/>
                </a:solidFill>
              </a:rPr>
              <a:t>Impaired tolerance to the AChR is the result of thymoma, thymic dysplasia or due to certain genetic background, which results in presentation of AChR to the naïve T cells by thymic myoid cells or antigen-presenting cells. Among the environmental factors, certain drugs are known to cause de novo MG through alterations of immune homeostasis (drug-induced MG is extensively covered in another paper in this special edition). A number of T cell and B cell subtypes and their cytokines play roles in perturbation of immune homeostasis that results in production of ACR antibodies.</a:t>
            </a:r>
            <a:endParaRPr lang="en-US" sz="1600" b="1" dirty="0"/>
          </a:p>
        </p:txBody>
      </p:sp>
    </p:spTree>
    <p:extLst>
      <p:ext uri="{BB962C8B-B14F-4D97-AF65-F5344CB8AC3E}">
        <p14:creationId xmlns:p14="http://schemas.microsoft.com/office/powerpoint/2010/main" xmlns="" val="3433050573"/>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199" y="337416"/>
            <a:ext cx="10515600" cy="1325563"/>
          </a:xfrm>
        </p:spPr>
        <p:txBody>
          <a:bodyPr/>
          <a:lstStyle/>
          <a:p>
            <a:r>
              <a:rPr lang="sr-Cyrl-RS" dirty="0">
                <a:solidFill>
                  <a:schemeClr val="accent5">
                    <a:lumMod val="75000"/>
                  </a:schemeClr>
                </a:solidFill>
                <a:latin typeface="Comic Sans MS" panose="030F0702030302020204" pitchFamily="66" charset="0"/>
              </a:rPr>
              <a:t> </a:t>
            </a:r>
            <a:r>
              <a:rPr lang="en-US" dirty="0" smtClean="0">
                <a:latin typeface="Comic Sans MS" panose="030F0702030302020204" pitchFamily="66" charset="0"/>
              </a:rPr>
              <a:t>Antibodies in MG</a:t>
            </a:r>
            <a:endParaRPr lang="en-US" dirty="0">
              <a:latin typeface="Comic Sans MS" panose="030F0702030302020204" pitchFamily="66" charset="0"/>
            </a:endParaRPr>
          </a:p>
        </p:txBody>
      </p:sp>
      <p:sp>
        <p:nvSpPr>
          <p:cNvPr id="3" name="Content Placeholder 2"/>
          <p:cNvSpPr>
            <a:spLocks noGrp="1"/>
          </p:cNvSpPr>
          <p:nvPr>
            <p:ph idx="1"/>
          </p:nvPr>
        </p:nvSpPr>
        <p:spPr>
          <a:xfrm>
            <a:off x="838198" y="2697163"/>
            <a:ext cx="11201401" cy="4160837"/>
          </a:xfrm>
        </p:spPr>
        <p:txBody>
          <a:bodyPr>
            <a:normAutofit/>
          </a:bodyPr>
          <a:lstStyle/>
          <a:p>
            <a:pPr marL="0" indent="0">
              <a:buNone/>
            </a:pPr>
            <a:endParaRPr lang="sr-Latn-CS" altLang="en-US" sz="2400" dirty="0"/>
          </a:p>
          <a:p>
            <a:pPr lvl="0" fontAlgn="base">
              <a:lnSpc>
                <a:spcPct val="80000"/>
              </a:lnSpc>
              <a:spcBef>
                <a:spcPct val="20000"/>
              </a:spcBef>
              <a:spcAft>
                <a:spcPct val="0"/>
              </a:spcAft>
              <a:buClr>
                <a:srgbClr val="00B050"/>
              </a:buClr>
            </a:pPr>
            <a:r>
              <a:rPr lang="sr-Latn-CS" altLang="en-US" b="1" dirty="0">
                <a:solidFill>
                  <a:srgbClr val="7030A0"/>
                </a:solidFill>
                <a:ea typeface="MS PGothic" panose="020B0600070205080204" pitchFamily="34" charset="-128"/>
              </a:rPr>
              <a:t>nAChR </a:t>
            </a:r>
            <a:r>
              <a:rPr lang="sr-Latn-CS" altLang="en-US" sz="2400" b="1" dirty="0" smtClean="0">
                <a:solidFill>
                  <a:srgbClr val="7030A0"/>
                </a:solidFill>
                <a:ea typeface="MS PGothic" panose="020B0600070205080204" pitchFamily="34" charset="-128"/>
                <a:cs typeface="Arial" panose="020B0604020202020204" pitchFamily="34" charset="0"/>
              </a:rPr>
              <a:t>:</a:t>
            </a:r>
            <a:r>
              <a:rPr lang="en-US" sz="2400" dirty="0">
                <a:solidFill>
                  <a:srgbClr val="212121"/>
                </a:solidFill>
              </a:rPr>
              <a:t> </a:t>
            </a:r>
            <a:r>
              <a:rPr lang="en-US" dirty="0">
                <a:solidFill>
                  <a:srgbClr val="212121"/>
                </a:solidFill>
              </a:rPr>
              <a:t>present in approximately 80% of patients </a:t>
            </a:r>
            <a:endParaRPr lang="en-US" dirty="0" smtClean="0">
              <a:solidFill>
                <a:srgbClr val="212121"/>
              </a:solidFill>
            </a:endParaRPr>
          </a:p>
          <a:p>
            <a:pPr marL="0" lvl="0" indent="0" fontAlgn="base">
              <a:lnSpc>
                <a:spcPct val="80000"/>
              </a:lnSpc>
              <a:spcBef>
                <a:spcPct val="20000"/>
              </a:spcBef>
              <a:spcAft>
                <a:spcPct val="0"/>
              </a:spcAft>
              <a:buClr>
                <a:srgbClr val="00B050"/>
              </a:buClr>
              <a:buNone/>
            </a:pPr>
            <a:endParaRPr lang="sr-Cyrl-RS" altLang="en-US" sz="2400" dirty="0">
              <a:solidFill>
                <a:srgbClr val="000000"/>
              </a:solidFill>
              <a:ea typeface="MS PGothic" panose="020B0600070205080204" pitchFamily="34" charset="-128"/>
            </a:endParaRPr>
          </a:p>
          <a:p>
            <a:pPr lvl="0" fontAlgn="base">
              <a:lnSpc>
                <a:spcPct val="80000"/>
              </a:lnSpc>
              <a:spcBef>
                <a:spcPct val="20000"/>
              </a:spcBef>
              <a:spcAft>
                <a:spcPct val="0"/>
              </a:spcAft>
              <a:buClr>
                <a:srgbClr val="00B050"/>
              </a:buClr>
            </a:pPr>
            <a:r>
              <a:rPr lang="en-US" b="1" dirty="0" smtClean="0">
                <a:solidFill>
                  <a:srgbClr val="7030A0"/>
                </a:solidFill>
              </a:rPr>
              <a:t>MuSK</a:t>
            </a:r>
            <a:r>
              <a:rPr lang="en-US" dirty="0" smtClean="0">
                <a:solidFill>
                  <a:srgbClr val="212121"/>
                </a:solidFill>
              </a:rPr>
              <a:t> : in 30-70% seronegative patients</a:t>
            </a:r>
          </a:p>
          <a:p>
            <a:pPr marL="0" lvl="0" indent="0" fontAlgn="base">
              <a:lnSpc>
                <a:spcPct val="80000"/>
              </a:lnSpc>
              <a:spcBef>
                <a:spcPct val="20000"/>
              </a:spcBef>
              <a:spcAft>
                <a:spcPct val="0"/>
              </a:spcAft>
              <a:buClr>
                <a:srgbClr val="00B050"/>
              </a:buClr>
              <a:buNone/>
            </a:pPr>
            <a:endParaRPr lang="en-US" dirty="0" smtClean="0">
              <a:solidFill>
                <a:srgbClr val="212121"/>
              </a:solidFill>
            </a:endParaRPr>
          </a:p>
          <a:p>
            <a:pPr lvl="0" fontAlgn="base">
              <a:lnSpc>
                <a:spcPct val="80000"/>
              </a:lnSpc>
              <a:spcBef>
                <a:spcPct val="20000"/>
              </a:spcBef>
              <a:spcAft>
                <a:spcPct val="0"/>
              </a:spcAft>
              <a:buClr>
                <a:srgbClr val="00B050"/>
              </a:buClr>
            </a:pPr>
            <a:r>
              <a:rPr lang="en-US" b="1" dirty="0" smtClean="0">
                <a:solidFill>
                  <a:srgbClr val="7030A0"/>
                </a:solidFill>
              </a:rPr>
              <a:t>LRP4: </a:t>
            </a:r>
            <a:r>
              <a:rPr lang="en-US" dirty="0" smtClean="0">
                <a:solidFill>
                  <a:srgbClr val="212121"/>
                </a:solidFill>
              </a:rPr>
              <a:t> in 50% double seronegative patients</a:t>
            </a:r>
          </a:p>
          <a:p>
            <a:pPr marL="0" lvl="0" indent="0" fontAlgn="base">
              <a:lnSpc>
                <a:spcPct val="80000"/>
              </a:lnSpc>
              <a:spcBef>
                <a:spcPct val="20000"/>
              </a:spcBef>
              <a:spcAft>
                <a:spcPct val="0"/>
              </a:spcAft>
              <a:buClr>
                <a:srgbClr val="00B050"/>
              </a:buClr>
              <a:buNone/>
            </a:pPr>
            <a:endParaRPr lang="en-US" dirty="0" smtClean="0">
              <a:solidFill>
                <a:srgbClr val="212121"/>
              </a:solidFill>
            </a:endParaRPr>
          </a:p>
          <a:p>
            <a:pPr lvl="0" fontAlgn="base">
              <a:lnSpc>
                <a:spcPct val="80000"/>
              </a:lnSpc>
              <a:spcBef>
                <a:spcPct val="20000"/>
              </a:spcBef>
              <a:spcAft>
                <a:spcPct val="0"/>
              </a:spcAft>
              <a:buClr>
                <a:srgbClr val="00B050"/>
              </a:buClr>
            </a:pPr>
            <a:r>
              <a:rPr lang="en-US" b="1" dirty="0" smtClean="0">
                <a:solidFill>
                  <a:srgbClr val="7030A0"/>
                </a:solidFill>
              </a:rPr>
              <a:t>Agrin, titin, ryanodine </a:t>
            </a:r>
            <a:r>
              <a:rPr lang="en-US" dirty="0">
                <a:solidFill>
                  <a:srgbClr val="212121"/>
                </a:solidFill>
              </a:rPr>
              <a:t>antibodies</a:t>
            </a:r>
            <a:endParaRPr lang="en-US" dirty="0" smtClean="0">
              <a:solidFill>
                <a:srgbClr val="212121"/>
              </a:solidFill>
            </a:endParaRPr>
          </a:p>
          <a:p>
            <a:pPr lvl="0" fontAlgn="base">
              <a:lnSpc>
                <a:spcPct val="80000"/>
              </a:lnSpc>
              <a:spcBef>
                <a:spcPct val="20000"/>
              </a:spcBef>
              <a:spcAft>
                <a:spcPct val="0"/>
              </a:spcAft>
              <a:buClr>
                <a:srgbClr val="00B050"/>
              </a:buClr>
            </a:pPr>
            <a:endParaRPr lang="en-US" altLang="en-US" b="1" dirty="0">
              <a:solidFill>
                <a:srgbClr val="212121"/>
              </a:solidFill>
              <a:latin typeface="Cambria" panose="02040503050406030204" pitchFamily="18" charset="0"/>
              <a:ea typeface="MS PGothic" panose="020B0600070205080204" pitchFamily="34" charset="-128"/>
            </a:endParaRPr>
          </a:p>
          <a:p>
            <a:pPr>
              <a:buClr>
                <a:srgbClr val="00B050"/>
              </a:buClr>
            </a:pPr>
            <a:endParaRPr lang="sr-Cyrl-RS" altLang="sr-Latn-RS" sz="2400" b="1" dirty="0">
              <a:solidFill>
                <a:srgbClr val="7030A0"/>
              </a:solidFill>
            </a:endParaRPr>
          </a:p>
          <a:p>
            <a:pPr marL="0" indent="0">
              <a:buClr>
                <a:srgbClr val="00B050"/>
              </a:buClr>
              <a:buNone/>
            </a:pPr>
            <a:endParaRPr lang="sr-Cyrl-RS" altLang="sr-Latn-RS" b="1" dirty="0" smtClean="0">
              <a:solidFill>
                <a:srgbClr val="FF0000"/>
              </a:solidFill>
              <a:latin typeface="Calibri" panose="020F0502020204030204" pitchFamily="34" charset="0"/>
            </a:endParaRPr>
          </a:p>
        </p:txBody>
      </p:sp>
      <p:cxnSp>
        <p:nvCxnSpPr>
          <p:cNvPr id="5" name="Straight Connector 4"/>
          <p:cNvCxnSpPr/>
          <p:nvPr/>
        </p:nvCxnSpPr>
        <p:spPr>
          <a:xfrm flipV="1">
            <a:off x="954258" y="1371600"/>
            <a:ext cx="10283483" cy="9044"/>
          </a:xfrm>
          <a:prstGeom prst="line">
            <a:avLst/>
          </a:prstGeom>
          <a:ln w="38100">
            <a:solidFill>
              <a:srgbClr val="00B050"/>
            </a:solidFill>
          </a:ln>
        </p:spPr>
        <p:style>
          <a:lnRef idx="1">
            <a:schemeClr val="accent1"/>
          </a:lnRef>
          <a:fillRef idx="0">
            <a:schemeClr val="accent1"/>
          </a:fillRef>
          <a:effectRef idx="0">
            <a:schemeClr val="accent1"/>
          </a:effectRef>
          <a:fontRef idx="minor">
            <a:schemeClr val="tx1"/>
          </a:fontRef>
        </p:style>
      </p:cxnSp>
      <p:sp>
        <p:nvSpPr>
          <p:cNvPr id="6" name="Rectangle 13188"/>
          <p:cNvSpPr>
            <a:spLocks noChangeArrowheads="1"/>
          </p:cNvSpPr>
          <p:nvPr/>
        </p:nvSpPr>
        <p:spPr bwMode="auto">
          <a:xfrm>
            <a:off x="954258" y="1662979"/>
            <a:ext cx="9961418" cy="877020"/>
          </a:xfrm>
          <a:prstGeom prst="rect">
            <a:avLst/>
          </a:prstGeom>
          <a:solidFill>
            <a:schemeClr val="accent6">
              <a:lumMod val="60000"/>
              <a:lumOff val="40000"/>
            </a:schemeClr>
          </a:solidFill>
          <a:ln>
            <a:noFill/>
          </a:ln>
          <a:extLst/>
        </p:spPr>
        <p:txBody>
          <a:bodyPr anchor="ctr"/>
          <a:lstStyle>
            <a:lvl1pPr eaLnBrk="0" hangingPunct="0">
              <a:defRPr sz="2400">
                <a:solidFill>
                  <a:schemeClr val="tx1"/>
                </a:solidFill>
                <a:latin typeface="Times New Roman" panose="02020603050405020304" pitchFamily="18" charset="0"/>
                <a:ea typeface="MS PGothic" panose="020B0600070205080204" pitchFamily="34" charset="-128"/>
              </a:defRPr>
            </a:lvl1pPr>
            <a:lvl2pPr marL="742950" indent="-285750" eaLnBrk="0" hangingPunct="0">
              <a:defRPr sz="2400">
                <a:solidFill>
                  <a:schemeClr val="tx1"/>
                </a:solidFill>
                <a:latin typeface="Times New Roman" panose="02020603050405020304" pitchFamily="18" charset="0"/>
                <a:ea typeface="MS PGothic" panose="020B0600070205080204" pitchFamily="34" charset="-128"/>
              </a:defRPr>
            </a:lvl2pPr>
            <a:lvl3pPr marL="1143000" indent="-228600" eaLnBrk="0" hangingPunct="0">
              <a:defRPr sz="2400">
                <a:solidFill>
                  <a:schemeClr val="tx1"/>
                </a:solidFill>
                <a:latin typeface="Times New Roman" panose="02020603050405020304" pitchFamily="18" charset="0"/>
                <a:ea typeface="MS PGothic" panose="020B0600070205080204" pitchFamily="34" charset="-128"/>
              </a:defRPr>
            </a:lvl3pPr>
            <a:lvl4pPr marL="1600200" indent="-228600" eaLnBrk="0" hangingPunct="0">
              <a:defRPr sz="2400">
                <a:solidFill>
                  <a:schemeClr val="tx1"/>
                </a:solidFill>
                <a:latin typeface="Times New Roman" panose="02020603050405020304" pitchFamily="18" charset="0"/>
                <a:ea typeface="MS PGothic" panose="020B0600070205080204" pitchFamily="34" charset="-128"/>
              </a:defRPr>
            </a:lvl4pPr>
            <a:lvl5pPr marL="2057400" indent="-228600" eaLnBrk="0" hangingPunct="0">
              <a:defRPr sz="24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MS PGothic" panose="020B0600070205080204" pitchFamily="34" charset="-128"/>
              </a:defRPr>
            </a:lvl9pPr>
          </a:lstStyle>
          <a:p>
            <a:pPr eaLnBrk="1" hangingPunct="1"/>
            <a:r>
              <a:rPr lang="en-US" sz="2800" dirty="0">
                <a:solidFill>
                  <a:srgbClr val="212121"/>
                </a:solidFill>
                <a:latin typeface="Cambria" panose="02040503050406030204" pitchFamily="18" charset="0"/>
              </a:rPr>
              <a:t>Increasing numbers of antibodies have been discovered in patients with MG, </a:t>
            </a:r>
            <a:r>
              <a:rPr lang="en-US" sz="2800" dirty="0" smtClean="0">
                <a:solidFill>
                  <a:srgbClr val="212121"/>
                </a:solidFill>
                <a:latin typeface="Cambria" panose="02040503050406030204" pitchFamily="18" charset="0"/>
              </a:rPr>
              <a:t>receptor </a:t>
            </a:r>
            <a:r>
              <a:rPr lang="en-US" sz="2800" dirty="0">
                <a:solidFill>
                  <a:srgbClr val="212121"/>
                </a:solidFill>
                <a:latin typeface="Cambria" panose="02040503050406030204" pitchFamily="18" charset="0"/>
              </a:rPr>
              <a:t>antibodies, and others</a:t>
            </a:r>
            <a:endParaRPr lang="sr-Latn-CS" altLang="en-US" sz="2800" b="1" dirty="0">
              <a:solidFill>
                <a:srgbClr val="191966"/>
              </a:solidFill>
              <a:latin typeface="+mn-lt"/>
            </a:endParaRPr>
          </a:p>
        </p:txBody>
      </p:sp>
      <p:pic>
        <p:nvPicPr>
          <p:cNvPr id="4" name="Picture 3"/>
          <p:cNvPicPr>
            <a:picLocks noChangeAspect="1"/>
          </p:cNvPicPr>
          <p:nvPr/>
        </p:nvPicPr>
        <p:blipFill>
          <a:blip r:embed="rId2"/>
          <a:stretch>
            <a:fillRect/>
          </a:stretch>
        </p:blipFill>
        <p:spPr>
          <a:xfrm>
            <a:off x="8353778" y="2539999"/>
            <a:ext cx="3838222" cy="4318001"/>
          </a:xfrm>
          <a:prstGeom prst="rect">
            <a:avLst/>
          </a:prstGeom>
        </p:spPr>
      </p:pic>
    </p:spTree>
    <p:extLst>
      <p:ext uri="{BB962C8B-B14F-4D97-AF65-F5344CB8AC3E}">
        <p14:creationId xmlns:p14="http://schemas.microsoft.com/office/powerpoint/2010/main" xmlns="" val="2827592106"/>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Cyrl-RS" dirty="0">
                <a:solidFill>
                  <a:schemeClr val="accent5">
                    <a:lumMod val="75000"/>
                  </a:schemeClr>
                </a:solidFill>
                <a:latin typeface="Comic Sans MS" panose="030F0702030302020204" pitchFamily="66" charset="0"/>
              </a:rPr>
              <a:t> </a:t>
            </a:r>
            <a:r>
              <a:rPr lang="en-US" dirty="0" smtClean="0">
                <a:latin typeface="Comic Sans MS" panose="030F0702030302020204" pitchFamily="66" charset="0"/>
              </a:rPr>
              <a:t>MUSK MG </a:t>
            </a:r>
            <a:endParaRPr lang="en-US" dirty="0">
              <a:latin typeface="Comic Sans MS" panose="030F0702030302020204" pitchFamily="66" charset="0"/>
            </a:endParaRPr>
          </a:p>
        </p:txBody>
      </p:sp>
      <p:sp>
        <p:nvSpPr>
          <p:cNvPr id="3" name="Content Placeholder 2"/>
          <p:cNvSpPr>
            <a:spLocks noGrp="1"/>
          </p:cNvSpPr>
          <p:nvPr>
            <p:ph idx="1"/>
          </p:nvPr>
        </p:nvSpPr>
        <p:spPr>
          <a:xfrm>
            <a:off x="523008" y="1971481"/>
            <a:ext cx="6265720" cy="5011209"/>
          </a:xfrm>
        </p:spPr>
        <p:txBody>
          <a:bodyPr>
            <a:normAutofit/>
          </a:bodyPr>
          <a:lstStyle/>
          <a:p>
            <a:pPr marL="0" indent="0">
              <a:buClr>
                <a:srgbClr val="00B050"/>
              </a:buClr>
              <a:buNone/>
            </a:pPr>
            <a:r>
              <a:rPr lang="en-US" b="1" dirty="0">
                <a:solidFill>
                  <a:srgbClr val="7030A0"/>
                </a:solidFill>
                <a:latin typeface="MuseoSans"/>
              </a:rPr>
              <a:t>Muscle-specific tyrosine kinase (MuSK) </a:t>
            </a:r>
            <a:endParaRPr lang="en-US" b="1" dirty="0" smtClean="0">
              <a:solidFill>
                <a:srgbClr val="7030A0"/>
              </a:solidFill>
              <a:latin typeface="MuseoSans"/>
            </a:endParaRPr>
          </a:p>
          <a:p>
            <a:pPr marL="0" indent="0">
              <a:buClr>
                <a:srgbClr val="00B050"/>
              </a:buClr>
              <a:buNone/>
            </a:pPr>
            <a:endParaRPr lang="en-US" altLang="en-US" dirty="0">
              <a:cs typeface="Arial" panose="020B0604020202020204" pitchFamily="34" charset="0"/>
            </a:endParaRPr>
          </a:p>
          <a:p>
            <a:pPr marL="0" indent="0">
              <a:buClr>
                <a:srgbClr val="00B050"/>
              </a:buClr>
              <a:buNone/>
            </a:pPr>
            <a:r>
              <a:rPr lang="en-US" altLang="en-US" dirty="0" smtClean="0">
                <a:cs typeface="Arial" panose="020B0604020202020204" pitchFamily="34" charset="0"/>
              </a:rPr>
              <a:t>Located </a:t>
            </a:r>
            <a:r>
              <a:rPr lang="en-US" altLang="en-US" dirty="0">
                <a:cs typeface="Arial" panose="020B0604020202020204" pitchFamily="34" charset="0"/>
              </a:rPr>
              <a:t>in the postsynaptic region </a:t>
            </a:r>
            <a:r>
              <a:rPr lang="en-US" altLang="en-US" dirty="0" smtClean="0">
                <a:cs typeface="Arial" panose="020B0604020202020204" pitchFamily="34" charset="0"/>
              </a:rPr>
              <a:t>of    NMJ </a:t>
            </a:r>
            <a:r>
              <a:rPr lang="en-US" altLang="en-US" dirty="0">
                <a:cs typeface="Arial" panose="020B0604020202020204" pitchFamily="34" charset="0"/>
              </a:rPr>
              <a:t>and has a multiple role in </a:t>
            </a:r>
            <a:r>
              <a:rPr lang="en-US" altLang="en-US" dirty="0" smtClean="0">
                <a:cs typeface="Arial" panose="020B0604020202020204" pitchFamily="34" charset="0"/>
              </a:rPr>
              <a:t>the </a:t>
            </a:r>
            <a:r>
              <a:rPr lang="en-US" altLang="en-US" dirty="0">
                <a:cs typeface="Arial" panose="020B0604020202020204" pitchFamily="34" charset="0"/>
              </a:rPr>
              <a:t>organization and maintenance </a:t>
            </a:r>
            <a:r>
              <a:rPr lang="en-US" altLang="en-US" dirty="0" smtClean="0">
                <a:cs typeface="Arial" panose="020B0604020202020204" pitchFamily="34" charset="0"/>
              </a:rPr>
              <a:t>of the NMJ</a:t>
            </a:r>
          </a:p>
          <a:p>
            <a:pPr marL="0" indent="0">
              <a:buClr>
                <a:srgbClr val="00B050"/>
              </a:buClr>
              <a:buNone/>
            </a:pPr>
            <a:endParaRPr lang="sr-Cyrl-RS" altLang="en-US" dirty="0" smtClean="0">
              <a:cs typeface="Arial" panose="020B0604020202020204" pitchFamily="34" charset="0"/>
            </a:endParaRPr>
          </a:p>
          <a:p>
            <a:pPr marL="0" indent="0">
              <a:buClr>
                <a:srgbClr val="00B050"/>
              </a:buClr>
              <a:buNone/>
            </a:pPr>
            <a:r>
              <a:rPr lang="en-US" dirty="0" smtClean="0"/>
              <a:t> Arginin activates MuSK which plays </a:t>
            </a:r>
            <a:r>
              <a:rPr lang="en-US" dirty="0"/>
              <a:t>an essential role in AChR clustering </a:t>
            </a:r>
            <a:endParaRPr lang="sr-Latn-CS" altLang="en-US" sz="2400" dirty="0"/>
          </a:p>
          <a:p>
            <a:pPr marL="0" indent="0">
              <a:buClr>
                <a:srgbClr val="00B050"/>
              </a:buClr>
              <a:buNone/>
            </a:pPr>
            <a:endParaRPr lang="sr-Cyrl-RS" altLang="sr-Latn-RS" b="1" dirty="0">
              <a:solidFill>
                <a:srgbClr val="FF0000"/>
              </a:solidFill>
              <a:latin typeface="Calibri" panose="020F0502020204030204" pitchFamily="34" charset="0"/>
            </a:endParaRPr>
          </a:p>
          <a:p>
            <a:pPr marL="0" indent="0">
              <a:buClr>
                <a:srgbClr val="00B050"/>
              </a:buClr>
              <a:buNone/>
            </a:pPr>
            <a:endParaRPr lang="sr-Cyrl-RS" altLang="sr-Latn-RS" b="1" dirty="0" smtClean="0">
              <a:solidFill>
                <a:srgbClr val="FF0000"/>
              </a:solidFill>
              <a:latin typeface="Calibri" panose="020F0502020204030204" pitchFamily="34" charset="0"/>
            </a:endParaRPr>
          </a:p>
        </p:txBody>
      </p:sp>
      <p:cxnSp>
        <p:nvCxnSpPr>
          <p:cNvPr id="5" name="Straight Connector 4"/>
          <p:cNvCxnSpPr/>
          <p:nvPr/>
        </p:nvCxnSpPr>
        <p:spPr>
          <a:xfrm flipV="1">
            <a:off x="954258" y="1371600"/>
            <a:ext cx="10283483" cy="9044"/>
          </a:xfrm>
          <a:prstGeom prst="line">
            <a:avLst/>
          </a:prstGeom>
          <a:ln w="38100">
            <a:solidFill>
              <a:srgbClr val="00B050"/>
            </a:solidFill>
          </a:ln>
        </p:spPr>
        <p:style>
          <a:lnRef idx="1">
            <a:schemeClr val="accent1"/>
          </a:lnRef>
          <a:fillRef idx="0">
            <a:schemeClr val="accent1"/>
          </a:fillRef>
          <a:effectRef idx="0">
            <a:schemeClr val="accent1"/>
          </a:effectRef>
          <a:fontRef idx="minor">
            <a:schemeClr val="tx1"/>
          </a:fontRef>
        </p:style>
      </p:cxnSp>
      <p:pic>
        <p:nvPicPr>
          <p:cNvPr id="7" name="Picture 6"/>
          <p:cNvPicPr>
            <a:picLocks noChangeAspect="1"/>
          </p:cNvPicPr>
          <p:nvPr/>
        </p:nvPicPr>
        <p:blipFill>
          <a:blip r:embed="rId2"/>
          <a:stretch>
            <a:fillRect/>
          </a:stretch>
        </p:blipFill>
        <p:spPr>
          <a:xfrm>
            <a:off x="7093528" y="1971481"/>
            <a:ext cx="5098472" cy="4880840"/>
          </a:xfrm>
          <a:prstGeom prst="rect">
            <a:avLst/>
          </a:prstGeom>
        </p:spPr>
      </p:pic>
    </p:spTree>
    <p:extLst>
      <p:ext uri="{BB962C8B-B14F-4D97-AF65-F5344CB8AC3E}">
        <p14:creationId xmlns:p14="http://schemas.microsoft.com/office/powerpoint/2010/main" xmlns="" val="242883670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716705"/>
            <a:ext cx="10515600" cy="1325563"/>
          </a:xfrm>
        </p:spPr>
        <p:txBody>
          <a:bodyPr>
            <a:normAutofit/>
          </a:bodyPr>
          <a:lstStyle/>
          <a:p>
            <a:r>
              <a:rPr lang="en-US" dirty="0" smtClean="0">
                <a:latin typeface="Comic Sans MS" panose="030F0702030302020204" pitchFamily="66" charset="0"/>
                <a:ea typeface="+mn-ea"/>
                <a:cs typeface="+mn-cs"/>
              </a:rPr>
              <a:t>Electromyoneurography (EMNG)</a:t>
            </a:r>
            <a:r>
              <a:rPr lang="sr-Cyrl-RS" b="1" dirty="0">
                <a:solidFill>
                  <a:srgbClr val="00B050"/>
                </a:solidFill>
              </a:rPr>
              <a:t/>
            </a:r>
            <a:br>
              <a:rPr lang="sr-Cyrl-RS" b="1" dirty="0">
                <a:solidFill>
                  <a:srgbClr val="00B050"/>
                </a:solidFill>
              </a:rPr>
            </a:br>
            <a:endParaRPr lang="en-US" dirty="0">
              <a:latin typeface="Comic Sans MS" panose="030F0702030302020204" pitchFamily="66" charset="0"/>
            </a:endParaRPr>
          </a:p>
        </p:txBody>
      </p:sp>
      <p:sp>
        <p:nvSpPr>
          <p:cNvPr id="3" name="Content Placeholder 2"/>
          <p:cNvSpPr>
            <a:spLocks noGrp="1"/>
          </p:cNvSpPr>
          <p:nvPr>
            <p:ph idx="1"/>
          </p:nvPr>
        </p:nvSpPr>
        <p:spPr>
          <a:xfrm>
            <a:off x="838200" y="2282825"/>
            <a:ext cx="10515600" cy="4351338"/>
          </a:xfrm>
        </p:spPr>
        <p:txBody>
          <a:bodyPr>
            <a:normAutofit lnSpcReduction="10000"/>
          </a:bodyPr>
          <a:lstStyle/>
          <a:p>
            <a:pPr>
              <a:buClr>
                <a:srgbClr val="00B050"/>
              </a:buClr>
            </a:pPr>
            <a:r>
              <a:rPr lang="en-US" dirty="0"/>
              <a:t>Method of recording spontaneous or induced electrical activity of muscles and </a:t>
            </a:r>
            <a:r>
              <a:rPr lang="en-US" dirty="0" smtClean="0"/>
              <a:t>nerves</a:t>
            </a:r>
          </a:p>
          <a:p>
            <a:pPr>
              <a:buClr>
                <a:srgbClr val="00B050"/>
              </a:buClr>
            </a:pPr>
            <a:r>
              <a:rPr lang="en-US" dirty="0" smtClean="0"/>
              <a:t>An </a:t>
            </a:r>
            <a:r>
              <a:rPr lang="en-US" dirty="0"/>
              <a:t>important diagnostic method in diseases                      </a:t>
            </a:r>
            <a:endParaRPr lang="en-US" dirty="0" smtClean="0"/>
          </a:p>
          <a:p>
            <a:pPr marL="0" indent="0">
              <a:buClr>
                <a:srgbClr val="00B050"/>
              </a:buClr>
              <a:buNone/>
            </a:pPr>
            <a:r>
              <a:rPr lang="en-US" dirty="0"/>
              <a:t> </a:t>
            </a:r>
            <a:r>
              <a:rPr lang="en-US" dirty="0" smtClean="0"/>
              <a:t>                   </a:t>
            </a:r>
            <a:r>
              <a:rPr lang="en-US" dirty="0"/>
              <a:t>- muscles                       </a:t>
            </a:r>
            <a:endParaRPr lang="en-US" dirty="0" smtClean="0"/>
          </a:p>
          <a:p>
            <a:pPr marL="0" indent="0">
              <a:buClr>
                <a:srgbClr val="00B050"/>
              </a:buClr>
              <a:buNone/>
            </a:pPr>
            <a:r>
              <a:rPr lang="en-US" dirty="0"/>
              <a:t> </a:t>
            </a:r>
            <a:r>
              <a:rPr lang="en-US" dirty="0" smtClean="0"/>
              <a:t>                   - </a:t>
            </a:r>
            <a:r>
              <a:rPr lang="en-US" dirty="0"/>
              <a:t>neuromuscular junctions                      </a:t>
            </a:r>
            <a:endParaRPr lang="en-US" dirty="0" smtClean="0"/>
          </a:p>
          <a:p>
            <a:pPr marL="0" indent="0">
              <a:buClr>
                <a:srgbClr val="00B050"/>
              </a:buClr>
              <a:buNone/>
            </a:pPr>
            <a:r>
              <a:rPr lang="en-US" dirty="0"/>
              <a:t> </a:t>
            </a:r>
            <a:r>
              <a:rPr lang="en-US" dirty="0" smtClean="0"/>
              <a:t>                   - </a:t>
            </a:r>
            <a:r>
              <a:rPr lang="en-US" dirty="0"/>
              <a:t>peripheral nerves                       </a:t>
            </a:r>
            <a:endParaRPr lang="en-US" dirty="0" smtClean="0"/>
          </a:p>
          <a:p>
            <a:pPr marL="0" indent="0">
              <a:buClr>
                <a:srgbClr val="00B050"/>
              </a:buClr>
              <a:buNone/>
            </a:pPr>
            <a:r>
              <a:rPr lang="en-US" dirty="0"/>
              <a:t> </a:t>
            </a:r>
            <a:r>
              <a:rPr lang="en-US" dirty="0" smtClean="0"/>
              <a:t>                   </a:t>
            </a:r>
            <a:r>
              <a:rPr lang="en-US" dirty="0"/>
              <a:t>- plexus                      </a:t>
            </a:r>
            <a:endParaRPr lang="en-US" dirty="0" smtClean="0"/>
          </a:p>
          <a:p>
            <a:pPr marL="0" indent="0">
              <a:buClr>
                <a:srgbClr val="00B050"/>
              </a:buClr>
              <a:buNone/>
            </a:pPr>
            <a:r>
              <a:rPr lang="en-US" dirty="0"/>
              <a:t> </a:t>
            </a:r>
            <a:r>
              <a:rPr lang="en-US" dirty="0" smtClean="0"/>
              <a:t>                   </a:t>
            </a:r>
            <a:r>
              <a:rPr lang="en-US" dirty="0"/>
              <a:t>- roots                      </a:t>
            </a:r>
            <a:endParaRPr lang="en-US" dirty="0" smtClean="0"/>
          </a:p>
          <a:p>
            <a:pPr marL="0" indent="0">
              <a:buClr>
                <a:srgbClr val="00B050"/>
              </a:buClr>
              <a:buNone/>
            </a:pPr>
            <a:r>
              <a:rPr lang="en-US" dirty="0"/>
              <a:t> </a:t>
            </a:r>
            <a:r>
              <a:rPr lang="en-US" dirty="0" smtClean="0"/>
              <a:t>                   </a:t>
            </a:r>
            <a:r>
              <a:rPr lang="en-US" dirty="0"/>
              <a:t>- peripheral motor neurons or sensory </a:t>
            </a:r>
            <a:r>
              <a:rPr lang="en-US" dirty="0" smtClean="0"/>
              <a:t>neurons</a:t>
            </a:r>
            <a:endParaRPr lang="sr-Cyrl-RS" b="1" dirty="0">
              <a:solidFill>
                <a:srgbClr val="00B050"/>
              </a:solidFill>
            </a:endParaRPr>
          </a:p>
          <a:p>
            <a:endParaRPr lang="en-US" dirty="0"/>
          </a:p>
        </p:txBody>
      </p:sp>
      <p:cxnSp>
        <p:nvCxnSpPr>
          <p:cNvPr id="4" name="Straight Connector 3"/>
          <p:cNvCxnSpPr/>
          <p:nvPr/>
        </p:nvCxnSpPr>
        <p:spPr>
          <a:xfrm flipV="1">
            <a:off x="685800" y="1379487"/>
            <a:ext cx="10515600" cy="42206"/>
          </a:xfrm>
          <a:prstGeom prst="line">
            <a:avLst/>
          </a:prstGeom>
          <a:ln w="38100">
            <a:solidFill>
              <a:srgbClr val="00B05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383290978"/>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Cyrl-RS" dirty="0">
                <a:solidFill>
                  <a:schemeClr val="accent5">
                    <a:lumMod val="75000"/>
                  </a:schemeClr>
                </a:solidFill>
                <a:latin typeface="Comic Sans MS" panose="030F0702030302020204" pitchFamily="66" charset="0"/>
              </a:rPr>
              <a:t> </a:t>
            </a:r>
            <a:r>
              <a:rPr lang="en-US" dirty="0" smtClean="0">
                <a:latin typeface="Comic Sans MS" panose="030F0702030302020204" pitchFamily="66" charset="0"/>
              </a:rPr>
              <a:t>MG</a:t>
            </a:r>
            <a:endParaRPr lang="en-US" dirty="0">
              <a:latin typeface="Comic Sans MS" panose="030F0702030302020204" pitchFamily="66" charset="0"/>
            </a:endParaRPr>
          </a:p>
        </p:txBody>
      </p:sp>
      <p:sp>
        <p:nvSpPr>
          <p:cNvPr id="3" name="Content Placeholder 2"/>
          <p:cNvSpPr>
            <a:spLocks noGrp="1"/>
          </p:cNvSpPr>
          <p:nvPr>
            <p:ph idx="1"/>
          </p:nvPr>
        </p:nvSpPr>
        <p:spPr>
          <a:xfrm>
            <a:off x="699655" y="1921139"/>
            <a:ext cx="5922818" cy="4470882"/>
          </a:xfrm>
        </p:spPr>
        <p:txBody>
          <a:bodyPr>
            <a:normAutofit/>
          </a:bodyPr>
          <a:lstStyle/>
          <a:p>
            <a:pPr>
              <a:buClr>
                <a:srgbClr val="00B050"/>
              </a:buClr>
            </a:pPr>
            <a:r>
              <a:rPr lang="sr-Latn-RS" b="1" dirty="0" smtClean="0">
                <a:solidFill>
                  <a:srgbClr val="7030A0"/>
                </a:solidFill>
              </a:rPr>
              <a:t>LRP4 –Low density lipoprotein receptor-related protein 4</a:t>
            </a:r>
          </a:p>
          <a:p>
            <a:pPr>
              <a:buClr>
                <a:srgbClr val="00B050"/>
              </a:buClr>
            </a:pPr>
            <a:endParaRPr lang="sr-Latn-RS" b="1" dirty="0">
              <a:solidFill>
                <a:srgbClr val="7030A0"/>
              </a:solidFill>
            </a:endParaRPr>
          </a:p>
          <a:p>
            <a:pPr>
              <a:buClr>
                <a:srgbClr val="00B050"/>
              </a:buClr>
              <a:buFontTx/>
              <a:buChar char="-"/>
            </a:pPr>
            <a:r>
              <a:rPr lang="en-US" sz="2400" dirty="0">
                <a:solidFill>
                  <a:srgbClr val="4D5156"/>
                </a:solidFill>
                <a:latin typeface="Google Sans"/>
              </a:rPr>
              <a:t> </a:t>
            </a:r>
            <a:r>
              <a:rPr lang="en-US" sz="2400" dirty="0">
                <a:solidFill>
                  <a:srgbClr val="4D5156"/>
                </a:solidFill>
              </a:rPr>
              <a:t>Lrp4 is </a:t>
            </a:r>
            <a:r>
              <a:rPr lang="en-US" sz="2400" dirty="0" smtClean="0">
                <a:solidFill>
                  <a:srgbClr val="4D5156"/>
                </a:solidFill>
              </a:rPr>
              <a:t>expressed </a:t>
            </a:r>
            <a:r>
              <a:rPr lang="en-US" sz="2400" dirty="0">
                <a:solidFill>
                  <a:srgbClr val="4D5156"/>
                </a:solidFill>
              </a:rPr>
              <a:t>in the post-synaptic endplate region of muscles and is required to form neuromuscular </a:t>
            </a:r>
            <a:r>
              <a:rPr lang="en-US" sz="2400" dirty="0" smtClean="0">
                <a:solidFill>
                  <a:srgbClr val="4D5156"/>
                </a:solidFill>
              </a:rPr>
              <a:t>synapses</a:t>
            </a:r>
          </a:p>
          <a:p>
            <a:pPr marL="0" indent="0">
              <a:buClr>
                <a:srgbClr val="00B050"/>
              </a:buClr>
              <a:buNone/>
            </a:pPr>
            <a:endParaRPr lang="en-US" sz="2400" dirty="0" smtClean="0">
              <a:solidFill>
                <a:srgbClr val="4D5156"/>
              </a:solidFill>
            </a:endParaRPr>
          </a:p>
          <a:p>
            <a:pPr>
              <a:buClr>
                <a:srgbClr val="00B050"/>
              </a:buClr>
              <a:buFontTx/>
              <a:buChar char="-"/>
            </a:pPr>
            <a:r>
              <a:rPr lang="en-US" sz="2400" dirty="0" smtClean="0">
                <a:solidFill>
                  <a:srgbClr val="4D5156"/>
                </a:solidFill>
              </a:rPr>
              <a:t>The </a:t>
            </a:r>
            <a:r>
              <a:rPr lang="en-US" sz="2400" dirty="0">
                <a:solidFill>
                  <a:srgbClr val="4D5156"/>
                </a:solidFill>
              </a:rPr>
              <a:t>LRP4 protein activates MuSK kinase activity and promotes the clustering of AChR and their stabilization at the </a:t>
            </a:r>
            <a:r>
              <a:rPr lang="en-US" sz="2400" dirty="0" smtClean="0">
                <a:solidFill>
                  <a:srgbClr val="4D5156"/>
                </a:solidFill>
              </a:rPr>
              <a:t>NMJ</a:t>
            </a:r>
            <a:endParaRPr lang="sr-Cyrl-RS" sz="2400" dirty="0"/>
          </a:p>
          <a:p>
            <a:pPr>
              <a:defRPr/>
            </a:pPr>
            <a:endParaRPr lang="sr-Latn-CS" b="1" dirty="0">
              <a:latin typeface="Arial" charset="0"/>
              <a:cs typeface="Arial" charset="0"/>
            </a:endParaRPr>
          </a:p>
          <a:p>
            <a:pPr>
              <a:defRPr/>
            </a:pPr>
            <a:endParaRPr lang="sr-Latn-CS" b="1" dirty="0">
              <a:latin typeface="Arial" charset="0"/>
              <a:cs typeface="Arial" charset="0"/>
            </a:endParaRPr>
          </a:p>
          <a:p>
            <a:pPr marL="0" indent="0">
              <a:buNone/>
            </a:pPr>
            <a:endParaRPr lang="sr-Latn-CS" altLang="en-US" b="1" dirty="0">
              <a:latin typeface="Arial" panose="020B0604020202020204" pitchFamily="34" charset="0"/>
            </a:endParaRPr>
          </a:p>
          <a:p>
            <a:pPr marL="0" indent="0">
              <a:buNone/>
            </a:pPr>
            <a:endParaRPr lang="sr-Latn-CS" altLang="en-US" sz="2400" dirty="0"/>
          </a:p>
          <a:p>
            <a:pPr marL="0" indent="0">
              <a:buClr>
                <a:srgbClr val="00B050"/>
              </a:buClr>
              <a:buNone/>
            </a:pPr>
            <a:endParaRPr lang="sr-Cyrl-RS" altLang="sr-Latn-RS" b="1" dirty="0">
              <a:solidFill>
                <a:srgbClr val="FF0000"/>
              </a:solidFill>
              <a:latin typeface="Calibri" panose="020F0502020204030204" pitchFamily="34" charset="0"/>
            </a:endParaRPr>
          </a:p>
          <a:p>
            <a:pPr marL="0" indent="0">
              <a:buClr>
                <a:srgbClr val="00B050"/>
              </a:buClr>
              <a:buNone/>
            </a:pPr>
            <a:endParaRPr lang="sr-Cyrl-RS" altLang="sr-Latn-RS" b="1" dirty="0" smtClean="0">
              <a:solidFill>
                <a:srgbClr val="FF0000"/>
              </a:solidFill>
              <a:latin typeface="Calibri" panose="020F0502020204030204" pitchFamily="34" charset="0"/>
            </a:endParaRPr>
          </a:p>
        </p:txBody>
      </p:sp>
      <p:cxnSp>
        <p:nvCxnSpPr>
          <p:cNvPr id="5" name="Straight Connector 4"/>
          <p:cNvCxnSpPr/>
          <p:nvPr/>
        </p:nvCxnSpPr>
        <p:spPr>
          <a:xfrm flipV="1">
            <a:off x="954258" y="1371600"/>
            <a:ext cx="10283483" cy="9044"/>
          </a:xfrm>
          <a:prstGeom prst="line">
            <a:avLst/>
          </a:prstGeom>
          <a:ln w="38100">
            <a:solidFill>
              <a:srgbClr val="00B050"/>
            </a:solidFill>
          </a:ln>
        </p:spPr>
        <p:style>
          <a:lnRef idx="1">
            <a:schemeClr val="accent1"/>
          </a:lnRef>
          <a:fillRef idx="0">
            <a:schemeClr val="accent1"/>
          </a:fillRef>
          <a:effectRef idx="0">
            <a:schemeClr val="accent1"/>
          </a:effectRef>
          <a:fontRef idx="minor">
            <a:schemeClr val="tx1"/>
          </a:fontRef>
        </p:style>
      </p:cxnSp>
      <p:pic>
        <p:nvPicPr>
          <p:cNvPr id="6" name="Picture 5"/>
          <p:cNvPicPr>
            <a:picLocks noChangeAspect="1"/>
          </p:cNvPicPr>
          <p:nvPr/>
        </p:nvPicPr>
        <p:blipFill>
          <a:blip r:embed="rId2"/>
          <a:stretch>
            <a:fillRect/>
          </a:stretch>
        </p:blipFill>
        <p:spPr>
          <a:xfrm>
            <a:off x="6622473" y="1690687"/>
            <a:ext cx="5403273" cy="4931785"/>
          </a:xfrm>
          <a:prstGeom prst="rect">
            <a:avLst/>
          </a:prstGeom>
        </p:spPr>
      </p:pic>
    </p:spTree>
    <p:extLst>
      <p:ext uri="{BB962C8B-B14F-4D97-AF65-F5344CB8AC3E}">
        <p14:creationId xmlns:p14="http://schemas.microsoft.com/office/powerpoint/2010/main" xmlns="" val="1120091543"/>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Cyrl-RS" dirty="0">
                <a:solidFill>
                  <a:schemeClr val="accent5">
                    <a:lumMod val="75000"/>
                  </a:schemeClr>
                </a:solidFill>
                <a:latin typeface="Comic Sans MS" panose="030F0702030302020204" pitchFamily="66" charset="0"/>
              </a:rPr>
              <a:t> </a:t>
            </a:r>
            <a:r>
              <a:rPr lang="en-US" dirty="0" smtClean="0">
                <a:latin typeface="Comic Sans MS" panose="030F0702030302020204" pitchFamily="66" charset="0"/>
              </a:rPr>
              <a:t>MG</a:t>
            </a:r>
            <a:endParaRPr lang="en-US" dirty="0">
              <a:latin typeface="Comic Sans MS" panose="030F0702030302020204" pitchFamily="66" charset="0"/>
            </a:endParaRPr>
          </a:p>
        </p:txBody>
      </p:sp>
      <p:sp>
        <p:nvSpPr>
          <p:cNvPr id="3" name="Content Placeholder 2"/>
          <p:cNvSpPr>
            <a:spLocks noGrp="1"/>
          </p:cNvSpPr>
          <p:nvPr>
            <p:ph idx="1"/>
          </p:nvPr>
        </p:nvSpPr>
        <p:spPr>
          <a:xfrm>
            <a:off x="713507" y="1371600"/>
            <a:ext cx="11201401" cy="5486400"/>
          </a:xfrm>
        </p:spPr>
        <p:txBody>
          <a:bodyPr>
            <a:normAutofit fontScale="92500" lnSpcReduction="10000"/>
          </a:bodyPr>
          <a:lstStyle/>
          <a:p>
            <a:pPr>
              <a:lnSpc>
                <a:spcPct val="107000"/>
              </a:lnSpc>
              <a:spcBef>
                <a:spcPct val="0"/>
              </a:spcBef>
              <a:spcAft>
                <a:spcPts val="800"/>
              </a:spcAft>
              <a:buClr>
                <a:srgbClr val="00B050"/>
              </a:buClr>
            </a:pPr>
            <a:endParaRPr lang="sr-Cyrl-RS" altLang="sr-Latn-RS" sz="2400" dirty="0" smtClean="0"/>
          </a:p>
          <a:p>
            <a:pPr>
              <a:lnSpc>
                <a:spcPct val="107000"/>
              </a:lnSpc>
              <a:spcBef>
                <a:spcPct val="0"/>
              </a:spcBef>
              <a:spcAft>
                <a:spcPts val="800"/>
              </a:spcAft>
              <a:buClr>
                <a:srgbClr val="00B050"/>
              </a:buClr>
            </a:pPr>
            <a:r>
              <a:rPr lang="en-US" altLang="sr-Latn-RS" sz="3300" b="1" dirty="0" smtClean="0">
                <a:solidFill>
                  <a:srgbClr val="00B050"/>
                </a:solidFill>
              </a:rPr>
              <a:t>Clinical features</a:t>
            </a:r>
            <a:r>
              <a:rPr lang="sr-Cyrl-RS" altLang="sr-Latn-RS" sz="3300" b="1" dirty="0" smtClean="0">
                <a:solidFill>
                  <a:srgbClr val="00B050"/>
                </a:solidFill>
              </a:rPr>
              <a:t>:</a:t>
            </a:r>
          </a:p>
          <a:p>
            <a:pPr>
              <a:lnSpc>
                <a:spcPct val="107000"/>
              </a:lnSpc>
              <a:spcBef>
                <a:spcPct val="0"/>
              </a:spcBef>
              <a:spcAft>
                <a:spcPts val="800"/>
              </a:spcAft>
              <a:buClr>
                <a:srgbClr val="00B050"/>
              </a:buClr>
            </a:pPr>
            <a:endParaRPr lang="sr-Cyrl-RS" altLang="sr-Latn-RS" sz="2400" b="1" dirty="0" smtClean="0">
              <a:solidFill>
                <a:srgbClr val="7030A0"/>
              </a:solidFill>
            </a:endParaRPr>
          </a:p>
          <a:p>
            <a:pPr marL="0" indent="0">
              <a:lnSpc>
                <a:spcPct val="107000"/>
              </a:lnSpc>
              <a:spcBef>
                <a:spcPct val="0"/>
              </a:spcBef>
              <a:spcAft>
                <a:spcPts val="800"/>
              </a:spcAft>
              <a:buClr>
                <a:srgbClr val="00B050"/>
              </a:buClr>
              <a:buNone/>
            </a:pPr>
            <a:r>
              <a:rPr lang="sr-Cyrl-RS" altLang="sr-Latn-RS" b="1" dirty="0" smtClean="0">
                <a:solidFill>
                  <a:srgbClr val="7030A0"/>
                </a:solidFill>
              </a:rPr>
              <a:t>- </a:t>
            </a:r>
            <a:r>
              <a:rPr lang="en-US" b="1" dirty="0">
                <a:solidFill>
                  <a:srgbClr val="7030A0"/>
                </a:solidFill>
              </a:rPr>
              <a:t>The core clinical manifestation of MG is fatigable muscle weakness, worsened by exertion and improved by </a:t>
            </a:r>
            <a:r>
              <a:rPr lang="en-US" b="1" dirty="0" smtClean="0">
                <a:solidFill>
                  <a:srgbClr val="7030A0"/>
                </a:solidFill>
              </a:rPr>
              <a:t>rest</a:t>
            </a:r>
            <a:endParaRPr lang="sr-Cyrl-RS" altLang="sr-Latn-RS" b="1" dirty="0" smtClean="0">
              <a:solidFill>
                <a:srgbClr val="7030A0"/>
              </a:solidFill>
            </a:endParaRPr>
          </a:p>
          <a:p>
            <a:pPr>
              <a:lnSpc>
                <a:spcPct val="107000"/>
              </a:lnSpc>
              <a:spcBef>
                <a:spcPct val="0"/>
              </a:spcBef>
              <a:spcAft>
                <a:spcPts val="800"/>
              </a:spcAft>
              <a:buFontTx/>
              <a:buNone/>
            </a:pPr>
            <a:r>
              <a:rPr lang="sr-Cyrl-RS" altLang="sr-Latn-RS" sz="2400" dirty="0" smtClean="0"/>
              <a:t>   </a:t>
            </a:r>
            <a:r>
              <a:rPr lang="sr-Cyrl-RS" altLang="sr-Latn-RS" sz="2400" b="1" dirty="0" smtClean="0"/>
              <a:t>       - </a:t>
            </a:r>
            <a:r>
              <a:rPr lang="en-US" sz="2400" dirty="0">
                <a:solidFill>
                  <a:srgbClr val="222222"/>
                </a:solidFill>
                <a:latin typeface="Arial" panose="020B0604020202020204" pitchFamily="34" charset="0"/>
              </a:rPr>
              <a:t>The most common presenting symptoms are ocular, with double vision and </a:t>
            </a:r>
            <a:r>
              <a:rPr lang="en-US" sz="2400" dirty="0" smtClean="0">
                <a:solidFill>
                  <a:srgbClr val="222222"/>
                </a:solidFill>
                <a:latin typeface="Arial" panose="020B0604020202020204" pitchFamily="34" charset="0"/>
              </a:rPr>
              <a:t> </a:t>
            </a:r>
          </a:p>
          <a:p>
            <a:pPr>
              <a:lnSpc>
                <a:spcPct val="107000"/>
              </a:lnSpc>
              <a:spcBef>
                <a:spcPct val="0"/>
              </a:spcBef>
              <a:spcAft>
                <a:spcPts val="800"/>
              </a:spcAft>
              <a:buFontTx/>
              <a:buNone/>
            </a:pPr>
            <a:r>
              <a:rPr lang="en-US" sz="2400" dirty="0">
                <a:solidFill>
                  <a:srgbClr val="222222"/>
                </a:solidFill>
                <a:latin typeface="Arial" panose="020B0604020202020204" pitchFamily="34" charset="0"/>
              </a:rPr>
              <a:t> </a:t>
            </a:r>
            <a:r>
              <a:rPr lang="en-US" sz="2400" dirty="0" smtClean="0">
                <a:solidFill>
                  <a:srgbClr val="222222"/>
                </a:solidFill>
                <a:latin typeface="Arial" panose="020B0604020202020204" pitchFamily="34" charset="0"/>
              </a:rPr>
              <a:t>        ptosis</a:t>
            </a:r>
            <a:endParaRPr lang="sr-Cyrl-RS" altLang="sr-Latn-RS" sz="2400" b="1" dirty="0" smtClean="0"/>
          </a:p>
          <a:p>
            <a:pPr>
              <a:lnSpc>
                <a:spcPct val="107000"/>
              </a:lnSpc>
              <a:spcBef>
                <a:spcPct val="0"/>
              </a:spcBef>
              <a:spcAft>
                <a:spcPts val="800"/>
              </a:spcAft>
              <a:buFontTx/>
              <a:buNone/>
            </a:pPr>
            <a:r>
              <a:rPr lang="sr-Cyrl-RS" altLang="sr-Latn-RS" sz="2400" b="1" dirty="0"/>
              <a:t> </a:t>
            </a:r>
            <a:r>
              <a:rPr lang="sr-Cyrl-RS" altLang="sr-Latn-RS" sz="2400" b="1" dirty="0" smtClean="0"/>
              <a:t>         - </a:t>
            </a:r>
            <a:r>
              <a:rPr lang="en-US" sz="2400" dirty="0">
                <a:solidFill>
                  <a:srgbClr val="222222"/>
                </a:solidFill>
                <a:latin typeface="Arial" panose="020B0604020202020204" pitchFamily="34" charset="0"/>
              </a:rPr>
              <a:t>Bulbar muscles are also frequently involved, resulting in flaccid dysarthria, </a:t>
            </a:r>
            <a:endParaRPr lang="en-US" sz="2400" dirty="0" smtClean="0">
              <a:solidFill>
                <a:srgbClr val="222222"/>
              </a:solidFill>
              <a:latin typeface="Arial" panose="020B0604020202020204" pitchFamily="34" charset="0"/>
            </a:endParaRPr>
          </a:p>
          <a:p>
            <a:pPr>
              <a:lnSpc>
                <a:spcPct val="107000"/>
              </a:lnSpc>
              <a:spcBef>
                <a:spcPct val="0"/>
              </a:spcBef>
              <a:spcAft>
                <a:spcPts val="800"/>
              </a:spcAft>
              <a:buFontTx/>
              <a:buNone/>
            </a:pPr>
            <a:r>
              <a:rPr lang="en-US" sz="2400" dirty="0">
                <a:solidFill>
                  <a:srgbClr val="222222"/>
                </a:solidFill>
                <a:latin typeface="Arial" panose="020B0604020202020204" pitchFamily="34" charset="0"/>
              </a:rPr>
              <a:t> </a:t>
            </a:r>
            <a:r>
              <a:rPr lang="en-US" sz="2400" dirty="0" smtClean="0">
                <a:solidFill>
                  <a:srgbClr val="222222"/>
                </a:solidFill>
                <a:latin typeface="Arial" panose="020B0604020202020204" pitchFamily="34" charset="0"/>
              </a:rPr>
              <a:t>         dysphagia</a:t>
            </a:r>
            <a:r>
              <a:rPr lang="en-US" sz="2400" dirty="0">
                <a:solidFill>
                  <a:srgbClr val="222222"/>
                </a:solidFill>
                <a:latin typeface="Arial" panose="020B0604020202020204" pitchFamily="34" charset="0"/>
              </a:rPr>
              <a:t>, and facial and jaw </a:t>
            </a:r>
            <a:r>
              <a:rPr lang="en-US" sz="2400" dirty="0" smtClean="0">
                <a:solidFill>
                  <a:srgbClr val="222222"/>
                </a:solidFill>
                <a:latin typeface="Arial" panose="020B0604020202020204" pitchFamily="34" charset="0"/>
              </a:rPr>
              <a:t>weakness</a:t>
            </a:r>
          </a:p>
          <a:p>
            <a:pPr marL="0" indent="0">
              <a:lnSpc>
                <a:spcPct val="107000"/>
              </a:lnSpc>
              <a:spcBef>
                <a:spcPct val="0"/>
              </a:spcBef>
              <a:spcAft>
                <a:spcPts val="800"/>
              </a:spcAft>
              <a:buNone/>
            </a:pPr>
            <a:r>
              <a:rPr lang="en-US" sz="2400" dirty="0" smtClean="0">
                <a:solidFill>
                  <a:srgbClr val="222222"/>
                </a:solidFill>
                <a:latin typeface="Arial" panose="020B0604020202020204" pitchFamily="34" charset="0"/>
              </a:rPr>
              <a:t>        - Axial </a:t>
            </a:r>
            <a:r>
              <a:rPr lang="en-US" sz="2400" dirty="0">
                <a:solidFill>
                  <a:srgbClr val="222222"/>
                </a:solidFill>
                <a:latin typeface="Arial" panose="020B0604020202020204" pitchFamily="34" charset="0"/>
              </a:rPr>
              <a:t>weakness can also be present, with neck flexion weakness usually more </a:t>
            </a:r>
            <a:endParaRPr lang="en-US" sz="2400" dirty="0" smtClean="0">
              <a:solidFill>
                <a:srgbClr val="222222"/>
              </a:solidFill>
              <a:latin typeface="Arial" panose="020B0604020202020204" pitchFamily="34" charset="0"/>
            </a:endParaRPr>
          </a:p>
          <a:p>
            <a:pPr marL="0" indent="0">
              <a:lnSpc>
                <a:spcPct val="107000"/>
              </a:lnSpc>
              <a:spcBef>
                <a:spcPct val="0"/>
              </a:spcBef>
              <a:spcAft>
                <a:spcPts val="800"/>
              </a:spcAft>
              <a:buNone/>
            </a:pPr>
            <a:r>
              <a:rPr lang="en-US" sz="2400" dirty="0">
                <a:solidFill>
                  <a:srgbClr val="222222"/>
                </a:solidFill>
                <a:latin typeface="Arial" panose="020B0604020202020204" pitchFamily="34" charset="0"/>
              </a:rPr>
              <a:t> </a:t>
            </a:r>
            <a:r>
              <a:rPr lang="en-US" sz="2400" dirty="0" smtClean="0">
                <a:solidFill>
                  <a:srgbClr val="222222"/>
                </a:solidFill>
                <a:latin typeface="Arial" panose="020B0604020202020204" pitchFamily="34" charset="0"/>
              </a:rPr>
              <a:t>         common </a:t>
            </a:r>
            <a:r>
              <a:rPr lang="en-US" sz="2400" dirty="0">
                <a:solidFill>
                  <a:srgbClr val="222222"/>
                </a:solidFill>
                <a:latin typeface="Arial" panose="020B0604020202020204" pitchFamily="34" charset="0"/>
              </a:rPr>
              <a:t>than weakness of neck </a:t>
            </a:r>
            <a:r>
              <a:rPr lang="en-US" sz="2400" dirty="0" smtClean="0">
                <a:solidFill>
                  <a:srgbClr val="222222"/>
                </a:solidFill>
                <a:latin typeface="Arial" panose="020B0604020202020204" pitchFamily="34" charset="0"/>
              </a:rPr>
              <a:t>extension</a:t>
            </a:r>
            <a:endParaRPr lang="en-US" sz="2400" dirty="0">
              <a:solidFill>
                <a:srgbClr val="222222"/>
              </a:solidFill>
              <a:latin typeface="Arial" panose="020B0604020202020204" pitchFamily="34" charset="0"/>
            </a:endParaRPr>
          </a:p>
          <a:p>
            <a:pPr marL="0" indent="0">
              <a:lnSpc>
                <a:spcPct val="107000"/>
              </a:lnSpc>
              <a:spcBef>
                <a:spcPct val="0"/>
              </a:spcBef>
              <a:spcAft>
                <a:spcPts val="800"/>
              </a:spcAft>
              <a:buNone/>
            </a:pPr>
            <a:r>
              <a:rPr lang="en-US" altLang="sr-Latn-RS" sz="2400" b="1" dirty="0">
                <a:solidFill>
                  <a:srgbClr val="222222"/>
                </a:solidFill>
                <a:latin typeface="Arial" panose="020B0604020202020204" pitchFamily="34" charset="0"/>
              </a:rPr>
              <a:t> </a:t>
            </a:r>
            <a:r>
              <a:rPr lang="en-US" altLang="sr-Latn-RS" sz="2400" b="1" dirty="0" smtClean="0">
                <a:solidFill>
                  <a:srgbClr val="222222"/>
                </a:solidFill>
                <a:latin typeface="Arial" panose="020B0604020202020204" pitchFamily="34" charset="0"/>
              </a:rPr>
              <a:t>      </a:t>
            </a:r>
            <a:r>
              <a:rPr lang="sr-Cyrl-RS" altLang="sr-Latn-RS" sz="2400" b="1" dirty="0" smtClean="0"/>
              <a:t> - </a:t>
            </a:r>
            <a:r>
              <a:rPr lang="en-US" altLang="sr-Latn-RS" sz="2400" dirty="0" smtClean="0">
                <a:solidFill>
                  <a:srgbClr val="222222"/>
                </a:solidFill>
                <a:latin typeface="Arial" panose="020B0604020202020204" pitchFamily="34" charset="0"/>
              </a:rPr>
              <a:t>R</a:t>
            </a:r>
            <a:r>
              <a:rPr lang="en-US" sz="2400" dirty="0" smtClean="0">
                <a:solidFill>
                  <a:srgbClr val="222222"/>
                </a:solidFill>
                <a:latin typeface="Arial" panose="020B0604020202020204" pitchFamily="34" charset="0"/>
              </a:rPr>
              <a:t>espiratory weakness</a:t>
            </a:r>
            <a:endParaRPr lang="sr-Latn-CS" altLang="sr-Latn-RS" sz="1050" dirty="0"/>
          </a:p>
          <a:p>
            <a:pPr>
              <a:lnSpc>
                <a:spcPct val="107000"/>
              </a:lnSpc>
              <a:spcBef>
                <a:spcPct val="0"/>
              </a:spcBef>
              <a:spcAft>
                <a:spcPts val="800"/>
              </a:spcAft>
              <a:buFontTx/>
              <a:buNone/>
            </a:pPr>
            <a:endParaRPr lang="en-US" altLang="sr-Latn-RS" sz="1050" dirty="0"/>
          </a:p>
          <a:p>
            <a:pPr>
              <a:lnSpc>
                <a:spcPct val="107000"/>
              </a:lnSpc>
              <a:spcBef>
                <a:spcPct val="0"/>
              </a:spcBef>
              <a:spcAft>
                <a:spcPts val="800"/>
              </a:spcAft>
              <a:buFontTx/>
              <a:buNone/>
            </a:pPr>
            <a:endParaRPr lang="sr-Latn-CS" altLang="sr-Latn-RS" sz="900" dirty="0"/>
          </a:p>
          <a:p>
            <a:pPr marL="0" indent="0">
              <a:buClr>
                <a:srgbClr val="00B050"/>
              </a:buClr>
              <a:buNone/>
            </a:pPr>
            <a:endParaRPr lang="sr-Latn-CS" altLang="en-US" sz="2400" dirty="0"/>
          </a:p>
          <a:p>
            <a:pPr marL="0" indent="0">
              <a:buClr>
                <a:srgbClr val="00B050"/>
              </a:buClr>
              <a:buNone/>
            </a:pPr>
            <a:endParaRPr lang="sr-Cyrl-RS" altLang="sr-Latn-RS" b="1" dirty="0">
              <a:solidFill>
                <a:srgbClr val="FF0000"/>
              </a:solidFill>
              <a:latin typeface="Calibri" panose="020F0502020204030204" pitchFamily="34" charset="0"/>
            </a:endParaRPr>
          </a:p>
          <a:p>
            <a:pPr marL="0" indent="0">
              <a:buClr>
                <a:srgbClr val="00B050"/>
              </a:buClr>
              <a:buNone/>
            </a:pPr>
            <a:endParaRPr lang="sr-Cyrl-RS" altLang="sr-Latn-RS" b="1" dirty="0" smtClean="0">
              <a:solidFill>
                <a:srgbClr val="FF0000"/>
              </a:solidFill>
              <a:latin typeface="Calibri" panose="020F0502020204030204" pitchFamily="34" charset="0"/>
            </a:endParaRPr>
          </a:p>
        </p:txBody>
      </p:sp>
      <p:cxnSp>
        <p:nvCxnSpPr>
          <p:cNvPr id="5" name="Straight Connector 4"/>
          <p:cNvCxnSpPr/>
          <p:nvPr/>
        </p:nvCxnSpPr>
        <p:spPr>
          <a:xfrm flipV="1">
            <a:off x="954258" y="1371600"/>
            <a:ext cx="10283483" cy="9044"/>
          </a:xfrm>
          <a:prstGeom prst="line">
            <a:avLst/>
          </a:prstGeom>
          <a:ln w="38100">
            <a:solidFill>
              <a:srgbClr val="00B05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2801494917"/>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Cyrl-RS" dirty="0">
                <a:solidFill>
                  <a:schemeClr val="accent5">
                    <a:lumMod val="75000"/>
                  </a:schemeClr>
                </a:solidFill>
                <a:latin typeface="Comic Sans MS" panose="030F0702030302020204" pitchFamily="66" charset="0"/>
              </a:rPr>
              <a:t> </a:t>
            </a:r>
            <a:r>
              <a:rPr lang="en-US" dirty="0">
                <a:latin typeface="Comic Sans MS" panose="030F0702030302020204" pitchFamily="66" charset="0"/>
              </a:rPr>
              <a:t>M</a:t>
            </a:r>
            <a:r>
              <a:rPr lang="en-US" dirty="0" smtClean="0">
                <a:latin typeface="Comic Sans MS" panose="030F0702030302020204" pitchFamily="66" charset="0"/>
              </a:rPr>
              <a:t>G</a:t>
            </a:r>
            <a:endParaRPr lang="en-US" dirty="0">
              <a:latin typeface="Comic Sans MS" panose="030F0702030302020204" pitchFamily="66" charset="0"/>
            </a:endParaRPr>
          </a:p>
        </p:txBody>
      </p:sp>
      <p:sp>
        <p:nvSpPr>
          <p:cNvPr id="3" name="Content Placeholder 2"/>
          <p:cNvSpPr>
            <a:spLocks noGrp="1"/>
          </p:cNvSpPr>
          <p:nvPr>
            <p:ph idx="1"/>
          </p:nvPr>
        </p:nvSpPr>
        <p:spPr>
          <a:xfrm>
            <a:off x="658089" y="1893695"/>
            <a:ext cx="11201401" cy="4862946"/>
          </a:xfrm>
        </p:spPr>
        <p:txBody>
          <a:bodyPr>
            <a:normAutofit/>
          </a:bodyPr>
          <a:lstStyle/>
          <a:p>
            <a:pPr>
              <a:lnSpc>
                <a:spcPct val="107000"/>
              </a:lnSpc>
              <a:spcBef>
                <a:spcPct val="0"/>
              </a:spcBef>
              <a:spcAft>
                <a:spcPts val="800"/>
              </a:spcAft>
              <a:buFontTx/>
              <a:buNone/>
            </a:pPr>
            <a:endParaRPr lang="sr-Latn-CS" altLang="sr-Latn-RS" sz="1050" dirty="0"/>
          </a:p>
          <a:p>
            <a:pPr>
              <a:lnSpc>
                <a:spcPct val="107000"/>
              </a:lnSpc>
              <a:spcBef>
                <a:spcPct val="0"/>
              </a:spcBef>
              <a:spcAft>
                <a:spcPts val="800"/>
              </a:spcAft>
              <a:buClr>
                <a:srgbClr val="00B050"/>
              </a:buClr>
            </a:pPr>
            <a:r>
              <a:rPr lang="en-US" altLang="sr-Latn-RS" b="1" dirty="0" smtClean="0">
                <a:solidFill>
                  <a:srgbClr val="00B050"/>
                </a:solidFill>
                <a:ea typeface="Calibri" panose="020F0502020204030204" pitchFamily="34" charset="0"/>
                <a:cs typeface="Calibri" panose="020F0502020204030204" pitchFamily="34" charset="0"/>
              </a:rPr>
              <a:t>Ocular symptoms</a:t>
            </a:r>
            <a:r>
              <a:rPr lang="sr-Cyrl-RS" altLang="sr-Latn-RS" b="1" dirty="0" smtClean="0">
                <a:solidFill>
                  <a:srgbClr val="00B050"/>
                </a:solidFill>
                <a:ea typeface="Calibri" panose="020F0502020204030204" pitchFamily="34" charset="0"/>
                <a:cs typeface="Calibri" panose="020F0502020204030204" pitchFamily="34" charset="0"/>
              </a:rPr>
              <a:t> </a:t>
            </a:r>
            <a:r>
              <a:rPr lang="sr-Cyrl-RS" altLang="sr-Latn-RS" sz="2400" dirty="0" smtClean="0">
                <a:ea typeface="Calibri" panose="020F0502020204030204" pitchFamily="34" charset="0"/>
                <a:cs typeface="Calibri" panose="020F0502020204030204" pitchFamily="34" charset="0"/>
              </a:rPr>
              <a:t>– </a:t>
            </a:r>
            <a:r>
              <a:rPr lang="en-US" altLang="sr-Latn-RS" sz="2400" dirty="0">
                <a:ea typeface="Calibri" panose="020F0502020204030204" pitchFamily="34" charset="0"/>
                <a:cs typeface="Calibri" panose="020F0502020204030204" pitchFamily="34" charset="0"/>
              </a:rPr>
              <a:t>initial in 60-85% of patients, variable semiptosis (more often bilateral, asymmetric) and/or double </a:t>
            </a:r>
            <a:r>
              <a:rPr lang="en-US" altLang="sr-Latn-RS" sz="2400" dirty="0" smtClean="0">
                <a:ea typeface="Calibri" panose="020F0502020204030204" pitchFamily="34" charset="0"/>
                <a:cs typeface="Calibri" panose="020F0502020204030204" pitchFamily="34" charset="0"/>
              </a:rPr>
              <a:t>visions</a:t>
            </a:r>
          </a:p>
          <a:p>
            <a:pPr>
              <a:lnSpc>
                <a:spcPct val="107000"/>
              </a:lnSpc>
              <a:spcBef>
                <a:spcPct val="0"/>
              </a:spcBef>
              <a:spcAft>
                <a:spcPts val="800"/>
              </a:spcAft>
              <a:buClr>
                <a:srgbClr val="00B050"/>
              </a:buClr>
            </a:pPr>
            <a:r>
              <a:rPr lang="en-US" altLang="sr-Latn-RS" b="1" dirty="0" smtClean="0">
                <a:solidFill>
                  <a:srgbClr val="00B050"/>
                </a:solidFill>
                <a:ea typeface="Calibri" panose="020F0502020204030204" pitchFamily="34" charset="0"/>
                <a:cs typeface="Calibri" panose="020F0502020204030204" pitchFamily="34" charset="0"/>
              </a:rPr>
              <a:t>Bulbar symptoms</a:t>
            </a:r>
            <a:r>
              <a:rPr lang="sr-Cyrl-RS" altLang="sr-Latn-RS" b="1" dirty="0" smtClean="0">
                <a:solidFill>
                  <a:srgbClr val="00B050"/>
                </a:solidFill>
                <a:ea typeface="Calibri" panose="020F0502020204030204" pitchFamily="34" charset="0"/>
                <a:cs typeface="Calibri" panose="020F0502020204030204" pitchFamily="34" charset="0"/>
              </a:rPr>
              <a:t>  </a:t>
            </a:r>
            <a:r>
              <a:rPr lang="sr-Cyrl-RS" altLang="sr-Latn-RS" sz="2400" dirty="0" smtClean="0">
                <a:ea typeface="Calibri" panose="020F0502020204030204" pitchFamily="34" charset="0"/>
                <a:cs typeface="Calibri" panose="020F0502020204030204" pitchFamily="34" charset="0"/>
              </a:rPr>
              <a:t>– </a:t>
            </a:r>
            <a:r>
              <a:rPr lang="en-US" altLang="sr-Latn-RS" sz="2400" dirty="0">
                <a:ea typeface="Calibri" panose="020F0502020204030204" pitchFamily="34" charset="0"/>
                <a:cs typeface="Calibri" panose="020F0502020204030204" pitchFamily="34" charset="0"/>
              </a:rPr>
              <a:t>dysphagia, dysarthria, chewing disorders (initial symptoms in 15% of patients</a:t>
            </a:r>
            <a:r>
              <a:rPr lang="en-US" altLang="sr-Latn-RS" sz="2400" dirty="0" smtClean="0">
                <a:ea typeface="Calibri" panose="020F0502020204030204" pitchFamily="34" charset="0"/>
                <a:cs typeface="Calibri" panose="020F0502020204030204" pitchFamily="34" charset="0"/>
              </a:rPr>
              <a:t>)</a:t>
            </a:r>
          </a:p>
          <a:p>
            <a:pPr>
              <a:lnSpc>
                <a:spcPct val="107000"/>
              </a:lnSpc>
              <a:spcBef>
                <a:spcPct val="0"/>
              </a:spcBef>
              <a:spcAft>
                <a:spcPts val="800"/>
              </a:spcAft>
              <a:buClr>
                <a:srgbClr val="00B050"/>
              </a:buClr>
            </a:pPr>
            <a:r>
              <a:rPr lang="sr-Cyrl-RS" altLang="sr-Latn-RS" sz="2400" dirty="0" smtClean="0">
                <a:ea typeface="Calibri" panose="020F0502020204030204" pitchFamily="34" charset="0"/>
                <a:cs typeface="Calibri" panose="020F0502020204030204" pitchFamily="34" charset="0"/>
              </a:rPr>
              <a:t> </a:t>
            </a:r>
            <a:r>
              <a:rPr lang="en-US" altLang="sr-Latn-RS" b="1" dirty="0" smtClean="0">
                <a:solidFill>
                  <a:srgbClr val="00B050"/>
                </a:solidFill>
                <a:ea typeface="Calibri" panose="020F0502020204030204" pitchFamily="34" charset="0"/>
                <a:cs typeface="Calibri" panose="020F0502020204030204" pitchFamily="34" charset="0"/>
              </a:rPr>
              <a:t>Neck flexion weakness</a:t>
            </a:r>
            <a:r>
              <a:rPr lang="sr-Latn-CS" altLang="sr-Latn-RS" b="1" dirty="0" smtClean="0">
                <a:solidFill>
                  <a:srgbClr val="00B050"/>
                </a:solidFill>
                <a:ea typeface="Calibri" panose="020F0502020204030204" pitchFamily="34" charset="0"/>
                <a:cs typeface="Times New Roman" panose="02020603050405020304" pitchFamily="18" charset="0"/>
              </a:rPr>
              <a:t> </a:t>
            </a:r>
            <a:r>
              <a:rPr lang="sr-Latn-CS" altLang="sr-Latn-RS" b="1" dirty="0">
                <a:solidFill>
                  <a:srgbClr val="00B050"/>
                </a:solidFill>
                <a:ea typeface="Calibri" panose="020F0502020204030204" pitchFamily="34" charset="0"/>
                <a:cs typeface="Times New Roman" panose="02020603050405020304" pitchFamily="18" charset="0"/>
              </a:rPr>
              <a:t>(“dropped head</a:t>
            </a:r>
            <a:r>
              <a:rPr lang="sr-Latn-CS" altLang="sr-Latn-RS" b="1" dirty="0" smtClean="0">
                <a:solidFill>
                  <a:srgbClr val="00B050"/>
                </a:solidFill>
                <a:ea typeface="Calibri" panose="020F0502020204030204" pitchFamily="34" charset="0"/>
                <a:cs typeface="Times New Roman" panose="02020603050405020304" pitchFamily="18" charset="0"/>
              </a:rPr>
              <a:t>”)</a:t>
            </a:r>
            <a:r>
              <a:rPr lang="en-US" altLang="sr-Latn-RS" b="1" dirty="0" smtClean="0">
                <a:solidFill>
                  <a:srgbClr val="00B050"/>
                </a:solidFill>
                <a:ea typeface="Calibri" panose="020F0502020204030204" pitchFamily="34" charset="0"/>
                <a:cs typeface="Times New Roman" panose="02020603050405020304" pitchFamily="18" charset="0"/>
              </a:rPr>
              <a:t> - </a:t>
            </a:r>
            <a:r>
              <a:rPr lang="en-US" sz="2400" dirty="0">
                <a:solidFill>
                  <a:srgbClr val="222222"/>
                </a:solidFill>
              </a:rPr>
              <a:t>about 10% of MG patients developed head-drop some time during the disease course</a:t>
            </a:r>
            <a:endParaRPr lang="sr-Cyrl-RS" altLang="sr-Latn-RS" sz="2400" b="1" dirty="0" smtClean="0">
              <a:solidFill>
                <a:srgbClr val="00B050"/>
              </a:solidFill>
              <a:ea typeface="Calibri" panose="020F0502020204030204" pitchFamily="34" charset="0"/>
              <a:cs typeface="Calibri" panose="020F0502020204030204" pitchFamily="34" charset="0"/>
            </a:endParaRPr>
          </a:p>
          <a:p>
            <a:pPr>
              <a:lnSpc>
                <a:spcPct val="107000"/>
              </a:lnSpc>
              <a:spcBef>
                <a:spcPct val="0"/>
              </a:spcBef>
              <a:spcAft>
                <a:spcPts val="800"/>
              </a:spcAft>
              <a:buClr>
                <a:srgbClr val="00B050"/>
              </a:buClr>
            </a:pPr>
            <a:r>
              <a:rPr lang="en-US" altLang="sr-Latn-RS" b="1" dirty="0" smtClean="0">
                <a:solidFill>
                  <a:srgbClr val="00B050"/>
                </a:solidFill>
                <a:ea typeface="Calibri" panose="020F0502020204030204" pitchFamily="34" charset="0"/>
                <a:cs typeface="Calibri" panose="020F0502020204030204" pitchFamily="34" charset="0"/>
              </a:rPr>
              <a:t>Respiratory weakness</a:t>
            </a:r>
            <a:r>
              <a:rPr lang="sr-Cyrl-RS" altLang="sr-Latn-RS" b="1" dirty="0" smtClean="0">
                <a:solidFill>
                  <a:srgbClr val="00B050"/>
                </a:solidFill>
                <a:ea typeface="Calibri" panose="020F0502020204030204" pitchFamily="34" charset="0"/>
                <a:cs typeface="Calibri" panose="020F0502020204030204" pitchFamily="34" charset="0"/>
              </a:rPr>
              <a:t> </a:t>
            </a:r>
            <a:r>
              <a:rPr lang="sr-Cyrl-RS" altLang="sr-Latn-RS" sz="2400" dirty="0" smtClean="0">
                <a:ea typeface="Calibri" panose="020F0502020204030204" pitchFamily="34" charset="0"/>
                <a:cs typeface="Calibri" panose="020F0502020204030204" pitchFamily="34" charset="0"/>
              </a:rPr>
              <a:t>– </a:t>
            </a:r>
            <a:r>
              <a:rPr lang="en-US" altLang="sr-Latn-RS" sz="2400" dirty="0">
                <a:ea typeface="Calibri" panose="020F0502020204030204" pitchFamily="34" charset="0"/>
                <a:cs typeface="Calibri" panose="020F0502020204030204" pitchFamily="34" charset="0"/>
              </a:rPr>
              <a:t>rare at the beginning, occurs in 20% of patients during the course of the disease, life-threatening </a:t>
            </a:r>
            <a:r>
              <a:rPr lang="en-US" altLang="sr-Latn-RS" sz="2400" dirty="0" smtClean="0">
                <a:ea typeface="Calibri" panose="020F0502020204030204" pitchFamily="34" charset="0"/>
                <a:cs typeface="Calibri" panose="020F0502020204030204" pitchFamily="34" charset="0"/>
              </a:rPr>
              <a:t>condition</a:t>
            </a:r>
            <a:r>
              <a:rPr lang="en-US" altLang="sr-Latn-RS" sz="2400" dirty="0">
                <a:ea typeface="Calibri" panose="020F0502020204030204" pitchFamily="34" charset="0"/>
                <a:cs typeface="Calibri" panose="020F0502020204030204" pitchFamily="34" charset="0"/>
              </a:rPr>
              <a:t> </a:t>
            </a:r>
            <a:r>
              <a:rPr lang="en-US" altLang="sr-Latn-RS" sz="2400" dirty="0" smtClean="0">
                <a:ea typeface="Calibri" panose="020F0502020204030204" pitchFamily="34" charset="0"/>
                <a:cs typeface="Calibri" panose="020F0502020204030204" pitchFamily="34" charset="0"/>
              </a:rPr>
              <a:t>- MG crisis  </a:t>
            </a:r>
            <a:r>
              <a:rPr lang="en-US" altLang="sr-Latn-RS" sz="2400" dirty="0">
                <a:ea typeface="Calibri" panose="020F0502020204030204" pitchFamily="34" charset="0"/>
                <a:cs typeface="Calibri" panose="020F0502020204030204" pitchFamily="34" charset="0"/>
              </a:rPr>
              <a:t>(MGFA V</a:t>
            </a:r>
            <a:r>
              <a:rPr lang="en-US" altLang="sr-Latn-RS" sz="2400" dirty="0" smtClean="0">
                <a:ea typeface="Calibri" panose="020F0502020204030204" pitchFamily="34" charset="0"/>
                <a:cs typeface="Calibri" panose="020F0502020204030204" pitchFamily="34" charset="0"/>
              </a:rPr>
              <a:t>)</a:t>
            </a:r>
            <a:endParaRPr lang="sr-Latn-CS" altLang="sr-Latn-RS" sz="2400" dirty="0">
              <a:ea typeface="Calibri" panose="020F0502020204030204" pitchFamily="34" charset="0"/>
              <a:cs typeface="Times New Roman" panose="02020603050405020304" pitchFamily="18" charset="0"/>
            </a:endParaRPr>
          </a:p>
          <a:p>
            <a:pPr>
              <a:lnSpc>
                <a:spcPct val="107000"/>
              </a:lnSpc>
              <a:spcBef>
                <a:spcPct val="0"/>
              </a:spcBef>
              <a:spcAft>
                <a:spcPts val="800"/>
              </a:spcAft>
              <a:buClr>
                <a:srgbClr val="00B050"/>
              </a:buClr>
            </a:pPr>
            <a:r>
              <a:rPr lang="en-US" altLang="sr-Latn-RS" b="1" dirty="0" smtClean="0">
                <a:solidFill>
                  <a:srgbClr val="00B050"/>
                </a:solidFill>
                <a:ea typeface="Calibri" panose="020F0502020204030204" pitchFamily="34" charset="0"/>
                <a:cs typeface="Times New Roman" panose="02020603050405020304" pitchFamily="18" charset="0"/>
              </a:rPr>
              <a:t>Focal muscles weakness</a:t>
            </a:r>
            <a:r>
              <a:rPr lang="sr-Cyrl-RS" altLang="sr-Latn-RS" b="1" dirty="0" smtClean="0">
                <a:solidFill>
                  <a:srgbClr val="00B050"/>
                </a:solidFill>
                <a:ea typeface="Calibri" panose="020F0502020204030204" pitchFamily="34" charset="0"/>
                <a:cs typeface="Times New Roman" panose="02020603050405020304" pitchFamily="18" charset="0"/>
              </a:rPr>
              <a:t> </a:t>
            </a:r>
            <a:r>
              <a:rPr lang="sr-Cyrl-RS" altLang="sr-Latn-RS" sz="2400" dirty="0" smtClean="0">
                <a:ea typeface="Calibri" panose="020F0502020204030204" pitchFamily="34" charset="0"/>
                <a:cs typeface="Times New Roman" panose="02020603050405020304" pitchFamily="18" charset="0"/>
              </a:rPr>
              <a:t>- </a:t>
            </a:r>
            <a:r>
              <a:rPr lang="en-US" altLang="sr-Latn-RS" sz="2400" dirty="0">
                <a:ea typeface="Calibri" panose="020F0502020204030204" pitchFamily="34" charset="0"/>
                <a:cs typeface="Times New Roman" panose="02020603050405020304" pitchFamily="18" charset="0"/>
              </a:rPr>
              <a:t>rarely weakness of only one muscle or muscle </a:t>
            </a:r>
            <a:r>
              <a:rPr lang="en-US" altLang="sr-Latn-RS" sz="2400" dirty="0" smtClean="0">
                <a:ea typeface="Calibri" panose="020F0502020204030204" pitchFamily="34" charset="0"/>
                <a:cs typeface="Times New Roman" panose="02020603050405020304" pitchFamily="18" charset="0"/>
              </a:rPr>
              <a:t>group</a:t>
            </a:r>
            <a:endParaRPr lang="sr-Cyrl-RS" altLang="sr-Latn-RS" sz="2400" dirty="0">
              <a:ea typeface="Calibri" panose="020F0502020204030204" pitchFamily="34" charset="0"/>
              <a:cs typeface="Times New Roman" panose="02020603050405020304" pitchFamily="18" charset="0"/>
            </a:endParaRPr>
          </a:p>
          <a:p>
            <a:pPr marL="0" indent="0">
              <a:lnSpc>
                <a:spcPct val="107000"/>
              </a:lnSpc>
              <a:spcBef>
                <a:spcPct val="0"/>
              </a:spcBef>
              <a:spcAft>
                <a:spcPts val="800"/>
              </a:spcAft>
              <a:buClr>
                <a:srgbClr val="00B050"/>
              </a:buClr>
              <a:buNone/>
            </a:pPr>
            <a:endParaRPr lang="en-US" altLang="sr-Latn-RS" sz="1050" dirty="0"/>
          </a:p>
          <a:p>
            <a:pPr>
              <a:lnSpc>
                <a:spcPct val="107000"/>
              </a:lnSpc>
              <a:spcBef>
                <a:spcPct val="0"/>
              </a:spcBef>
              <a:spcAft>
                <a:spcPts val="800"/>
              </a:spcAft>
              <a:buFontTx/>
              <a:buNone/>
            </a:pPr>
            <a:endParaRPr lang="sr-Latn-CS" altLang="sr-Latn-RS" sz="900" dirty="0"/>
          </a:p>
          <a:p>
            <a:pPr marL="0" indent="0">
              <a:buClr>
                <a:srgbClr val="00B050"/>
              </a:buClr>
              <a:buNone/>
            </a:pPr>
            <a:endParaRPr lang="sr-Latn-CS" altLang="en-US" sz="2400" dirty="0"/>
          </a:p>
          <a:p>
            <a:pPr marL="0" indent="0">
              <a:buClr>
                <a:srgbClr val="00B050"/>
              </a:buClr>
              <a:buNone/>
            </a:pPr>
            <a:endParaRPr lang="sr-Cyrl-RS" altLang="sr-Latn-RS" b="1" dirty="0">
              <a:solidFill>
                <a:srgbClr val="FF0000"/>
              </a:solidFill>
              <a:latin typeface="Calibri" panose="020F0502020204030204" pitchFamily="34" charset="0"/>
            </a:endParaRPr>
          </a:p>
          <a:p>
            <a:pPr marL="0" indent="0">
              <a:buClr>
                <a:srgbClr val="00B050"/>
              </a:buClr>
              <a:buNone/>
            </a:pPr>
            <a:endParaRPr lang="sr-Cyrl-RS" altLang="sr-Latn-RS" b="1" dirty="0" smtClean="0">
              <a:solidFill>
                <a:srgbClr val="FF0000"/>
              </a:solidFill>
              <a:latin typeface="Calibri" panose="020F0502020204030204" pitchFamily="34" charset="0"/>
            </a:endParaRPr>
          </a:p>
        </p:txBody>
      </p:sp>
      <p:cxnSp>
        <p:nvCxnSpPr>
          <p:cNvPr id="5" name="Straight Connector 4"/>
          <p:cNvCxnSpPr/>
          <p:nvPr/>
        </p:nvCxnSpPr>
        <p:spPr>
          <a:xfrm flipV="1">
            <a:off x="954258" y="1371600"/>
            <a:ext cx="10283483" cy="9044"/>
          </a:xfrm>
          <a:prstGeom prst="line">
            <a:avLst/>
          </a:prstGeom>
          <a:ln w="38100">
            <a:solidFill>
              <a:srgbClr val="00B05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1452538723"/>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1105444" cy="1325563"/>
          </a:xfrm>
        </p:spPr>
        <p:txBody>
          <a:bodyPr/>
          <a:lstStyle/>
          <a:p>
            <a:r>
              <a:rPr lang="sr-Cyrl-RS" dirty="0">
                <a:solidFill>
                  <a:schemeClr val="accent5">
                    <a:lumMod val="75000"/>
                  </a:schemeClr>
                </a:solidFill>
                <a:latin typeface="Comic Sans MS" panose="030F0702030302020204" pitchFamily="66" charset="0"/>
              </a:rPr>
              <a:t> </a:t>
            </a:r>
            <a:r>
              <a:rPr lang="en-US" dirty="0" smtClean="0">
                <a:latin typeface="Comic Sans MS" panose="030F0702030302020204" pitchFamily="66" charset="0"/>
              </a:rPr>
              <a:t>Myasthenia gravis-clinical presentations</a:t>
            </a:r>
            <a:endParaRPr lang="en-US" dirty="0">
              <a:latin typeface="Comic Sans MS" panose="030F0702030302020204" pitchFamily="66" charset="0"/>
            </a:endParaRPr>
          </a:p>
        </p:txBody>
      </p:sp>
      <p:sp>
        <p:nvSpPr>
          <p:cNvPr id="3" name="Content Placeholder 2"/>
          <p:cNvSpPr>
            <a:spLocks noGrp="1"/>
          </p:cNvSpPr>
          <p:nvPr>
            <p:ph idx="1"/>
          </p:nvPr>
        </p:nvSpPr>
        <p:spPr>
          <a:xfrm>
            <a:off x="658089" y="1893695"/>
            <a:ext cx="11201401" cy="4862946"/>
          </a:xfrm>
        </p:spPr>
        <p:txBody>
          <a:bodyPr>
            <a:normAutofit/>
          </a:bodyPr>
          <a:lstStyle/>
          <a:p>
            <a:pPr>
              <a:lnSpc>
                <a:spcPct val="107000"/>
              </a:lnSpc>
              <a:spcBef>
                <a:spcPct val="0"/>
              </a:spcBef>
              <a:spcAft>
                <a:spcPts val="800"/>
              </a:spcAft>
              <a:buClr>
                <a:srgbClr val="00B050"/>
              </a:buClr>
            </a:pPr>
            <a:endParaRPr lang="sr-Cyrl-RS" altLang="sr-Latn-RS" sz="2400" b="1" dirty="0">
              <a:ea typeface="Calibri" panose="020F0502020204030204" pitchFamily="34" charset="0"/>
              <a:cs typeface="Times New Roman" panose="02020603050405020304" pitchFamily="18" charset="0"/>
            </a:endParaRPr>
          </a:p>
          <a:p>
            <a:pPr marL="0" indent="0">
              <a:lnSpc>
                <a:spcPct val="107000"/>
              </a:lnSpc>
              <a:spcBef>
                <a:spcPct val="0"/>
              </a:spcBef>
              <a:spcAft>
                <a:spcPts val="800"/>
              </a:spcAft>
              <a:buClr>
                <a:srgbClr val="00B050"/>
              </a:buClr>
              <a:buNone/>
            </a:pPr>
            <a:endParaRPr lang="en-US" altLang="sr-Latn-RS" sz="1050" dirty="0"/>
          </a:p>
          <a:p>
            <a:pPr>
              <a:lnSpc>
                <a:spcPct val="107000"/>
              </a:lnSpc>
              <a:spcBef>
                <a:spcPct val="0"/>
              </a:spcBef>
              <a:spcAft>
                <a:spcPts val="800"/>
              </a:spcAft>
              <a:buFontTx/>
              <a:buNone/>
            </a:pPr>
            <a:endParaRPr lang="sr-Latn-CS" altLang="sr-Latn-RS" sz="900" dirty="0"/>
          </a:p>
          <a:p>
            <a:pPr marL="0" indent="0">
              <a:buClr>
                <a:srgbClr val="00B050"/>
              </a:buClr>
              <a:buNone/>
            </a:pPr>
            <a:endParaRPr lang="sr-Latn-CS" altLang="en-US" sz="2400" dirty="0"/>
          </a:p>
          <a:p>
            <a:pPr marL="0" indent="0">
              <a:buClr>
                <a:srgbClr val="00B050"/>
              </a:buClr>
              <a:buNone/>
            </a:pPr>
            <a:endParaRPr lang="sr-Cyrl-RS" altLang="sr-Latn-RS" b="1" dirty="0">
              <a:solidFill>
                <a:srgbClr val="FF0000"/>
              </a:solidFill>
              <a:latin typeface="Calibri" panose="020F0502020204030204" pitchFamily="34" charset="0"/>
            </a:endParaRPr>
          </a:p>
          <a:p>
            <a:pPr marL="0" indent="0">
              <a:buClr>
                <a:srgbClr val="00B050"/>
              </a:buClr>
              <a:buNone/>
            </a:pPr>
            <a:endParaRPr lang="sr-Cyrl-RS" altLang="sr-Latn-RS" b="1" dirty="0" smtClean="0">
              <a:solidFill>
                <a:srgbClr val="FF0000"/>
              </a:solidFill>
              <a:latin typeface="Calibri" panose="020F0502020204030204" pitchFamily="34" charset="0"/>
            </a:endParaRPr>
          </a:p>
        </p:txBody>
      </p:sp>
      <p:cxnSp>
        <p:nvCxnSpPr>
          <p:cNvPr id="5" name="Straight Connector 4"/>
          <p:cNvCxnSpPr/>
          <p:nvPr/>
        </p:nvCxnSpPr>
        <p:spPr>
          <a:xfrm>
            <a:off x="954258" y="1380644"/>
            <a:ext cx="10628142" cy="7889"/>
          </a:xfrm>
          <a:prstGeom prst="line">
            <a:avLst/>
          </a:prstGeom>
          <a:ln w="38100">
            <a:solidFill>
              <a:srgbClr val="00B050"/>
            </a:solidFill>
          </a:ln>
        </p:spPr>
        <p:style>
          <a:lnRef idx="1">
            <a:schemeClr val="accent1"/>
          </a:lnRef>
          <a:fillRef idx="0">
            <a:schemeClr val="accent1"/>
          </a:fillRef>
          <a:effectRef idx="0">
            <a:schemeClr val="accent1"/>
          </a:effectRef>
          <a:fontRef idx="minor">
            <a:schemeClr val="tx1"/>
          </a:fontRef>
        </p:style>
      </p:cxnSp>
      <p:pic>
        <p:nvPicPr>
          <p:cNvPr id="4" name="Picture 3"/>
          <p:cNvPicPr>
            <a:picLocks noChangeAspect="1"/>
          </p:cNvPicPr>
          <p:nvPr/>
        </p:nvPicPr>
        <p:blipFill>
          <a:blip r:embed="rId2"/>
          <a:stretch>
            <a:fillRect/>
          </a:stretch>
        </p:blipFill>
        <p:spPr>
          <a:xfrm>
            <a:off x="8725874" y="4621332"/>
            <a:ext cx="3133616" cy="2135309"/>
          </a:xfrm>
          <a:prstGeom prst="rect">
            <a:avLst/>
          </a:prstGeom>
        </p:spPr>
      </p:pic>
      <p:pic>
        <p:nvPicPr>
          <p:cNvPr id="6" name="Picture 5"/>
          <p:cNvPicPr>
            <a:picLocks noChangeAspect="1"/>
          </p:cNvPicPr>
          <p:nvPr/>
        </p:nvPicPr>
        <p:blipFill>
          <a:blip r:embed="rId3"/>
          <a:stretch>
            <a:fillRect/>
          </a:stretch>
        </p:blipFill>
        <p:spPr>
          <a:xfrm>
            <a:off x="4959706" y="2039192"/>
            <a:ext cx="2272586" cy="2619720"/>
          </a:xfrm>
          <a:prstGeom prst="rect">
            <a:avLst/>
          </a:prstGeom>
        </p:spPr>
      </p:pic>
      <p:pic>
        <p:nvPicPr>
          <p:cNvPr id="7" name="Picture 6"/>
          <p:cNvPicPr>
            <a:picLocks noChangeAspect="1"/>
          </p:cNvPicPr>
          <p:nvPr/>
        </p:nvPicPr>
        <p:blipFill>
          <a:blip r:embed="rId4"/>
          <a:stretch>
            <a:fillRect/>
          </a:stretch>
        </p:blipFill>
        <p:spPr>
          <a:xfrm>
            <a:off x="8000729" y="1583651"/>
            <a:ext cx="2794180" cy="2438611"/>
          </a:xfrm>
          <a:prstGeom prst="rect">
            <a:avLst/>
          </a:prstGeom>
        </p:spPr>
      </p:pic>
      <p:pic>
        <p:nvPicPr>
          <p:cNvPr id="9" name="Picture 8"/>
          <p:cNvPicPr>
            <a:picLocks noChangeAspect="1"/>
          </p:cNvPicPr>
          <p:nvPr/>
        </p:nvPicPr>
        <p:blipFill>
          <a:blip r:embed="rId5"/>
          <a:stretch>
            <a:fillRect/>
          </a:stretch>
        </p:blipFill>
        <p:spPr>
          <a:xfrm>
            <a:off x="838200" y="1690688"/>
            <a:ext cx="3401291" cy="2235603"/>
          </a:xfrm>
          <a:prstGeom prst="rect">
            <a:avLst/>
          </a:prstGeom>
        </p:spPr>
      </p:pic>
      <p:pic>
        <p:nvPicPr>
          <p:cNvPr id="11" name="Picture 10"/>
          <p:cNvPicPr>
            <a:picLocks noChangeAspect="1"/>
          </p:cNvPicPr>
          <p:nvPr/>
        </p:nvPicPr>
        <p:blipFill>
          <a:blip r:embed="rId6"/>
          <a:stretch>
            <a:fillRect/>
          </a:stretch>
        </p:blipFill>
        <p:spPr>
          <a:xfrm>
            <a:off x="658089" y="4129299"/>
            <a:ext cx="2924591" cy="2445353"/>
          </a:xfrm>
          <a:prstGeom prst="rect">
            <a:avLst/>
          </a:prstGeom>
        </p:spPr>
      </p:pic>
      <p:pic>
        <p:nvPicPr>
          <p:cNvPr id="12" name="Picture 11"/>
          <p:cNvPicPr>
            <a:picLocks noChangeAspect="1"/>
          </p:cNvPicPr>
          <p:nvPr/>
        </p:nvPicPr>
        <p:blipFill>
          <a:blip r:embed="rId7"/>
          <a:stretch>
            <a:fillRect/>
          </a:stretch>
        </p:blipFill>
        <p:spPr>
          <a:xfrm>
            <a:off x="4343011" y="4861919"/>
            <a:ext cx="3695700" cy="1894722"/>
          </a:xfrm>
          <a:prstGeom prst="rect">
            <a:avLst/>
          </a:prstGeom>
        </p:spPr>
      </p:pic>
    </p:spTree>
    <p:extLst>
      <p:ext uri="{BB962C8B-B14F-4D97-AF65-F5344CB8AC3E}">
        <p14:creationId xmlns:p14="http://schemas.microsoft.com/office/powerpoint/2010/main" xmlns="" val="645593513"/>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Comic Sans MS" panose="030F0702030302020204" pitchFamily="66" charset="0"/>
              </a:rPr>
              <a:t>MG- </a:t>
            </a:r>
            <a:r>
              <a:rPr lang="en-US" dirty="0">
                <a:solidFill>
                  <a:srgbClr val="000000"/>
                </a:solidFill>
                <a:latin typeface="Comic Sans MS" panose="030F0702030302020204" pitchFamily="66" charset="0"/>
              </a:rPr>
              <a:t>Clinical Classification</a:t>
            </a:r>
            <a:endParaRPr lang="en-US" dirty="0">
              <a:latin typeface="Comic Sans MS" panose="030F0702030302020204" pitchFamily="66" charset="0"/>
            </a:endParaRPr>
          </a:p>
        </p:txBody>
      </p:sp>
      <p:sp>
        <p:nvSpPr>
          <p:cNvPr id="3" name="Content Placeholder 2"/>
          <p:cNvSpPr>
            <a:spLocks noGrp="1"/>
          </p:cNvSpPr>
          <p:nvPr>
            <p:ph idx="1"/>
          </p:nvPr>
        </p:nvSpPr>
        <p:spPr>
          <a:xfrm>
            <a:off x="699653" y="1196789"/>
            <a:ext cx="11201401" cy="5425684"/>
          </a:xfrm>
        </p:spPr>
        <p:txBody>
          <a:bodyPr>
            <a:normAutofit fontScale="92500" lnSpcReduction="20000"/>
          </a:bodyPr>
          <a:lstStyle/>
          <a:p>
            <a:pPr>
              <a:lnSpc>
                <a:spcPct val="107000"/>
              </a:lnSpc>
              <a:spcBef>
                <a:spcPct val="0"/>
              </a:spcBef>
              <a:spcAft>
                <a:spcPts val="800"/>
              </a:spcAft>
              <a:buFontTx/>
              <a:buNone/>
            </a:pPr>
            <a:endParaRPr lang="sr-Latn-CS" altLang="sr-Latn-RS" sz="2200" dirty="0"/>
          </a:p>
          <a:p>
            <a:pPr marL="0" lvl="0" indent="0">
              <a:buNone/>
            </a:pPr>
            <a:r>
              <a:rPr lang="en-US" sz="2400" b="1" dirty="0">
                <a:solidFill>
                  <a:srgbClr val="7030A0"/>
                </a:solidFill>
              </a:rPr>
              <a:t>The Myasthenia Gravis Foundation of America (MGFA) </a:t>
            </a:r>
            <a:r>
              <a:rPr lang="en-US" sz="2400" dirty="0">
                <a:solidFill>
                  <a:srgbClr val="000000"/>
                </a:solidFill>
              </a:rPr>
              <a:t>clinical classification divides MG into 5 main classes based on the clinical features and the disease severity. </a:t>
            </a:r>
            <a:endParaRPr lang="en-US" altLang="sr-Latn-RS" sz="2400" b="1" dirty="0">
              <a:ea typeface="Calibri" panose="020F0502020204030204" pitchFamily="34" charset="0"/>
              <a:cs typeface="Times New Roman" panose="02020603050405020304" pitchFamily="18" charset="0"/>
            </a:endParaRPr>
          </a:p>
          <a:p>
            <a:pPr marL="0" lvl="0" indent="0">
              <a:buNone/>
            </a:pPr>
            <a:r>
              <a:rPr lang="sr-Latn-RS" altLang="sr-Latn-RS" sz="2400" b="1" dirty="0" smtClean="0">
                <a:ea typeface="Calibri" panose="020F0502020204030204" pitchFamily="34" charset="0"/>
                <a:cs typeface="Times New Roman" panose="02020603050405020304" pitchFamily="18" charset="0"/>
              </a:rPr>
              <a:t>I</a:t>
            </a:r>
            <a:r>
              <a:rPr lang="sr-Cyrl-RS" altLang="sr-Latn-RS" sz="2400" b="1" dirty="0" smtClean="0">
                <a:ea typeface="Calibri" panose="020F0502020204030204" pitchFamily="34" charset="0"/>
                <a:cs typeface="Times New Roman" panose="02020603050405020304" pitchFamily="18" charset="0"/>
              </a:rPr>
              <a:t> –</a:t>
            </a:r>
            <a:r>
              <a:rPr lang="en-US" altLang="sr-Latn-RS" sz="2400" b="1" dirty="0" smtClean="0">
                <a:ea typeface="Calibri" panose="020F0502020204030204" pitchFamily="34" charset="0"/>
                <a:cs typeface="Times New Roman" panose="02020603050405020304" pitchFamily="18" charset="0"/>
              </a:rPr>
              <a:t> </a:t>
            </a:r>
            <a:r>
              <a:rPr lang="en-US" sz="2400" dirty="0">
                <a:solidFill>
                  <a:srgbClr val="000000"/>
                </a:solidFill>
              </a:rPr>
              <a:t>Involves any ocular muscle weakness, including weakness of eye closure. All other muscle groups are normal.</a:t>
            </a:r>
          </a:p>
          <a:p>
            <a:pPr marL="0" indent="0">
              <a:lnSpc>
                <a:spcPct val="107000"/>
              </a:lnSpc>
              <a:spcBef>
                <a:spcPct val="0"/>
              </a:spcBef>
              <a:spcAft>
                <a:spcPts val="800"/>
              </a:spcAft>
              <a:buClr>
                <a:srgbClr val="00B050"/>
              </a:buClr>
              <a:buNone/>
            </a:pPr>
            <a:r>
              <a:rPr lang="sr-Latn-RS" altLang="sr-Latn-RS" sz="2400" b="1" dirty="0" smtClean="0">
                <a:ea typeface="Calibri" panose="020F0502020204030204" pitchFamily="34" charset="0"/>
                <a:cs typeface="Times New Roman" panose="02020603050405020304" pitchFamily="18" charset="0"/>
              </a:rPr>
              <a:t>II</a:t>
            </a:r>
            <a:r>
              <a:rPr lang="sr-Cyrl-RS" altLang="sr-Latn-RS" sz="2400" b="1" dirty="0" smtClean="0">
                <a:ea typeface="Calibri" panose="020F0502020204030204" pitchFamily="34" charset="0"/>
                <a:cs typeface="Times New Roman" panose="02020603050405020304" pitchFamily="18" charset="0"/>
              </a:rPr>
              <a:t> – </a:t>
            </a:r>
            <a:r>
              <a:rPr lang="en-US" altLang="sr-Latn-RS" sz="2400" b="1" dirty="0" smtClean="0">
                <a:ea typeface="Calibri" panose="020F0502020204030204" pitchFamily="34" charset="0"/>
                <a:cs typeface="Times New Roman" panose="02020603050405020304" pitchFamily="18" charset="0"/>
              </a:rPr>
              <a:t>mild symptoms</a:t>
            </a:r>
            <a:r>
              <a:rPr lang="sr-Cyrl-RS" altLang="sr-Latn-RS" sz="2400" b="1" dirty="0" smtClean="0">
                <a:ea typeface="Calibri" panose="020F0502020204030204" pitchFamily="34" charset="0"/>
                <a:cs typeface="Times New Roman" panose="02020603050405020304" pitchFamily="18" charset="0"/>
              </a:rPr>
              <a:t>: </a:t>
            </a:r>
            <a:r>
              <a:rPr lang="sr-Cyrl-RS" altLang="sr-Latn-RS" sz="2400" b="1" dirty="0" smtClean="0">
                <a:solidFill>
                  <a:srgbClr val="7030A0"/>
                </a:solidFill>
                <a:ea typeface="Calibri" panose="020F0502020204030204" pitchFamily="34" charset="0"/>
                <a:cs typeface="Times New Roman" panose="02020603050405020304" pitchFamily="18" charset="0"/>
              </a:rPr>
              <a:t>а), </a:t>
            </a:r>
            <a:r>
              <a:rPr lang="en-US" altLang="sr-Latn-RS" sz="2400" b="1" dirty="0">
                <a:solidFill>
                  <a:srgbClr val="7030A0"/>
                </a:solidFill>
                <a:ea typeface="Calibri" panose="020F0502020204030204" pitchFamily="34" charset="0"/>
                <a:cs typeface="Times New Roman" panose="02020603050405020304" pitchFamily="18" charset="0"/>
              </a:rPr>
              <a:t>b</a:t>
            </a:r>
            <a:r>
              <a:rPr lang="sr-Cyrl-RS" altLang="sr-Latn-RS" sz="2400" b="1" dirty="0" smtClean="0">
                <a:solidFill>
                  <a:srgbClr val="7030A0"/>
                </a:solidFill>
                <a:ea typeface="Calibri" panose="020F0502020204030204" pitchFamily="34" charset="0"/>
                <a:cs typeface="Times New Roman" panose="02020603050405020304" pitchFamily="18" charset="0"/>
              </a:rPr>
              <a:t>)</a:t>
            </a:r>
            <a:r>
              <a:rPr lang="en-US" altLang="sr-Latn-RS" sz="2400" b="1" dirty="0" smtClean="0">
                <a:solidFill>
                  <a:srgbClr val="7030A0"/>
                </a:solidFill>
                <a:ea typeface="Calibri" panose="020F0502020204030204" pitchFamily="34" charset="0"/>
                <a:cs typeface="Times New Roman" panose="02020603050405020304" pitchFamily="18" charset="0"/>
              </a:rPr>
              <a:t/>
            </a:r>
            <a:br>
              <a:rPr lang="en-US" altLang="sr-Latn-RS" sz="2400" b="1" dirty="0" smtClean="0">
                <a:solidFill>
                  <a:srgbClr val="7030A0"/>
                </a:solidFill>
                <a:ea typeface="Calibri" panose="020F0502020204030204" pitchFamily="34" charset="0"/>
                <a:cs typeface="Times New Roman" panose="02020603050405020304" pitchFamily="18" charset="0"/>
              </a:rPr>
            </a:br>
            <a:r>
              <a:rPr lang="sr-Latn-RS" altLang="sr-Latn-RS" sz="2400" b="1" dirty="0" smtClean="0">
                <a:ea typeface="Calibri" panose="020F0502020204030204" pitchFamily="34" charset="0"/>
                <a:cs typeface="Times New Roman" panose="02020603050405020304" pitchFamily="18" charset="0"/>
              </a:rPr>
              <a:t>III</a:t>
            </a:r>
            <a:r>
              <a:rPr lang="sr-Cyrl-RS" altLang="sr-Latn-RS" sz="2400" b="1" dirty="0" smtClean="0">
                <a:ea typeface="Calibri" panose="020F0502020204030204" pitchFamily="34" charset="0"/>
                <a:cs typeface="Times New Roman" panose="02020603050405020304" pitchFamily="18" charset="0"/>
              </a:rPr>
              <a:t> – </a:t>
            </a:r>
            <a:r>
              <a:rPr lang="en-US" altLang="sr-Latn-RS" sz="2400" b="1" dirty="0" smtClean="0">
                <a:ea typeface="Calibri" panose="020F0502020204030204" pitchFamily="34" charset="0"/>
                <a:cs typeface="Times New Roman" panose="02020603050405020304" pitchFamily="18" charset="0"/>
              </a:rPr>
              <a:t>moderate</a:t>
            </a:r>
            <a:r>
              <a:rPr lang="en-US" altLang="sr-Latn-RS" sz="2400" b="1" dirty="0">
                <a:ea typeface="Calibri" panose="020F0502020204030204" pitchFamily="34" charset="0"/>
                <a:cs typeface="Times New Roman" panose="02020603050405020304" pitchFamily="18" charset="0"/>
              </a:rPr>
              <a:t> </a:t>
            </a:r>
            <a:r>
              <a:rPr lang="en-US" altLang="sr-Latn-RS" sz="2400" b="1" dirty="0" smtClean="0">
                <a:ea typeface="Calibri" panose="020F0502020204030204" pitchFamily="34" charset="0"/>
                <a:cs typeface="Times New Roman" panose="02020603050405020304" pitchFamily="18" charset="0"/>
              </a:rPr>
              <a:t>symptoms</a:t>
            </a:r>
            <a:r>
              <a:rPr lang="sr-Cyrl-RS" altLang="sr-Latn-RS" sz="2400" b="1" dirty="0" smtClean="0">
                <a:ea typeface="Calibri" panose="020F0502020204030204" pitchFamily="34" charset="0"/>
                <a:cs typeface="Times New Roman" panose="02020603050405020304" pitchFamily="18" charset="0"/>
              </a:rPr>
              <a:t>: </a:t>
            </a:r>
            <a:r>
              <a:rPr lang="sr-Cyrl-RS" altLang="sr-Latn-RS" sz="2400" b="1" dirty="0" smtClean="0">
                <a:solidFill>
                  <a:srgbClr val="7030A0"/>
                </a:solidFill>
                <a:ea typeface="Calibri" panose="020F0502020204030204" pitchFamily="34" charset="0"/>
                <a:cs typeface="Times New Roman" panose="02020603050405020304" pitchFamily="18" charset="0"/>
              </a:rPr>
              <a:t>а), </a:t>
            </a:r>
            <a:r>
              <a:rPr lang="en-US" altLang="sr-Latn-RS" sz="2400" b="1" dirty="0" smtClean="0">
                <a:solidFill>
                  <a:srgbClr val="7030A0"/>
                </a:solidFill>
                <a:ea typeface="Calibri" panose="020F0502020204030204" pitchFamily="34" charset="0"/>
                <a:cs typeface="Times New Roman" panose="02020603050405020304" pitchFamily="18" charset="0"/>
              </a:rPr>
              <a:t>b</a:t>
            </a:r>
            <a:r>
              <a:rPr lang="sr-Cyrl-RS" altLang="sr-Latn-RS" sz="2400" b="1" dirty="0" smtClean="0">
                <a:solidFill>
                  <a:srgbClr val="7030A0"/>
                </a:solidFill>
                <a:ea typeface="Calibri" panose="020F0502020204030204" pitchFamily="34" charset="0"/>
                <a:cs typeface="Times New Roman" panose="02020603050405020304" pitchFamily="18" charset="0"/>
              </a:rPr>
              <a:t>)</a:t>
            </a:r>
          </a:p>
          <a:p>
            <a:pPr marL="0" indent="0">
              <a:lnSpc>
                <a:spcPct val="107000"/>
              </a:lnSpc>
              <a:spcBef>
                <a:spcPct val="0"/>
              </a:spcBef>
              <a:spcAft>
                <a:spcPts val="800"/>
              </a:spcAft>
              <a:buClr>
                <a:srgbClr val="00B050"/>
              </a:buClr>
              <a:buNone/>
            </a:pPr>
            <a:r>
              <a:rPr lang="sr-Latn-RS" altLang="sr-Latn-RS" sz="2400" b="1" dirty="0" smtClean="0">
                <a:ea typeface="Calibri" panose="020F0502020204030204" pitchFamily="34" charset="0"/>
                <a:cs typeface="Times New Roman" panose="02020603050405020304" pitchFamily="18" charset="0"/>
              </a:rPr>
              <a:t>IV</a:t>
            </a:r>
            <a:r>
              <a:rPr lang="sr-Cyrl-RS" altLang="sr-Latn-RS" sz="2400" b="1" dirty="0" smtClean="0">
                <a:ea typeface="Calibri" panose="020F0502020204030204" pitchFamily="34" charset="0"/>
                <a:cs typeface="Times New Roman" panose="02020603050405020304" pitchFamily="18" charset="0"/>
              </a:rPr>
              <a:t> – </a:t>
            </a:r>
            <a:r>
              <a:rPr lang="en-US" altLang="sr-Latn-RS" sz="2400" b="1" dirty="0" smtClean="0">
                <a:ea typeface="Calibri" panose="020F0502020204030204" pitchFamily="34" charset="0"/>
                <a:cs typeface="Times New Roman" panose="02020603050405020304" pitchFamily="18" charset="0"/>
              </a:rPr>
              <a:t>severe symptoms</a:t>
            </a:r>
            <a:r>
              <a:rPr lang="sr-Cyrl-RS" altLang="sr-Latn-RS" sz="2400" b="1" dirty="0" smtClean="0">
                <a:ea typeface="Calibri" panose="020F0502020204030204" pitchFamily="34" charset="0"/>
                <a:cs typeface="Times New Roman" panose="02020603050405020304" pitchFamily="18" charset="0"/>
              </a:rPr>
              <a:t>: </a:t>
            </a:r>
            <a:r>
              <a:rPr lang="sr-Cyrl-RS" altLang="sr-Latn-RS" sz="2400" b="1" dirty="0" smtClean="0">
                <a:solidFill>
                  <a:srgbClr val="7030A0"/>
                </a:solidFill>
                <a:ea typeface="Calibri" panose="020F0502020204030204" pitchFamily="34" charset="0"/>
                <a:cs typeface="Times New Roman" panose="02020603050405020304" pitchFamily="18" charset="0"/>
              </a:rPr>
              <a:t>а), </a:t>
            </a:r>
            <a:r>
              <a:rPr lang="en-US" altLang="sr-Latn-RS" sz="2400" b="1" dirty="0" smtClean="0">
                <a:solidFill>
                  <a:srgbClr val="7030A0"/>
                </a:solidFill>
                <a:ea typeface="Calibri" panose="020F0502020204030204" pitchFamily="34" charset="0"/>
                <a:cs typeface="Times New Roman" panose="02020603050405020304" pitchFamily="18" charset="0"/>
              </a:rPr>
              <a:t>b</a:t>
            </a:r>
            <a:r>
              <a:rPr lang="sr-Cyrl-RS" altLang="sr-Latn-RS" sz="2400" b="1" dirty="0" smtClean="0">
                <a:solidFill>
                  <a:srgbClr val="7030A0"/>
                </a:solidFill>
                <a:ea typeface="Calibri" panose="020F0502020204030204" pitchFamily="34" charset="0"/>
                <a:cs typeface="Times New Roman" panose="02020603050405020304" pitchFamily="18" charset="0"/>
              </a:rPr>
              <a:t>)</a:t>
            </a:r>
          </a:p>
          <a:p>
            <a:pPr marL="0" indent="0">
              <a:lnSpc>
                <a:spcPct val="107000"/>
              </a:lnSpc>
              <a:spcBef>
                <a:spcPct val="0"/>
              </a:spcBef>
              <a:spcAft>
                <a:spcPts val="800"/>
              </a:spcAft>
              <a:buClr>
                <a:srgbClr val="00B050"/>
              </a:buClr>
              <a:buNone/>
            </a:pPr>
            <a:r>
              <a:rPr lang="sr-Latn-RS" altLang="sr-Latn-RS" sz="2400" b="1" dirty="0" smtClean="0">
                <a:ea typeface="Calibri" panose="020F0502020204030204" pitchFamily="34" charset="0"/>
                <a:cs typeface="Times New Roman" panose="02020603050405020304" pitchFamily="18" charset="0"/>
              </a:rPr>
              <a:t>V</a:t>
            </a:r>
            <a:r>
              <a:rPr lang="sr-Cyrl-RS" altLang="sr-Latn-RS" sz="2400" b="1" dirty="0" smtClean="0">
                <a:ea typeface="Calibri" panose="020F0502020204030204" pitchFamily="34" charset="0"/>
                <a:cs typeface="Times New Roman" panose="02020603050405020304" pitchFamily="18" charset="0"/>
              </a:rPr>
              <a:t> – </a:t>
            </a:r>
            <a:r>
              <a:rPr lang="en-US" altLang="sr-Latn-RS" sz="2400" b="1" dirty="0" smtClean="0">
                <a:ea typeface="Calibri" panose="020F0502020204030204" pitchFamily="34" charset="0"/>
                <a:cs typeface="Times New Roman" panose="02020603050405020304" pitchFamily="18" charset="0"/>
              </a:rPr>
              <a:t>MG crisis</a:t>
            </a:r>
            <a:r>
              <a:rPr lang="sr-Cyrl-RS" altLang="sr-Latn-RS" sz="2400" b="1" dirty="0" smtClean="0">
                <a:ea typeface="Calibri" panose="020F0502020204030204" pitchFamily="34" charset="0"/>
                <a:cs typeface="Times New Roman" panose="02020603050405020304" pitchFamily="18" charset="0"/>
              </a:rPr>
              <a:t>, </a:t>
            </a:r>
            <a:r>
              <a:rPr lang="en-US" altLang="sr-Latn-RS" sz="2400" b="1" dirty="0">
                <a:solidFill>
                  <a:srgbClr val="000000"/>
                </a:solidFill>
              </a:rPr>
              <a:t>i</a:t>
            </a:r>
            <a:r>
              <a:rPr lang="en-US" sz="2400" b="1" dirty="0" smtClean="0">
                <a:solidFill>
                  <a:srgbClr val="000000"/>
                </a:solidFill>
              </a:rPr>
              <a:t>nvolves </a:t>
            </a:r>
            <a:r>
              <a:rPr lang="en-US" sz="2400" b="1" dirty="0">
                <a:solidFill>
                  <a:srgbClr val="000000"/>
                </a:solidFill>
              </a:rPr>
              <a:t>intubation with or without mechanical ventilation </a:t>
            </a:r>
            <a:endParaRPr lang="sr-Cyrl-RS" altLang="sr-Latn-RS" sz="2400" b="1" dirty="0" smtClean="0">
              <a:ea typeface="Calibri" panose="020F0502020204030204" pitchFamily="34" charset="0"/>
              <a:cs typeface="Times New Roman" panose="02020603050405020304" pitchFamily="18" charset="0"/>
            </a:endParaRPr>
          </a:p>
          <a:p>
            <a:pPr marL="0" indent="0">
              <a:lnSpc>
                <a:spcPct val="107000"/>
              </a:lnSpc>
              <a:spcBef>
                <a:spcPct val="0"/>
              </a:spcBef>
              <a:spcAft>
                <a:spcPts val="800"/>
              </a:spcAft>
              <a:buClr>
                <a:srgbClr val="00B050"/>
              </a:buClr>
              <a:buNone/>
            </a:pPr>
            <a:endParaRPr lang="sr-Cyrl-RS" altLang="sr-Latn-RS" sz="2400" b="1" dirty="0" smtClean="0">
              <a:solidFill>
                <a:srgbClr val="7030A0"/>
              </a:solidFill>
              <a:ea typeface="Calibri" panose="020F0502020204030204" pitchFamily="34" charset="0"/>
              <a:cs typeface="Times New Roman" panose="02020603050405020304" pitchFamily="18" charset="0"/>
            </a:endParaRPr>
          </a:p>
          <a:p>
            <a:pPr marL="0" lvl="0" indent="0">
              <a:buNone/>
            </a:pPr>
            <a:r>
              <a:rPr lang="sr-Cyrl-RS" altLang="sr-Latn-RS" sz="2400" b="1" dirty="0" smtClean="0">
                <a:solidFill>
                  <a:srgbClr val="7030A0"/>
                </a:solidFill>
              </a:rPr>
              <a:t>а) </a:t>
            </a:r>
            <a:r>
              <a:rPr lang="en-US" sz="2400" b="1" dirty="0">
                <a:solidFill>
                  <a:srgbClr val="7030A0"/>
                </a:solidFill>
              </a:rPr>
              <a:t>Involves predominant weakness of the limb, axial muscles, or both. It may also involve the oropharyngeal muscles to a lesser </a:t>
            </a:r>
            <a:r>
              <a:rPr lang="en-US" sz="2400" b="1" dirty="0" smtClean="0">
                <a:solidFill>
                  <a:srgbClr val="7030A0"/>
                </a:solidFill>
              </a:rPr>
              <a:t>extent</a:t>
            </a:r>
          </a:p>
          <a:p>
            <a:pPr marL="0" lvl="0" indent="0">
              <a:buNone/>
            </a:pPr>
            <a:r>
              <a:rPr lang="en-US" altLang="sr-Latn-RS" sz="2400" b="1" dirty="0">
                <a:solidFill>
                  <a:srgbClr val="7030A0"/>
                </a:solidFill>
              </a:rPr>
              <a:t>b</a:t>
            </a:r>
            <a:r>
              <a:rPr lang="sr-Cyrl-RS" altLang="sr-Latn-RS" sz="2400" b="1" dirty="0" smtClean="0">
                <a:solidFill>
                  <a:srgbClr val="7030A0"/>
                </a:solidFill>
              </a:rPr>
              <a:t>) </a:t>
            </a:r>
            <a:r>
              <a:rPr lang="en-US" sz="2400" b="1" dirty="0">
                <a:solidFill>
                  <a:srgbClr val="7030A0"/>
                </a:solidFill>
              </a:rPr>
              <a:t>Involves oropharyngeal, respiratory muscles, or both predominantly. The limb, axial muscles, or both can have lesser or equal involvement. It also includes patients requiring feeding tubes without </a:t>
            </a:r>
            <a:r>
              <a:rPr lang="en-US" sz="2400" b="1" dirty="0" smtClean="0">
                <a:solidFill>
                  <a:srgbClr val="7030A0"/>
                </a:solidFill>
              </a:rPr>
              <a:t>intubation</a:t>
            </a:r>
            <a:endParaRPr lang="en-US" sz="2400" b="1" dirty="0">
              <a:solidFill>
                <a:srgbClr val="7030A0"/>
              </a:solidFill>
            </a:endParaRPr>
          </a:p>
          <a:p>
            <a:pPr>
              <a:lnSpc>
                <a:spcPct val="107000"/>
              </a:lnSpc>
              <a:spcBef>
                <a:spcPct val="0"/>
              </a:spcBef>
              <a:spcAft>
                <a:spcPts val="800"/>
              </a:spcAft>
              <a:buFontTx/>
              <a:buNone/>
            </a:pPr>
            <a:endParaRPr lang="sr-Latn-CS" altLang="sr-Latn-RS" sz="900" dirty="0" smtClean="0"/>
          </a:p>
          <a:p>
            <a:pPr marL="0" indent="0">
              <a:buClr>
                <a:srgbClr val="00B050"/>
              </a:buClr>
              <a:buNone/>
            </a:pPr>
            <a:endParaRPr lang="sr-Latn-CS" altLang="en-US" sz="2400" dirty="0"/>
          </a:p>
          <a:p>
            <a:pPr marL="0" indent="0">
              <a:buClr>
                <a:srgbClr val="00B050"/>
              </a:buClr>
              <a:buNone/>
            </a:pPr>
            <a:endParaRPr lang="sr-Cyrl-RS" altLang="sr-Latn-RS" b="1" dirty="0">
              <a:solidFill>
                <a:srgbClr val="FF0000"/>
              </a:solidFill>
              <a:latin typeface="Calibri" panose="020F0502020204030204" pitchFamily="34" charset="0"/>
            </a:endParaRPr>
          </a:p>
          <a:p>
            <a:pPr marL="0" indent="0">
              <a:buClr>
                <a:srgbClr val="00B050"/>
              </a:buClr>
              <a:buNone/>
            </a:pPr>
            <a:endParaRPr lang="sr-Cyrl-RS" altLang="sr-Latn-RS" b="1" dirty="0" smtClean="0">
              <a:solidFill>
                <a:srgbClr val="FF0000"/>
              </a:solidFill>
              <a:latin typeface="Calibri" panose="020F0502020204030204" pitchFamily="34" charset="0"/>
            </a:endParaRPr>
          </a:p>
        </p:txBody>
      </p:sp>
      <p:cxnSp>
        <p:nvCxnSpPr>
          <p:cNvPr id="5" name="Straight Connector 4"/>
          <p:cNvCxnSpPr/>
          <p:nvPr/>
        </p:nvCxnSpPr>
        <p:spPr>
          <a:xfrm flipV="1">
            <a:off x="954258" y="1371600"/>
            <a:ext cx="10283483" cy="9044"/>
          </a:xfrm>
          <a:prstGeom prst="line">
            <a:avLst/>
          </a:prstGeom>
          <a:ln w="38100">
            <a:solidFill>
              <a:srgbClr val="00B050"/>
            </a:solidFill>
          </a:ln>
        </p:spPr>
        <p:style>
          <a:lnRef idx="1">
            <a:schemeClr val="accent1"/>
          </a:lnRef>
          <a:fillRef idx="0">
            <a:schemeClr val="accent1"/>
          </a:fillRef>
          <a:effectRef idx="0">
            <a:schemeClr val="accent1"/>
          </a:effectRef>
          <a:fontRef idx="minor">
            <a:schemeClr val="tx1"/>
          </a:fontRef>
        </p:style>
      </p:cxnSp>
      <p:sp>
        <p:nvSpPr>
          <p:cNvPr id="6" name="Rectangle 5"/>
          <p:cNvSpPr/>
          <p:nvPr/>
        </p:nvSpPr>
        <p:spPr>
          <a:xfrm>
            <a:off x="0" y="6391491"/>
            <a:ext cx="12192000" cy="461962"/>
          </a:xfrm>
          <a:prstGeom prst="rect">
            <a:avLst/>
          </a:prstGeom>
          <a:solidFill>
            <a:schemeClr val="accent6">
              <a:lumMod val="40000"/>
              <a:lumOff val="60000"/>
            </a:schemeClr>
          </a:solidFill>
        </p:spPr>
        <p:txBody>
          <a:bodyPr wrap="square">
            <a:spAutoFit/>
          </a:bodyPr>
          <a:lstStyle/>
          <a:p>
            <a:pPr>
              <a:defRPr/>
            </a:pPr>
            <a:r>
              <a:rPr lang="en-US" sz="1200" dirty="0">
                <a:cs typeface="Arial" charset="0"/>
              </a:rPr>
              <a:t>Task Force of the Medical Scientific Advisory Board of the Myasthenia Gravis Foundation of America (Jaretzki A III, Barohn RJ, et al). Myasthenia Gravis. Recommendations for clinical research standards. Neurology. 2000; 55: 16-23. </a:t>
            </a:r>
          </a:p>
        </p:txBody>
      </p:sp>
    </p:spTree>
    <p:extLst>
      <p:ext uri="{BB962C8B-B14F-4D97-AF65-F5344CB8AC3E}">
        <p14:creationId xmlns:p14="http://schemas.microsoft.com/office/powerpoint/2010/main" xmlns="" val="3393691247"/>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Cyrl-RS" dirty="0">
                <a:solidFill>
                  <a:schemeClr val="accent5">
                    <a:lumMod val="75000"/>
                  </a:schemeClr>
                </a:solidFill>
                <a:latin typeface="Comic Sans MS" panose="030F0702030302020204" pitchFamily="66" charset="0"/>
              </a:rPr>
              <a:t> </a:t>
            </a:r>
            <a:r>
              <a:rPr lang="sr-Latn-RS" dirty="0" smtClean="0">
                <a:latin typeface="Comic Sans MS" panose="030F0702030302020204" pitchFamily="66" charset="0"/>
              </a:rPr>
              <a:t>MuSK</a:t>
            </a:r>
            <a:r>
              <a:rPr lang="sr-Cyrl-RS" dirty="0" smtClean="0">
                <a:latin typeface="Comic Sans MS" panose="030F0702030302020204" pitchFamily="66" charset="0"/>
              </a:rPr>
              <a:t> </a:t>
            </a:r>
            <a:r>
              <a:rPr lang="en-US" dirty="0" smtClean="0">
                <a:latin typeface="Comic Sans MS" panose="030F0702030302020204" pitchFamily="66" charset="0"/>
              </a:rPr>
              <a:t>MG</a:t>
            </a:r>
            <a:endParaRPr lang="en-US" dirty="0">
              <a:latin typeface="Comic Sans MS" panose="030F0702030302020204" pitchFamily="66" charset="0"/>
            </a:endParaRPr>
          </a:p>
        </p:txBody>
      </p:sp>
      <p:sp>
        <p:nvSpPr>
          <p:cNvPr id="3" name="Content Placeholder 2"/>
          <p:cNvSpPr>
            <a:spLocks noGrp="1"/>
          </p:cNvSpPr>
          <p:nvPr>
            <p:ph idx="1"/>
          </p:nvPr>
        </p:nvSpPr>
        <p:spPr>
          <a:xfrm>
            <a:off x="699653" y="1380643"/>
            <a:ext cx="11201401" cy="5241829"/>
          </a:xfrm>
        </p:spPr>
        <p:txBody>
          <a:bodyPr>
            <a:normAutofit/>
          </a:bodyPr>
          <a:lstStyle/>
          <a:p>
            <a:pPr>
              <a:lnSpc>
                <a:spcPct val="107000"/>
              </a:lnSpc>
              <a:spcBef>
                <a:spcPct val="0"/>
              </a:spcBef>
              <a:spcAft>
                <a:spcPts val="800"/>
              </a:spcAft>
              <a:buFontTx/>
              <a:buNone/>
            </a:pPr>
            <a:endParaRPr lang="sr-Latn-CS" altLang="sr-Latn-RS" sz="1050" dirty="0"/>
          </a:p>
          <a:p>
            <a:pPr>
              <a:lnSpc>
                <a:spcPct val="107000"/>
              </a:lnSpc>
              <a:spcBef>
                <a:spcPct val="0"/>
              </a:spcBef>
              <a:spcAft>
                <a:spcPts val="800"/>
              </a:spcAft>
              <a:buFontTx/>
              <a:buNone/>
            </a:pPr>
            <a:endParaRPr lang="sr-Latn-CS" altLang="sr-Latn-RS" sz="900" dirty="0"/>
          </a:p>
          <a:p>
            <a:pPr marL="0" indent="0">
              <a:buClr>
                <a:srgbClr val="00B050"/>
              </a:buClr>
              <a:buNone/>
            </a:pPr>
            <a:endParaRPr lang="sr-Latn-CS" altLang="en-US" sz="2400" dirty="0"/>
          </a:p>
          <a:p>
            <a:pPr marL="0" indent="0">
              <a:buClr>
                <a:srgbClr val="00B050"/>
              </a:buClr>
              <a:buNone/>
            </a:pPr>
            <a:endParaRPr lang="sr-Cyrl-RS" altLang="sr-Latn-RS" b="1" dirty="0">
              <a:solidFill>
                <a:srgbClr val="FF0000"/>
              </a:solidFill>
              <a:latin typeface="Calibri" panose="020F0502020204030204" pitchFamily="34" charset="0"/>
            </a:endParaRPr>
          </a:p>
          <a:p>
            <a:pPr marL="0" indent="0">
              <a:buClr>
                <a:srgbClr val="00B050"/>
              </a:buClr>
              <a:buNone/>
            </a:pPr>
            <a:endParaRPr lang="sr-Cyrl-RS" altLang="sr-Latn-RS" b="1" dirty="0" smtClean="0">
              <a:solidFill>
                <a:srgbClr val="FF0000"/>
              </a:solidFill>
              <a:latin typeface="Calibri" panose="020F0502020204030204" pitchFamily="34" charset="0"/>
            </a:endParaRPr>
          </a:p>
        </p:txBody>
      </p:sp>
      <p:cxnSp>
        <p:nvCxnSpPr>
          <p:cNvPr id="5" name="Straight Connector 4"/>
          <p:cNvCxnSpPr/>
          <p:nvPr/>
        </p:nvCxnSpPr>
        <p:spPr>
          <a:xfrm flipV="1">
            <a:off x="954258" y="1371600"/>
            <a:ext cx="10283483" cy="9044"/>
          </a:xfrm>
          <a:prstGeom prst="line">
            <a:avLst/>
          </a:prstGeom>
          <a:ln w="38100">
            <a:solidFill>
              <a:srgbClr val="00B050"/>
            </a:solidFill>
          </a:ln>
        </p:spPr>
        <p:style>
          <a:lnRef idx="1">
            <a:schemeClr val="accent1"/>
          </a:lnRef>
          <a:fillRef idx="0">
            <a:schemeClr val="accent1"/>
          </a:fillRef>
          <a:effectRef idx="0">
            <a:schemeClr val="accent1"/>
          </a:effectRef>
          <a:fontRef idx="minor">
            <a:schemeClr val="tx1"/>
          </a:fontRef>
        </p:style>
      </p:cxnSp>
      <p:sp>
        <p:nvSpPr>
          <p:cNvPr id="4" name="Rectangle 3"/>
          <p:cNvSpPr/>
          <p:nvPr/>
        </p:nvSpPr>
        <p:spPr>
          <a:xfrm>
            <a:off x="699653" y="1621849"/>
            <a:ext cx="10399541" cy="7956024"/>
          </a:xfrm>
          <a:prstGeom prst="rect">
            <a:avLst/>
          </a:prstGeom>
        </p:spPr>
        <p:txBody>
          <a:bodyPr wrap="square">
            <a:spAutoFit/>
          </a:bodyPr>
          <a:lstStyle/>
          <a:p>
            <a:pPr marL="354330" indent="-285750">
              <a:lnSpc>
                <a:spcPct val="90000"/>
              </a:lnSpc>
              <a:spcBef>
                <a:spcPts val="700"/>
              </a:spcBef>
              <a:buClr>
                <a:srgbClr val="00B050"/>
              </a:buClr>
              <a:buSzPct val="95000"/>
              <a:buFont typeface="Arial" panose="020B0604020202020204" pitchFamily="34" charset="0"/>
              <a:buChar char="•"/>
              <a:defRPr/>
            </a:pPr>
            <a:r>
              <a:rPr lang="en-US" sz="2400" dirty="0"/>
              <a:t>Severe </a:t>
            </a:r>
            <a:r>
              <a:rPr lang="en-US" sz="2400" dirty="0" smtClean="0"/>
              <a:t>bulbar </a:t>
            </a:r>
            <a:r>
              <a:rPr lang="en-US" sz="2400" dirty="0"/>
              <a:t>weakness: dysphonia, dysphagia, difficulty </a:t>
            </a:r>
            <a:r>
              <a:rPr lang="en-US" sz="2400" dirty="0" smtClean="0"/>
              <a:t>with chewing</a:t>
            </a:r>
            <a:r>
              <a:rPr lang="en-US" sz="2400" dirty="0"/>
              <a:t>, frequent tongue </a:t>
            </a:r>
            <a:r>
              <a:rPr lang="en-US" sz="2400" dirty="0" smtClean="0"/>
              <a:t>atrophy</a:t>
            </a:r>
          </a:p>
          <a:p>
            <a:pPr marL="68580">
              <a:lnSpc>
                <a:spcPct val="90000"/>
              </a:lnSpc>
              <a:spcBef>
                <a:spcPts val="700"/>
              </a:spcBef>
              <a:buClr>
                <a:srgbClr val="00B050"/>
              </a:buClr>
              <a:buSzPct val="95000"/>
              <a:defRPr/>
            </a:pPr>
            <a:endParaRPr lang="sr-Cyrl-RS" sz="2400" dirty="0" smtClean="0"/>
          </a:p>
          <a:p>
            <a:pPr marL="354330" indent="-285750">
              <a:lnSpc>
                <a:spcPct val="90000"/>
              </a:lnSpc>
              <a:spcBef>
                <a:spcPts val="700"/>
              </a:spcBef>
              <a:buClr>
                <a:srgbClr val="00B050"/>
              </a:buClr>
              <a:buSzPct val="95000"/>
              <a:buFont typeface="Arial" panose="020B0604020202020204" pitchFamily="34" charset="0"/>
              <a:buChar char="•"/>
              <a:defRPr/>
            </a:pPr>
            <a:r>
              <a:rPr lang="en-US" sz="2400" dirty="0" smtClean="0"/>
              <a:t>Neck flexion weakness, </a:t>
            </a:r>
            <a:r>
              <a:rPr lang="en-US" sz="2400" dirty="0"/>
              <a:t>shoulders, respiratory muscles, eye symptoms are mild and usually occur in the later stage of the </a:t>
            </a:r>
            <a:r>
              <a:rPr lang="en-US" sz="2400" dirty="0" smtClean="0"/>
              <a:t>disease</a:t>
            </a:r>
          </a:p>
          <a:p>
            <a:pPr marL="68580">
              <a:lnSpc>
                <a:spcPct val="90000"/>
              </a:lnSpc>
              <a:spcBef>
                <a:spcPts val="700"/>
              </a:spcBef>
              <a:buClr>
                <a:srgbClr val="00B050"/>
              </a:buClr>
              <a:buSzPct val="95000"/>
              <a:defRPr/>
            </a:pPr>
            <a:endParaRPr lang="en-US" sz="2400" dirty="0" smtClean="0"/>
          </a:p>
          <a:p>
            <a:pPr marL="354330" indent="-285750">
              <a:lnSpc>
                <a:spcPct val="90000"/>
              </a:lnSpc>
              <a:spcBef>
                <a:spcPts val="700"/>
              </a:spcBef>
              <a:buClr>
                <a:srgbClr val="00B050"/>
              </a:buClr>
              <a:buSzPct val="95000"/>
              <a:buFont typeface="Arial" panose="020B0604020202020204" pitchFamily="34" charset="0"/>
              <a:buChar char="•"/>
              <a:defRPr/>
            </a:pPr>
            <a:r>
              <a:rPr lang="en-US" sz="2400" dirty="0"/>
              <a:t>Frequent atrophy of the affected </a:t>
            </a:r>
            <a:r>
              <a:rPr lang="en-US" sz="2400" dirty="0" smtClean="0"/>
              <a:t>muscles</a:t>
            </a:r>
            <a:endParaRPr lang="sr-Cyrl-RS" sz="2400" dirty="0" smtClean="0"/>
          </a:p>
          <a:p>
            <a:pPr marL="354330" indent="-285750">
              <a:lnSpc>
                <a:spcPct val="90000"/>
              </a:lnSpc>
              <a:spcBef>
                <a:spcPts val="700"/>
              </a:spcBef>
              <a:buClr>
                <a:srgbClr val="00B050"/>
              </a:buClr>
              <a:buSzPct val="95000"/>
              <a:buFont typeface="Arial" panose="020B0604020202020204" pitchFamily="34" charset="0"/>
              <a:buChar char="•"/>
              <a:defRPr/>
            </a:pPr>
            <a:endParaRPr lang="sr-Cyrl-RS" sz="2400" dirty="0"/>
          </a:p>
          <a:p>
            <a:pPr marL="354330" indent="-285750">
              <a:lnSpc>
                <a:spcPct val="90000"/>
              </a:lnSpc>
              <a:spcBef>
                <a:spcPts val="700"/>
              </a:spcBef>
              <a:buClr>
                <a:srgbClr val="00B050"/>
              </a:buClr>
              <a:buSzPct val="95000"/>
              <a:buFont typeface="Arial" panose="020B0604020202020204" pitchFamily="34" charset="0"/>
              <a:buChar char="•"/>
              <a:defRPr/>
            </a:pPr>
            <a:r>
              <a:rPr lang="en-US" sz="2400" dirty="0"/>
              <a:t>More severe clinical manifestation, more frequent MG </a:t>
            </a:r>
            <a:r>
              <a:rPr lang="en-US" sz="2400" dirty="0" smtClean="0"/>
              <a:t>crisis</a:t>
            </a:r>
            <a:endParaRPr lang="sr-Cyrl-RS" sz="2400" dirty="0" smtClean="0"/>
          </a:p>
          <a:p>
            <a:pPr marL="354330" indent="-285750">
              <a:lnSpc>
                <a:spcPct val="90000"/>
              </a:lnSpc>
              <a:spcBef>
                <a:spcPts val="700"/>
              </a:spcBef>
              <a:buClr>
                <a:srgbClr val="00B050"/>
              </a:buClr>
              <a:buSzPct val="95000"/>
              <a:buFont typeface="Arial" panose="020B0604020202020204" pitchFamily="34" charset="0"/>
              <a:buChar char="•"/>
              <a:defRPr/>
            </a:pPr>
            <a:endParaRPr lang="sr-Cyrl-RS" sz="2400" dirty="0"/>
          </a:p>
          <a:p>
            <a:pPr marL="354330" indent="-285750">
              <a:lnSpc>
                <a:spcPct val="90000"/>
              </a:lnSpc>
              <a:spcBef>
                <a:spcPts val="700"/>
              </a:spcBef>
              <a:buClr>
                <a:srgbClr val="00B050"/>
              </a:buClr>
              <a:buSzPct val="95000"/>
              <a:buFont typeface="Arial" panose="020B0604020202020204" pitchFamily="34" charset="0"/>
              <a:buChar char="•"/>
              <a:defRPr/>
            </a:pPr>
            <a:r>
              <a:rPr lang="en-US" sz="2400" dirty="0" smtClean="0"/>
              <a:t>Without thymus abnormality</a:t>
            </a:r>
            <a:endParaRPr lang="sr-Cyrl-RS" sz="2400" dirty="0" smtClean="0"/>
          </a:p>
          <a:p>
            <a:pPr marL="354330" indent="-285750">
              <a:lnSpc>
                <a:spcPct val="90000"/>
              </a:lnSpc>
              <a:spcBef>
                <a:spcPts val="700"/>
              </a:spcBef>
              <a:buClr>
                <a:srgbClr val="00B050"/>
              </a:buClr>
              <a:buSzPct val="95000"/>
              <a:buFont typeface="Arial" panose="020B0604020202020204" pitchFamily="34" charset="0"/>
              <a:buChar char="•"/>
              <a:defRPr/>
            </a:pPr>
            <a:endParaRPr lang="sr-Cyrl-RS" sz="2400" dirty="0"/>
          </a:p>
          <a:p>
            <a:pPr marL="354330" indent="-285750">
              <a:lnSpc>
                <a:spcPct val="90000"/>
              </a:lnSpc>
              <a:spcBef>
                <a:spcPts val="700"/>
              </a:spcBef>
              <a:buClr>
                <a:srgbClr val="00B050"/>
              </a:buClr>
              <a:buSzPct val="95000"/>
              <a:buFont typeface="Arial" panose="020B0604020202020204" pitchFamily="34" charset="0"/>
              <a:buChar char="•"/>
              <a:defRPr/>
            </a:pPr>
            <a:r>
              <a:rPr lang="en-US" sz="2400" dirty="0" smtClean="0"/>
              <a:t>More often in young woman</a:t>
            </a:r>
            <a:endParaRPr lang="sr-Latn-CS" sz="2400" dirty="0"/>
          </a:p>
          <a:p>
            <a:pPr marL="68580">
              <a:lnSpc>
                <a:spcPct val="90000"/>
              </a:lnSpc>
              <a:spcBef>
                <a:spcPts val="700"/>
              </a:spcBef>
              <a:buClr>
                <a:schemeClr val="tx2"/>
              </a:buClr>
              <a:buSzPct val="95000"/>
              <a:defRPr/>
            </a:pPr>
            <a:r>
              <a:rPr lang="sr-Latn-CS" sz="1600" b="1" dirty="0">
                <a:latin typeface="Arial" pitchFamily="34" charset="0"/>
              </a:rPr>
              <a:t>     </a:t>
            </a:r>
          </a:p>
          <a:p>
            <a:pPr marL="411480" indent="-342900">
              <a:lnSpc>
                <a:spcPct val="90000"/>
              </a:lnSpc>
              <a:spcBef>
                <a:spcPts val="700"/>
              </a:spcBef>
              <a:buClr>
                <a:schemeClr val="tx2"/>
              </a:buClr>
              <a:buSzPct val="95000"/>
              <a:defRPr/>
            </a:pPr>
            <a:endParaRPr lang="sr-Latn-CS" sz="900" b="1" dirty="0">
              <a:latin typeface="Arial" pitchFamily="34" charset="0"/>
            </a:endParaRPr>
          </a:p>
          <a:p>
            <a:pPr marL="411480" indent="-342900">
              <a:lnSpc>
                <a:spcPct val="90000"/>
              </a:lnSpc>
              <a:buClr>
                <a:schemeClr val="tx2"/>
              </a:buClr>
              <a:buSzPct val="95000"/>
              <a:defRPr/>
            </a:pPr>
            <a:endParaRPr lang="sr-Latn-CS" sz="900" b="1" dirty="0">
              <a:latin typeface="Arial" pitchFamily="34" charset="0"/>
            </a:endParaRPr>
          </a:p>
          <a:p>
            <a:pPr marL="411480" indent="-342900">
              <a:lnSpc>
                <a:spcPct val="90000"/>
              </a:lnSpc>
              <a:buClr>
                <a:schemeClr val="tx2"/>
              </a:buClr>
              <a:buSzPct val="95000"/>
              <a:defRPr/>
            </a:pPr>
            <a:endParaRPr lang="sr-Cyrl-RS" b="1" dirty="0">
              <a:solidFill>
                <a:schemeClr val="tx1">
                  <a:lumMod val="95000"/>
                  <a:lumOff val="5000"/>
                </a:schemeClr>
              </a:solidFill>
              <a:latin typeface="Arial" pitchFamily="34" charset="0"/>
            </a:endParaRPr>
          </a:p>
          <a:p>
            <a:pPr marL="411480" indent="-342900">
              <a:lnSpc>
                <a:spcPct val="90000"/>
              </a:lnSpc>
              <a:buClr>
                <a:schemeClr val="tx2"/>
              </a:buClr>
              <a:buSzPct val="95000"/>
              <a:defRPr/>
            </a:pPr>
            <a:endParaRPr lang="sr-Cyrl-RS" b="1" dirty="0" smtClean="0">
              <a:solidFill>
                <a:schemeClr val="tx1">
                  <a:lumMod val="95000"/>
                  <a:lumOff val="5000"/>
                </a:schemeClr>
              </a:solidFill>
              <a:latin typeface="Arial" pitchFamily="34" charset="0"/>
            </a:endParaRPr>
          </a:p>
          <a:p>
            <a:pPr marL="411480" indent="-342900">
              <a:lnSpc>
                <a:spcPct val="90000"/>
              </a:lnSpc>
              <a:buClr>
                <a:schemeClr val="tx2"/>
              </a:buClr>
              <a:buSzPct val="95000"/>
              <a:defRPr/>
            </a:pPr>
            <a:endParaRPr lang="sr-Cyrl-RS" b="1" dirty="0">
              <a:solidFill>
                <a:schemeClr val="tx1">
                  <a:lumMod val="95000"/>
                  <a:lumOff val="5000"/>
                </a:schemeClr>
              </a:solidFill>
              <a:latin typeface="Arial" pitchFamily="34" charset="0"/>
            </a:endParaRPr>
          </a:p>
          <a:p>
            <a:pPr marL="411480" indent="-342900">
              <a:lnSpc>
                <a:spcPct val="90000"/>
              </a:lnSpc>
              <a:buClr>
                <a:schemeClr val="tx2"/>
              </a:buClr>
              <a:buSzPct val="95000"/>
              <a:defRPr/>
            </a:pPr>
            <a:endParaRPr lang="sr-Cyrl-RS" b="1" dirty="0" smtClean="0">
              <a:solidFill>
                <a:schemeClr val="tx1">
                  <a:lumMod val="95000"/>
                  <a:lumOff val="5000"/>
                </a:schemeClr>
              </a:solidFill>
              <a:latin typeface="Arial" pitchFamily="34" charset="0"/>
            </a:endParaRPr>
          </a:p>
          <a:p>
            <a:pPr marL="411480" indent="-342900">
              <a:lnSpc>
                <a:spcPct val="90000"/>
              </a:lnSpc>
              <a:buClr>
                <a:schemeClr val="tx2"/>
              </a:buClr>
              <a:buSzPct val="95000"/>
              <a:defRPr/>
            </a:pPr>
            <a:endParaRPr lang="sr-Cyrl-RS" b="1" dirty="0">
              <a:solidFill>
                <a:schemeClr val="tx1">
                  <a:lumMod val="95000"/>
                  <a:lumOff val="5000"/>
                </a:schemeClr>
              </a:solidFill>
              <a:latin typeface="Arial" pitchFamily="34" charset="0"/>
            </a:endParaRPr>
          </a:p>
          <a:p>
            <a:pPr marL="411480" indent="-342900">
              <a:lnSpc>
                <a:spcPct val="90000"/>
              </a:lnSpc>
              <a:buClr>
                <a:schemeClr val="tx2"/>
              </a:buClr>
              <a:buSzPct val="95000"/>
              <a:defRPr/>
            </a:pPr>
            <a:endParaRPr lang="sr-Cyrl-RS" b="1" dirty="0" smtClean="0">
              <a:solidFill>
                <a:schemeClr val="tx1">
                  <a:lumMod val="95000"/>
                  <a:lumOff val="5000"/>
                </a:schemeClr>
              </a:solidFill>
              <a:latin typeface="Arial" pitchFamily="34" charset="0"/>
            </a:endParaRPr>
          </a:p>
          <a:p>
            <a:pPr marL="411480" indent="-342900">
              <a:lnSpc>
                <a:spcPct val="90000"/>
              </a:lnSpc>
              <a:buClr>
                <a:schemeClr val="tx2"/>
              </a:buClr>
              <a:buSzPct val="95000"/>
              <a:defRPr/>
            </a:pPr>
            <a:endParaRPr lang="sr-Cyrl-RS" b="1" dirty="0">
              <a:solidFill>
                <a:schemeClr val="tx1">
                  <a:lumMod val="95000"/>
                  <a:lumOff val="5000"/>
                </a:schemeClr>
              </a:solidFill>
              <a:latin typeface="Arial" pitchFamily="34" charset="0"/>
            </a:endParaRPr>
          </a:p>
          <a:p>
            <a:pPr marL="411480" indent="-342900">
              <a:lnSpc>
                <a:spcPct val="90000"/>
              </a:lnSpc>
              <a:buClr>
                <a:schemeClr val="tx2"/>
              </a:buClr>
              <a:buSzPct val="95000"/>
              <a:defRPr/>
            </a:pPr>
            <a:r>
              <a:rPr lang="sr-Latn-CS" b="1" dirty="0" smtClean="0">
                <a:solidFill>
                  <a:schemeClr val="tx1">
                    <a:lumMod val="95000"/>
                    <a:lumOff val="5000"/>
                  </a:schemeClr>
                </a:solidFill>
                <a:latin typeface="Arial" pitchFamily="34" charset="0"/>
              </a:rPr>
              <a:t>                   </a:t>
            </a:r>
            <a:endParaRPr lang="sr-Latn-CS" b="1" dirty="0">
              <a:solidFill>
                <a:schemeClr val="tx1">
                  <a:lumMod val="95000"/>
                  <a:lumOff val="5000"/>
                </a:schemeClr>
              </a:solidFill>
              <a:latin typeface="Arial" pitchFamily="34" charset="0"/>
            </a:endParaRPr>
          </a:p>
        </p:txBody>
      </p:sp>
      <p:pic>
        <p:nvPicPr>
          <p:cNvPr id="7" name="Picture 6"/>
          <p:cNvPicPr>
            <a:picLocks noChangeAspect="1"/>
          </p:cNvPicPr>
          <p:nvPr/>
        </p:nvPicPr>
        <p:blipFill>
          <a:blip r:embed="rId2"/>
          <a:stretch>
            <a:fillRect/>
          </a:stretch>
        </p:blipFill>
        <p:spPr>
          <a:xfrm>
            <a:off x="9701659" y="3241288"/>
            <a:ext cx="2495550" cy="1828800"/>
          </a:xfrm>
          <a:prstGeom prst="rect">
            <a:avLst/>
          </a:prstGeom>
        </p:spPr>
      </p:pic>
      <p:pic>
        <p:nvPicPr>
          <p:cNvPr id="8" name="Picture 7"/>
          <p:cNvPicPr>
            <a:picLocks noChangeAspect="1"/>
          </p:cNvPicPr>
          <p:nvPr/>
        </p:nvPicPr>
        <p:blipFill>
          <a:blip r:embed="rId3"/>
          <a:stretch>
            <a:fillRect/>
          </a:stretch>
        </p:blipFill>
        <p:spPr>
          <a:xfrm>
            <a:off x="8914520" y="4966372"/>
            <a:ext cx="3277480" cy="1891628"/>
          </a:xfrm>
          <a:prstGeom prst="rect">
            <a:avLst/>
          </a:prstGeom>
        </p:spPr>
      </p:pic>
    </p:spTree>
    <p:extLst>
      <p:ext uri="{BB962C8B-B14F-4D97-AF65-F5344CB8AC3E}">
        <p14:creationId xmlns:p14="http://schemas.microsoft.com/office/powerpoint/2010/main" xmlns="" val="115952336"/>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Cyrl-RS" dirty="0">
                <a:solidFill>
                  <a:schemeClr val="accent5">
                    <a:lumMod val="75000"/>
                  </a:schemeClr>
                </a:solidFill>
                <a:latin typeface="Comic Sans MS" panose="030F0702030302020204" pitchFamily="66" charset="0"/>
              </a:rPr>
              <a:t> </a:t>
            </a:r>
            <a:r>
              <a:rPr lang="sr-Latn-RS" dirty="0" smtClean="0">
                <a:latin typeface="Comic Sans MS" panose="030F0702030302020204" pitchFamily="66" charset="0"/>
              </a:rPr>
              <a:t>LRP4 </a:t>
            </a:r>
            <a:r>
              <a:rPr lang="en-US" dirty="0" smtClean="0">
                <a:latin typeface="Comic Sans MS" panose="030F0702030302020204" pitchFamily="66" charset="0"/>
              </a:rPr>
              <a:t>MG</a:t>
            </a:r>
            <a:endParaRPr lang="en-US" dirty="0">
              <a:latin typeface="Comic Sans MS" panose="030F0702030302020204" pitchFamily="66" charset="0"/>
            </a:endParaRPr>
          </a:p>
        </p:txBody>
      </p:sp>
      <p:sp>
        <p:nvSpPr>
          <p:cNvPr id="3" name="Content Placeholder 2"/>
          <p:cNvSpPr>
            <a:spLocks noGrp="1"/>
          </p:cNvSpPr>
          <p:nvPr>
            <p:ph idx="1"/>
          </p:nvPr>
        </p:nvSpPr>
        <p:spPr>
          <a:xfrm>
            <a:off x="741216" y="2170352"/>
            <a:ext cx="11201401" cy="5241829"/>
          </a:xfrm>
        </p:spPr>
        <p:txBody>
          <a:bodyPr>
            <a:normAutofit/>
          </a:bodyPr>
          <a:lstStyle/>
          <a:p>
            <a:pPr>
              <a:lnSpc>
                <a:spcPct val="107000"/>
              </a:lnSpc>
              <a:spcBef>
                <a:spcPct val="0"/>
              </a:spcBef>
              <a:spcAft>
                <a:spcPts val="800"/>
              </a:spcAft>
              <a:buFontTx/>
              <a:buNone/>
            </a:pPr>
            <a:endParaRPr lang="sr-Cyrl-RS" altLang="sr-Latn-RS" sz="2600" dirty="0" smtClean="0"/>
          </a:p>
          <a:p>
            <a:pPr>
              <a:lnSpc>
                <a:spcPct val="107000"/>
              </a:lnSpc>
              <a:spcBef>
                <a:spcPct val="0"/>
              </a:spcBef>
              <a:spcAft>
                <a:spcPts val="800"/>
              </a:spcAft>
              <a:buClr>
                <a:srgbClr val="00B050"/>
              </a:buClr>
            </a:pPr>
            <a:r>
              <a:rPr lang="en-US" altLang="sr-Latn-RS" sz="2600" dirty="0"/>
              <a:t>Usually in younger women (before age 40</a:t>
            </a:r>
            <a:r>
              <a:rPr lang="en-US" altLang="sr-Latn-RS" sz="2600" dirty="0" smtClean="0"/>
              <a:t>)</a:t>
            </a:r>
          </a:p>
          <a:p>
            <a:pPr>
              <a:lnSpc>
                <a:spcPct val="107000"/>
              </a:lnSpc>
              <a:spcBef>
                <a:spcPct val="0"/>
              </a:spcBef>
              <a:spcAft>
                <a:spcPts val="800"/>
              </a:spcAft>
              <a:buClr>
                <a:srgbClr val="00B050"/>
              </a:buClr>
            </a:pPr>
            <a:r>
              <a:rPr lang="en-US" altLang="sr-Latn-RS" sz="2600" dirty="0" smtClean="0"/>
              <a:t>Milder </a:t>
            </a:r>
            <a:r>
              <a:rPr lang="en-US" altLang="sr-Latn-RS" sz="2600" dirty="0"/>
              <a:t>clinical </a:t>
            </a:r>
            <a:r>
              <a:rPr lang="en-US" altLang="sr-Latn-RS" sz="2600" dirty="0" smtClean="0"/>
              <a:t>manifestation</a:t>
            </a:r>
          </a:p>
          <a:p>
            <a:pPr>
              <a:lnSpc>
                <a:spcPct val="107000"/>
              </a:lnSpc>
              <a:spcBef>
                <a:spcPct val="0"/>
              </a:spcBef>
              <a:spcAft>
                <a:spcPts val="800"/>
              </a:spcAft>
              <a:buClr>
                <a:srgbClr val="00B050"/>
              </a:buClr>
            </a:pPr>
            <a:r>
              <a:rPr lang="en-US" altLang="sr-Latn-RS" sz="2600" dirty="0" smtClean="0"/>
              <a:t>Muscle </a:t>
            </a:r>
            <a:r>
              <a:rPr lang="en-US" altLang="sr-Latn-RS" sz="2600" dirty="0"/>
              <a:t>atrophy is </a:t>
            </a:r>
            <a:r>
              <a:rPr lang="en-US" altLang="sr-Latn-RS" sz="2600" dirty="0" smtClean="0"/>
              <a:t>rare</a:t>
            </a:r>
          </a:p>
          <a:p>
            <a:pPr>
              <a:lnSpc>
                <a:spcPct val="107000"/>
              </a:lnSpc>
              <a:spcBef>
                <a:spcPct val="0"/>
              </a:spcBef>
              <a:spcAft>
                <a:spcPts val="800"/>
              </a:spcAft>
              <a:buClr>
                <a:srgbClr val="00B050"/>
              </a:buClr>
            </a:pPr>
            <a:r>
              <a:rPr lang="en-US" altLang="sr-Latn-RS" sz="2600" dirty="0" smtClean="0"/>
              <a:t>Thymus </a:t>
            </a:r>
            <a:r>
              <a:rPr lang="en-US" altLang="sr-Latn-RS" sz="2600" dirty="0"/>
              <a:t>changes are </a:t>
            </a:r>
            <a:r>
              <a:rPr lang="en-US" altLang="sr-Latn-RS" sz="2600" dirty="0" smtClean="0"/>
              <a:t>rare</a:t>
            </a:r>
          </a:p>
          <a:p>
            <a:pPr>
              <a:lnSpc>
                <a:spcPct val="107000"/>
              </a:lnSpc>
              <a:spcBef>
                <a:spcPct val="0"/>
              </a:spcBef>
              <a:spcAft>
                <a:spcPts val="800"/>
              </a:spcAft>
              <a:buClr>
                <a:srgbClr val="00B050"/>
              </a:buClr>
            </a:pPr>
            <a:r>
              <a:rPr lang="en-US" altLang="sr-Latn-RS" sz="2600" dirty="0" smtClean="0"/>
              <a:t>Clinically</a:t>
            </a:r>
            <a:r>
              <a:rPr lang="en-US" altLang="sr-Latn-RS" sz="2600" dirty="0"/>
              <a:t>, the most common ocular and mild generalized </a:t>
            </a:r>
            <a:r>
              <a:rPr lang="en-US" altLang="sr-Latn-RS" sz="2600" dirty="0" smtClean="0"/>
              <a:t>forms</a:t>
            </a:r>
          </a:p>
          <a:p>
            <a:pPr>
              <a:lnSpc>
                <a:spcPct val="107000"/>
              </a:lnSpc>
              <a:spcBef>
                <a:spcPct val="0"/>
              </a:spcBef>
              <a:spcAft>
                <a:spcPts val="800"/>
              </a:spcAft>
              <a:buClr>
                <a:srgbClr val="00B050"/>
              </a:buClr>
            </a:pPr>
            <a:r>
              <a:rPr lang="en-US" altLang="sr-Latn-RS" sz="2600" dirty="0" smtClean="0"/>
              <a:t>Rare </a:t>
            </a:r>
            <a:r>
              <a:rPr lang="en-US" altLang="sr-Latn-RS" sz="2600" dirty="0"/>
              <a:t>MG </a:t>
            </a:r>
            <a:r>
              <a:rPr lang="en-US" altLang="sr-Latn-RS" sz="2600" dirty="0" smtClean="0"/>
              <a:t>crises</a:t>
            </a:r>
            <a:endParaRPr lang="sr-Latn-CS" altLang="en-US" sz="2400" dirty="0"/>
          </a:p>
          <a:p>
            <a:pPr marL="0" indent="0">
              <a:buClr>
                <a:srgbClr val="00B050"/>
              </a:buClr>
              <a:buNone/>
            </a:pPr>
            <a:endParaRPr lang="sr-Cyrl-RS" altLang="sr-Latn-RS" b="1" dirty="0">
              <a:solidFill>
                <a:srgbClr val="FF0000"/>
              </a:solidFill>
              <a:latin typeface="Calibri" panose="020F0502020204030204" pitchFamily="34" charset="0"/>
            </a:endParaRPr>
          </a:p>
          <a:p>
            <a:pPr marL="0" indent="0">
              <a:buClr>
                <a:srgbClr val="00B050"/>
              </a:buClr>
              <a:buNone/>
            </a:pPr>
            <a:endParaRPr lang="sr-Cyrl-RS" altLang="sr-Latn-RS" b="1" dirty="0" smtClean="0">
              <a:solidFill>
                <a:srgbClr val="FF0000"/>
              </a:solidFill>
              <a:latin typeface="Calibri" panose="020F0502020204030204" pitchFamily="34" charset="0"/>
            </a:endParaRPr>
          </a:p>
        </p:txBody>
      </p:sp>
      <p:cxnSp>
        <p:nvCxnSpPr>
          <p:cNvPr id="5" name="Straight Connector 4"/>
          <p:cNvCxnSpPr/>
          <p:nvPr/>
        </p:nvCxnSpPr>
        <p:spPr>
          <a:xfrm flipV="1">
            <a:off x="954258" y="1371600"/>
            <a:ext cx="10283483" cy="9044"/>
          </a:xfrm>
          <a:prstGeom prst="line">
            <a:avLst/>
          </a:prstGeom>
          <a:ln w="38100">
            <a:solidFill>
              <a:srgbClr val="00B05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3131657879"/>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Cyrl-RS" dirty="0">
                <a:solidFill>
                  <a:schemeClr val="accent5">
                    <a:lumMod val="75000"/>
                  </a:schemeClr>
                </a:solidFill>
                <a:latin typeface="Comic Sans MS" panose="030F0702030302020204" pitchFamily="66" charset="0"/>
              </a:rPr>
              <a:t> </a:t>
            </a:r>
            <a:r>
              <a:rPr lang="en-US" dirty="0" smtClean="0">
                <a:latin typeface="Comic Sans MS" panose="030F0702030302020204" pitchFamily="66" charset="0"/>
              </a:rPr>
              <a:t>MG</a:t>
            </a:r>
            <a:endParaRPr lang="en-US" dirty="0">
              <a:latin typeface="Comic Sans MS" panose="030F0702030302020204" pitchFamily="66" charset="0"/>
            </a:endParaRPr>
          </a:p>
        </p:txBody>
      </p:sp>
      <p:sp>
        <p:nvSpPr>
          <p:cNvPr id="3" name="Content Placeholder 2"/>
          <p:cNvSpPr>
            <a:spLocks noGrp="1"/>
          </p:cNvSpPr>
          <p:nvPr>
            <p:ph idx="1"/>
          </p:nvPr>
        </p:nvSpPr>
        <p:spPr>
          <a:xfrm>
            <a:off x="699653" y="1380644"/>
            <a:ext cx="11201401" cy="4862946"/>
          </a:xfrm>
        </p:spPr>
        <p:txBody>
          <a:bodyPr>
            <a:normAutofit/>
          </a:bodyPr>
          <a:lstStyle/>
          <a:p>
            <a:pPr>
              <a:lnSpc>
                <a:spcPct val="107000"/>
              </a:lnSpc>
              <a:spcBef>
                <a:spcPct val="0"/>
              </a:spcBef>
              <a:spcAft>
                <a:spcPts val="800"/>
              </a:spcAft>
              <a:buFontTx/>
              <a:buNone/>
            </a:pPr>
            <a:endParaRPr lang="sr-Latn-CS" altLang="sr-Latn-RS" sz="1050" dirty="0"/>
          </a:p>
          <a:p>
            <a:pPr>
              <a:lnSpc>
                <a:spcPct val="107000"/>
              </a:lnSpc>
              <a:spcBef>
                <a:spcPct val="0"/>
              </a:spcBef>
              <a:spcAft>
                <a:spcPts val="800"/>
              </a:spcAft>
              <a:buClr>
                <a:srgbClr val="00B050"/>
              </a:buClr>
            </a:pPr>
            <a:r>
              <a:rPr lang="en-US" altLang="sr-Latn-RS" sz="3200" b="1" dirty="0" smtClean="0">
                <a:solidFill>
                  <a:srgbClr val="00B050"/>
                </a:solidFill>
              </a:rPr>
              <a:t>Diagnosis</a:t>
            </a:r>
            <a:endParaRPr lang="en-US" altLang="sr-Latn-RS" sz="3200" b="1" dirty="0">
              <a:solidFill>
                <a:srgbClr val="00B050"/>
              </a:solidFill>
            </a:endParaRPr>
          </a:p>
          <a:p>
            <a:pPr>
              <a:lnSpc>
                <a:spcPct val="107000"/>
              </a:lnSpc>
              <a:spcBef>
                <a:spcPct val="0"/>
              </a:spcBef>
              <a:spcAft>
                <a:spcPts val="800"/>
              </a:spcAft>
              <a:buFontTx/>
              <a:buNone/>
            </a:pPr>
            <a:endParaRPr lang="sr-Latn-CS" altLang="sr-Latn-RS" sz="900" dirty="0"/>
          </a:p>
          <a:p>
            <a:pPr marL="0" indent="0">
              <a:buClr>
                <a:srgbClr val="00B050"/>
              </a:buClr>
              <a:buNone/>
            </a:pPr>
            <a:endParaRPr lang="sr-Latn-CS" altLang="en-US" sz="2400" dirty="0"/>
          </a:p>
          <a:p>
            <a:pPr marL="0" indent="0">
              <a:buClr>
                <a:srgbClr val="00B050"/>
              </a:buClr>
              <a:buNone/>
            </a:pPr>
            <a:endParaRPr lang="sr-Cyrl-RS" altLang="sr-Latn-RS" b="1" dirty="0">
              <a:solidFill>
                <a:srgbClr val="FF0000"/>
              </a:solidFill>
              <a:latin typeface="Calibri" panose="020F0502020204030204" pitchFamily="34" charset="0"/>
            </a:endParaRPr>
          </a:p>
          <a:p>
            <a:pPr marL="0" indent="0">
              <a:buClr>
                <a:srgbClr val="00B050"/>
              </a:buClr>
              <a:buNone/>
            </a:pPr>
            <a:endParaRPr lang="sr-Cyrl-RS" altLang="sr-Latn-RS" b="1" dirty="0" smtClean="0">
              <a:solidFill>
                <a:srgbClr val="FF0000"/>
              </a:solidFill>
              <a:latin typeface="Calibri" panose="020F0502020204030204" pitchFamily="34" charset="0"/>
            </a:endParaRPr>
          </a:p>
        </p:txBody>
      </p:sp>
      <p:cxnSp>
        <p:nvCxnSpPr>
          <p:cNvPr id="5" name="Straight Connector 4"/>
          <p:cNvCxnSpPr/>
          <p:nvPr/>
        </p:nvCxnSpPr>
        <p:spPr>
          <a:xfrm flipV="1">
            <a:off x="954258" y="1371600"/>
            <a:ext cx="10283483" cy="9044"/>
          </a:xfrm>
          <a:prstGeom prst="line">
            <a:avLst/>
          </a:prstGeom>
          <a:ln w="38100">
            <a:solidFill>
              <a:srgbClr val="00B050"/>
            </a:solidFill>
          </a:ln>
        </p:spPr>
        <p:style>
          <a:lnRef idx="1">
            <a:schemeClr val="accent1"/>
          </a:lnRef>
          <a:fillRef idx="0">
            <a:schemeClr val="accent1"/>
          </a:fillRef>
          <a:effectRef idx="0">
            <a:schemeClr val="accent1"/>
          </a:effectRef>
          <a:fontRef idx="minor">
            <a:schemeClr val="tx1"/>
          </a:fontRef>
        </p:style>
      </p:cxnSp>
      <p:sp>
        <p:nvSpPr>
          <p:cNvPr id="6" name="Rectangle 5"/>
          <p:cNvSpPr>
            <a:spLocks noChangeArrowheads="1"/>
          </p:cNvSpPr>
          <p:nvPr/>
        </p:nvSpPr>
        <p:spPr bwMode="auto">
          <a:xfrm>
            <a:off x="954256" y="2337245"/>
            <a:ext cx="8424863" cy="650875"/>
          </a:xfrm>
          <a:prstGeom prst="rect">
            <a:avLst/>
          </a:prstGeom>
          <a:solidFill>
            <a:schemeClr val="bg1"/>
          </a:solidFill>
          <a:ln w="28575">
            <a:solidFill>
              <a:srgbClr val="00B050"/>
            </a:solidFill>
            <a:miter lim="800000"/>
            <a:headEnd/>
            <a:tailEnd/>
          </a:ln>
        </p:spPr>
        <p:txBody>
          <a:bodyPr wrap="none" anchor="ctr"/>
          <a:lstStyle>
            <a:lvl1pPr eaLnBrk="0" hangingPunct="0">
              <a:defRPr sz="2400">
                <a:solidFill>
                  <a:schemeClr val="tx1"/>
                </a:solidFill>
                <a:latin typeface="Times New Roman" panose="02020603050405020304" pitchFamily="18" charset="0"/>
                <a:ea typeface="MS PGothic" panose="020B0600070205080204" pitchFamily="34" charset="-128"/>
              </a:defRPr>
            </a:lvl1pPr>
            <a:lvl2pPr marL="742950" indent="-285750" eaLnBrk="0" hangingPunct="0">
              <a:defRPr sz="2400">
                <a:solidFill>
                  <a:schemeClr val="tx1"/>
                </a:solidFill>
                <a:latin typeface="Times New Roman" panose="02020603050405020304" pitchFamily="18" charset="0"/>
                <a:ea typeface="MS PGothic" panose="020B0600070205080204" pitchFamily="34" charset="-128"/>
              </a:defRPr>
            </a:lvl2pPr>
            <a:lvl3pPr marL="1143000" indent="-228600" eaLnBrk="0" hangingPunct="0">
              <a:defRPr sz="2400">
                <a:solidFill>
                  <a:schemeClr val="tx1"/>
                </a:solidFill>
                <a:latin typeface="Times New Roman" panose="02020603050405020304" pitchFamily="18" charset="0"/>
                <a:ea typeface="MS PGothic" panose="020B0600070205080204" pitchFamily="34" charset="-128"/>
              </a:defRPr>
            </a:lvl3pPr>
            <a:lvl4pPr marL="1600200" indent="-228600" eaLnBrk="0" hangingPunct="0">
              <a:defRPr sz="2400">
                <a:solidFill>
                  <a:schemeClr val="tx1"/>
                </a:solidFill>
                <a:latin typeface="Times New Roman" panose="02020603050405020304" pitchFamily="18" charset="0"/>
                <a:ea typeface="MS PGothic" panose="020B0600070205080204" pitchFamily="34" charset="-128"/>
              </a:defRPr>
            </a:lvl4pPr>
            <a:lvl5pPr marL="2057400" indent="-228600" eaLnBrk="0" hangingPunct="0">
              <a:defRPr sz="24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MS PGothic" panose="020B0600070205080204" pitchFamily="34" charset="-128"/>
              </a:defRPr>
            </a:lvl9pPr>
          </a:lstStyle>
          <a:p>
            <a:pPr eaLnBrk="1" hangingPunct="1"/>
            <a:r>
              <a:rPr lang="en-US" altLang="en-US" sz="2600" b="1" dirty="0" smtClean="0">
                <a:latin typeface="+mn-lt"/>
              </a:rPr>
              <a:t>Clinical presentation and physical examination</a:t>
            </a:r>
            <a:endParaRPr lang="sr-Latn-CS" altLang="en-US" sz="2600" b="1" dirty="0">
              <a:latin typeface="+mn-lt"/>
            </a:endParaRPr>
          </a:p>
        </p:txBody>
      </p:sp>
      <p:sp>
        <p:nvSpPr>
          <p:cNvPr id="7" name="Rectangle 6"/>
          <p:cNvSpPr>
            <a:spLocks noChangeArrowheads="1"/>
          </p:cNvSpPr>
          <p:nvPr/>
        </p:nvSpPr>
        <p:spPr bwMode="auto">
          <a:xfrm>
            <a:off x="954256" y="3316263"/>
            <a:ext cx="10946798" cy="650875"/>
          </a:xfrm>
          <a:prstGeom prst="rect">
            <a:avLst/>
          </a:prstGeom>
          <a:solidFill>
            <a:schemeClr val="bg1"/>
          </a:solidFill>
          <a:ln w="28575">
            <a:solidFill>
              <a:srgbClr val="00B050"/>
            </a:solidFill>
            <a:miter lim="800000"/>
            <a:headEnd/>
            <a:tailEnd/>
          </a:ln>
        </p:spPr>
        <p:txBody>
          <a:bodyPr wrap="none" anchor="ctr"/>
          <a:lstStyle>
            <a:lvl1pPr eaLnBrk="0" hangingPunct="0">
              <a:defRPr sz="2400">
                <a:solidFill>
                  <a:schemeClr val="tx1"/>
                </a:solidFill>
                <a:latin typeface="Times New Roman" panose="02020603050405020304" pitchFamily="18" charset="0"/>
                <a:ea typeface="MS PGothic" panose="020B0600070205080204" pitchFamily="34" charset="-128"/>
              </a:defRPr>
            </a:lvl1pPr>
            <a:lvl2pPr marL="742950" indent="-285750" eaLnBrk="0" hangingPunct="0">
              <a:defRPr sz="2400">
                <a:solidFill>
                  <a:schemeClr val="tx1"/>
                </a:solidFill>
                <a:latin typeface="Times New Roman" panose="02020603050405020304" pitchFamily="18" charset="0"/>
                <a:ea typeface="MS PGothic" panose="020B0600070205080204" pitchFamily="34" charset="-128"/>
              </a:defRPr>
            </a:lvl2pPr>
            <a:lvl3pPr marL="1143000" indent="-228600" eaLnBrk="0" hangingPunct="0">
              <a:defRPr sz="2400">
                <a:solidFill>
                  <a:schemeClr val="tx1"/>
                </a:solidFill>
                <a:latin typeface="Times New Roman" panose="02020603050405020304" pitchFamily="18" charset="0"/>
                <a:ea typeface="MS PGothic" panose="020B0600070205080204" pitchFamily="34" charset="-128"/>
              </a:defRPr>
            </a:lvl3pPr>
            <a:lvl4pPr marL="1600200" indent="-228600" eaLnBrk="0" hangingPunct="0">
              <a:defRPr sz="2400">
                <a:solidFill>
                  <a:schemeClr val="tx1"/>
                </a:solidFill>
                <a:latin typeface="Times New Roman" panose="02020603050405020304" pitchFamily="18" charset="0"/>
                <a:ea typeface="MS PGothic" panose="020B0600070205080204" pitchFamily="34" charset="-128"/>
              </a:defRPr>
            </a:lvl4pPr>
            <a:lvl5pPr marL="2057400" indent="-228600" eaLnBrk="0" hangingPunct="0">
              <a:defRPr sz="24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MS PGothic" panose="020B0600070205080204" pitchFamily="34" charset="-128"/>
              </a:defRPr>
            </a:lvl9pPr>
          </a:lstStyle>
          <a:p>
            <a:pPr eaLnBrk="1" hangingPunct="1"/>
            <a:r>
              <a:rPr lang="en-US" altLang="en-US" sz="2600" b="1" dirty="0" smtClean="0">
                <a:latin typeface="+mn-lt"/>
              </a:rPr>
              <a:t>Pharmacologic tests (neostigmine/tensilon tests)</a:t>
            </a:r>
            <a:endParaRPr lang="sr-Latn-CS" altLang="en-US" sz="2600" b="1" dirty="0">
              <a:latin typeface="+mn-lt"/>
            </a:endParaRPr>
          </a:p>
        </p:txBody>
      </p:sp>
      <p:sp>
        <p:nvSpPr>
          <p:cNvPr id="8" name="Rectangle 7"/>
          <p:cNvSpPr>
            <a:spLocks noChangeArrowheads="1"/>
          </p:cNvSpPr>
          <p:nvPr/>
        </p:nvSpPr>
        <p:spPr bwMode="auto">
          <a:xfrm>
            <a:off x="954255" y="4261933"/>
            <a:ext cx="8424863" cy="650875"/>
          </a:xfrm>
          <a:prstGeom prst="rect">
            <a:avLst/>
          </a:prstGeom>
          <a:solidFill>
            <a:schemeClr val="bg1"/>
          </a:solidFill>
          <a:ln w="28575">
            <a:solidFill>
              <a:srgbClr val="00B050"/>
            </a:solidFill>
            <a:miter lim="800000"/>
            <a:headEnd/>
            <a:tailEnd/>
          </a:ln>
        </p:spPr>
        <p:txBody>
          <a:bodyPr wrap="none" anchor="ctr"/>
          <a:lstStyle>
            <a:lvl1pPr eaLnBrk="0" hangingPunct="0">
              <a:defRPr sz="2400">
                <a:solidFill>
                  <a:schemeClr val="tx1"/>
                </a:solidFill>
                <a:latin typeface="Times New Roman" panose="02020603050405020304" pitchFamily="18" charset="0"/>
                <a:ea typeface="MS PGothic" panose="020B0600070205080204" pitchFamily="34" charset="-128"/>
              </a:defRPr>
            </a:lvl1pPr>
            <a:lvl2pPr marL="742950" indent="-285750" eaLnBrk="0" hangingPunct="0">
              <a:defRPr sz="2400">
                <a:solidFill>
                  <a:schemeClr val="tx1"/>
                </a:solidFill>
                <a:latin typeface="Times New Roman" panose="02020603050405020304" pitchFamily="18" charset="0"/>
                <a:ea typeface="MS PGothic" panose="020B0600070205080204" pitchFamily="34" charset="-128"/>
              </a:defRPr>
            </a:lvl2pPr>
            <a:lvl3pPr marL="1143000" indent="-228600" eaLnBrk="0" hangingPunct="0">
              <a:defRPr sz="2400">
                <a:solidFill>
                  <a:schemeClr val="tx1"/>
                </a:solidFill>
                <a:latin typeface="Times New Roman" panose="02020603050405020304" pitchFamily="18" charset="0"/>
                <a:ea typeface="MS PGothic" panose="020B0600070205080204" pitchFamily="34" charset="-128"/>
              </a:defRPr>
            </a:lvl3pPr>
            <a:lvl4pPr marL="1600200" indent="-228600" eaLnBrk="0" hangingPunct="0">
              <a:defRPr sz="2400">
                <a:solidFill>
                  <a:schemeClr val="tx1"/>
                </a:solidFill>
                <a:latin typeface="Times New Roman" panose="02020603050405020304" pitchFamily="18" charset="0"/>
                <a:ea typeface="MS PGothic" panose="020B0600070205080204" pitchFamily="34" charset="-128"/>
              </a:defRPr>
            </a:lvl4pPr>
            <a:lvl5pPr marL="2057400" indent="-228600" eaLnBrk="0" hangingPunct="0">
              <a:defRPr sz="24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MS PGothic" panose="020B0600070205080204" pitchFamily="34" charset="-128"/>
              </a:defRPr>
            </a:lvl9pPr>
          </a:lstStyle>
          <a:p>
            <a:pPr eaLnBrk="1" hangingPunct="1"/>
            <a:r>
              <a:rPr lang="en-US" altLang="en-US" sz="2600" b="1" dirty="0" smtClean="0">
                <a:latin typeface="+mn-lt"/>
              </a:rPr>
              <a:t>Electrodiagnostic studies (RNS)</a:t>
            </a:r>
            <a:endParaRPr lang="sr-Latn-CS" altLang="en-US" sz="2600" b="1" dirty="0">
              <a:latin typeface="+mn-lt"/>
            </a:endParaRPr>
          </a:p>
        </p:txBody>
      </p:sp>
      <p:sp>
        <p:nvSpPr>
          <p:cNvPr id="9" name="Rectangle 8"/>
          <p:cNvSpPr>
            <a:spLocks noChangeArrowheads="1"/>
          </p:cNvSpPr>
          <p:nvPr/>
        </p:nvSpPr>
        <p:spPr bwMode="auto">
          <a:xfrm>
            <a:off x="954254" y="5197189"/>
            <a:ext cx="8424863" cy="650875"/>
          </a:xfrm>
          <a:prstGeom prst="rect">
            <a:avLst/>
          </a:prstGeom>
          <a:solidFill>
            <a:schemeClr val="bg1"/>
          </a:solidFill>
          <a:ln w="28575">
            <a:solidFill>
              <a:srgbClr val="00B050"/>
            </a:solidFill>
            <a:miter lim="800000"/>
            <a:headEnd/>
            <a:tailEnd/>
          </a:ln>
        </p:spPr>
        <p:txBody>
          <a:bodyPr wrap="none" anchor="ctr"/>
          <a:lstStyle>
            <a:lvl1pPr eaLnBrk="0" hangingPunct="0">
              <a:defRPr sz="2400">
                <a:solidFill>
                  <a:schemeClr val="tx1"/>
                </a:solidFill>
                <a:latin typeface="Times New Roman" panose="02020603050405020304" pitchFamily="18" charset="0"/>
                <a:ea typeface="MS PGothic" panose="020B0600070205080204" pitchFamily="34" charset="-128"/>
              </a:defRPr>
            </a:lvl1pPr>
            <a:lvl2pPr marL="742950" indent="-285750" eaLnBrk="0" hangingPunct="0">
              <a:defRPr sz="2400">
                <a:solidFill>
                  <a:schemeClr val="tx1"/>
                </a:solidFill>
                <a:latin typeface="Times New Roman" panose="02020603050405020304" pitchFamily="18" charset="0"/>
                <a:ea typeface="MS PGothic" panose="020B0600070205080204" pitchFamily="34" charset="-128"/>
              </a:defRPr>
            </a:lvl2pPr>
            <a:lvl3pPr marL="1143000" indent="-228600" eaLnBrk="0" hangingPunct="0">
              <a:defRPr sz="2400">
                <a:solidFill>
                  <a:schemeClr val="tx1"/>
                </a:solidFill>
                <a:latin typeface="Times New Roman" panose="02020603050405020304" pitchFamily="18" charset="0"/>
                <a:ea typeface="MS PGothic" panose="020B0600070205080204" pitchFamily="34" charset="-128"/>
              </a:defRPr>
            </a:lvl3pPr>
            <a:lvl4pPr marL="1600200" indent="-228600" eaLnBrk="0" hangingPunct="0">
              <a:defRPr sz="2400">
                <a:solidFill>
                  <a:schemeClr val="tx1"/>
                </a:solidFill>
                <a:latin typeface="Times New Roman" panose="02020603050405020304" pitchFamily="18" charset="0"/>
                <a:ea typeface="MS PGothic" panose="020B0600070205080204" pitchFamily="34" charset="-128"/>
              </a:defRPr>
            </a:lvl4pPr>
            <a:lvl5pPr marL="2057400" indent="-228600" eaLnBrk="0" hangingPunct="0">
              <a:defRPr sz="24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MS PGothic" panose="020B0600070205080204" pitchFamily="34" charset="-128"/>
              </a:defRPr>
            </a:lvl9pPr>
          </a:lstStyle>
          <a:p>
            <a:pPr eaLnBrk="1" hangingPunct="1"/>
            <a:r>
              <a:rPr lang="en-US" altLang="en-US" sz="2600" b="1" dirty="0" smtClean="0">
                <a:latin typeface="+mn-lt"/>
              </a:rPr>
              <a:t>Thymus imaging</a:t>
            </a:r>
            <a:r>
              <a:rPr lang="sr-Cyrl-RS" altLang="en-US" sz="2600" b="1" dirty="0" smtClean="0">
                <a:latin typeface="+mn-lt"/>
              </a:rPr>
              <a:t> (</a:t>
            </a:r>
            <a:r>
              <a:rPr lang="en-US" altLang="en-US" sz="2600" b="1" dirty="0" smtClean="0">
                <a:latin typeface="+mn-lt"/>
              </a:rPr>
              <a:t>CT</a:t>
            </a:r>
            <a:r>
              <a:rPr lang="sr-Cyrl-RS" altLang="en-US" sz="2600" b="1" dirty="0" smtClean="0">
                <a:latin typeface="+mn-lt"/>
              </a:rPr>
              <a:t>)</a:t>
            </a:r>
            <a:endParaRPr lang="sr-Latn-CS" altLang="en-US" sz="2600" b="1" dirty="0">
              <a:latin typeface="+mn-lt"/>
            </a:endParaRPr>
          </a:p>
        </p:txBody>
      </p:sp>
      <p:sp>
        <p:nvSpPr>
          <p:cNvPr id="10" name="Rectangle 9"/>
          <p:cNvSpPr>
            <a:spLocks noChangeArrowheads="1"/>
          </p:cNvSpPr>
          <p:nvPr/>
        </p:nvSpPr>
        <p:spPr bwMode="auto">
          <a:xfrm>
            <a:off x="954253" y="6092441"/>
            <a:ext cx="8424863" cy="650875"/>
          </a:xfrm>
          <a:prstGeom prst="rect">
            <a:avLst/>
          </a:prstGeom>
          <a:solidFill>
            <a:schemeClr val="bg1"/>
          </a:solidFill>
          <a:ln w="28575">
            <a:solidFill>
              <a:srgbClr val="00B050"/>
            </a:solidFill>
            <a:miter lim="800000"/>
            <a:headEnd/>
            <a:tailEnd/>
          </a:ln>
        </p:spPr>
        <p:txBody>
          <a:bodyPr wrap="none" anchor="ctr"/>
          <a:lstStyle>
            <a:lvl1pPr eaLnBrk="0" hangingPunct="0">
              <a:defRPr sz="2400">
                <a:solidFill>
                  <a:schemeClr val="tx1"/>
                </a:solidFill>
                <a:latin typeface="Times New Roman" panose="02020603050405020304" pitchFamily="18" charset="0"/>
                <a:ea typeface="MS PGothic" panose="020B0600070205080204" pitchFamily="34" charset="-128"/>
              </a:defRPr>
            </a:lvl1pPr>
            <a:lvl2pPr marL="742950" indent="-285750" eaLnBrk="0" hangingPunct="0">
              <a:defRPr sz="2400">
                <a:solidFill>
                  <a:schemeClr val="tx1"/>
                </a:solidFill>
                <a:latin typeface="Times New Roman" panose="02020603050405020304" pitchFamily="18" charset="0"/>
                <a:ea typeface="MS PGothic" panose="020B0600070205080204" pitchFamily="34" charset="-128"/>
              </a:defRPr>
            </a:lvl2pPr>
            <a:lvl3pPr marL="1143000" indent="-228600" eaLnBrk="0" hangingPunct="0">
              <a:defRPr sz="2400">
                <a:solidFill>
                  <a:schemeClr val="tx1"/>
                </a:solidFill>
                <a:latin typeface="Times New Roman" panose="02020603050405020304" pitchFamily="18" charset="0"/>
                <a:ea typeface="MS PGothic" panose="020B0600070205080204" pitchFamily="34" charset="-128"/>
              </a:defRPr>
            </a:lvl3pPr>
            <a:lvl4pPr marL="1600200" indent="-228600" eaLnBrk="0" hangingPunct="0">
              <a:defRPr sz="2400">
                <a:solidFill>
                  <a:schemeClr val="tx1"/>
                </a:solidFill>
                <a:latin typeface="Times New Roman" panose="02020603050405020304" pitchFamily="18" charset="0"/>
                <a:ea typeface="MS PGothic" panose="020B0600070205080204" pitchFamily="34" charset="-128"/>
              </a:defRPr>
            </a:lvl4pPr>
            <a:lvl5pPr marL="2057400" indent="-228600" eaLnBrk="0" hangingPunct="0">
              <a:defRPr sz="24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MS PGothic" panose="020B0600070205080204" pitchFamily="34" charset="-128"/>
              </a:defRPr>
            </a:lvl9pPr>
          </a:lstStyle>
          <a:p>
            <a:pPr eaLnBrk="1" hangingPunct="1"/>
            <a:r>
              <a:rPr lang="en-US" altLang="en-US" sz="2600" b="1" dirty="0" smtClean="0">
                <a:latin typeface="+mn-lt"/>
              </a:rPr>
              <a:t>Immunologic test</a:t>
            </a:r>
            <a:r>
              <a:rPr lang="en-US" altLang="en-US" sz="2600" b="1" dirty="0">
                <a:latin typeface="+mn-lt"/>
              </a:rPr>
              <a:t>s</a:t>
            </a:r>
            <a:r>
              <a:rPr lang="sr-Cyrl-RS" altLang="en-US" sz="2600" b="1" dirty="0" smtClean="0">
                <a:latin typeface="+mn-lt"/>
              </a:rPr>
              <a:t> (</a:t>
            </a:r>
            <a:r>
              <a:rPr lang="en-US" altLang="en-US" sz="2600" b="1" dirty="0" smtClean="0">
                <a:latin typeface="+mn-lt"/>
              </a:rPr>
              <a:t>antibodies</a:t>
            </a:r>
            <a:r>
              <a:rPr lang="sr-Cyrl-RS" altLang="en-US" sz="2600" b="1" dirty="0" smtClean="0">
                <a:latin typeface="+mn-lt"/>
              </a:rPr>
              <a:t>)</a:t>
            </a:r>
            <a:endParaRPr lang="sr-Latn-CS" altLang="en-US" sz="2600" b="1" dirty="0">
              <a:latin typeface="+mn-lt"/>
            </a:endParaRPr>
          </a:p>
        </p:txBody>
      </p:sp>
    </p:spTree>
    <p:extLst>
      <p:ext uri="{BB962C8B-B14F-4D97-AF65-F5344CB8AC3E}">
        <p14:creationId xmlns:p14="http://schemas.microsoft.com/office/powerpoint/2010/main" xmlns="" val="694291948"/>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Cyrl-RS" dirty="0">
                <a:solidFill>
                  <a:schemeClr val="accent5">
                    <a:lumMod val="75000"/>
                  </a:schemeClr>
                </a:solidFill>
                <a:latin typeface="Comic Sans MS" panose="030F0702030302020204" pitchFamily="66" charset="0"/>
              </a:rPr>
              <a:t> </a:t>
            </a:r>
            <a:r>
              <a:rPr lang="en-US" dirty="0" smtClean="0">
                <a:latin typeface="Comic Sans MS" panose="030F0702030302020204" pitchFamily="66" charset="0"/>
              </a:rPr>
              <a:t>MG</a:t>
            </a:r>
            <a:endParaRPr lang="en-US" dirty="0">
              <a:latin typeface="Comic Sans MS" panose="030F0702030302020204" pitchFamily="66" charset="0"/>
            </a:endParaRPr>
          </a:p>
        </p:txBody>
      </p:sp>
      <p:sp>
        <p:nvSpPr>
          <p:cNvPr id="3" name="Content Placeholder 2"/>
          <p:cNvSpPr>
            <a:spLocks noGrp="1"/>
          </p:cNvSpPr>
          <p:nvPr>
            <p:ph idx="1"/>
          </p:nvPr>
        </p:nvSpPr>
        <p:spPr>
          <a:xfrm>
            <a:off x="488759" y="1616171"/>
            <a:ext cx="6479662" cy="5241829"/>
          </a:xfrm>
        </p:spPr>
        <p:txBody>
          <a:bodyPr>
            <a:normAutofit lnSpcReduction="10000"/>
          </a:bodyPr>
          <a:lstStyle/>
          <a:p>
            <a:pPr algn="just">
              <a:lnSpc>
                <a:spcPct val="107000"/>
              </a:lnSpc>
              <a:spcBef>
                <a:spcPct val="0"/>
              </a:spcBef>
              <a:spcAft>
                <a:spcPts val="800"/>
              </a:spcAft>
              <a:buFontTx/>
              <a:buNone/>
            </a:pPr>
            <a:endParaRPr lang="sr-Cyrl-RS" altLang="sr-Latn-RS" sz="1800" dirty="0" smtClean="0"/>
          </a:p>
          <a:p>
            <a:pPr algn="just">
              <a:buClr>
                <a:srgbClr val="00B050"/>
              </a:buClr>
            </a:pPr>
            <a:r>
              <a:rPr lang="en-US" sz="1800" dirty="0">
                <a:solidFill>
                  <a:srgbClr val="212121"/>
                </a:solidFill>
              </a:rPr>
              <a:t>Disordered neuromuscular transmission (NMT), due to a decreased number of functioning AChR, may be improved by inhibiting the AChE </a:t>
            </a:r>
            <a:r>
              <a:rPr lang="en-US" sz="1800" dirty="0" smtClean="0">
                <a:solidFill>
                  <a:srgbClr val="212121"/>
                </a:solidFill>
              </a:rPr>
              <a:t>enzyme, </a:t>
            </a:r>
            <a:r>
              <a:rPr lang="en-US" sz="1800" dirty="0">
                <a:solidFill>
                  <a:srgbClr val="212121"/>
                </a:solidFill>
              </a:rPr>
              <a:t>it provides larger amounts of ACh to act on the remaining AChR over an extended </a:t>
            </a:r>
            <a:r>
              <a:rPr lang="en-US" sz="1800" dirty="0" smtClean="0">
                <a:solidFill>
                  <a:srgbClr val="212121"/>
                </a:solidFill>
              </a:rPr>
              <a:t>period. </a:t>
            </a:r>
            <a:r>
              <a:rPr lang="en-US" sz="1800" dirty="0">
                <a:solidFill>
                  <a:srgbClr val="212121"/>
                </a:solidFill>
              </a:rPr>
              <a:t>For diagnostic purposes, an AChE-inhibitor with immediate-onset and short-lasting action would be optimal so that the clinical effects relate closely with its application. </a:t>
            </a:r>
            <a:endParaRPr lang="en-US" sz="1800" dirty="0" smtClean="0">
              <a:solidFill>
                <a:srgbClr val="212121"/>
              </a:solidFill>
            </a:endParaRPr>
          </a:p>
          <a:p>
            <a:pPr algn="just">
              <a:buClr>
                <a:srgbClr val="00B050"/>
              </a:buClr>
            </a:pPr>
            <a:r>
              <a:rPr lang="en-US" sz="2000" b="1" dirty="0" smtClean="0">
                <a:solidFill>
                  <a:schemeClr val="accent6"/>
                </a:solidFill>
              </a:rPr>
              <a:t>Edrophonium </a:t>
            </a:r>
            <a:r>
              <a:rPr lang="en-US" sz="2000" b="1" dirty="0">
                <a:solidFill>
                  <a:schemeClr val="accent6"/>
                </a:solidFill>
              </a:rPr>
              <a:t>chloride (Tensilon, Enlon) </a:t>
            </a:r>
            <a:r>
              <a:rPr lang="en-US" sz="1800" dirty="0">
                <a:solidFill>
                  <a:srgbClr val="212121"/>
                </a:solidFill>
              </a:rPr>
              <a:t>effects start within 30 s and last about 5 min after intravenous injection; it was used in MG diagnosis since the </a:t>
            </a:r>
            <a:r>
              <a:rPr lang="en-US" sz="1800" dirty="0" smtClean="0">
                <a:solidFill>
                  <a:srgbClr val="212121"/>
                </a:solidFill>
              </a:rPr>
              <a:t>1950s. </a:t>
            </a:r>
            <a:r>
              <a:rPr lang="en-US" sz="1800" dirty="0">
                <a:solidFill>
                  <a:srgbClr val="212121"/>
                </a:solidFill>
              </a:rPr>
              <a:t>It may cause a dramatic recovery, especially of oculomotor </a:t>
            </a:r>
            <a:r>
              <a:rPr lang="en-US" sz="1800" dirty="0" smtClean="0">
                <a:solidFill>
                  <a:srgbClr val="212121"/>
                </a:solidFill>
              </a:rPr>
              <a:t>functions</a:t>
            </a:r>
          </a:p>
          <a:p>
            <a:pPr algn="just">
              <a:buClr>
                <a:srgbClr val="00B050"/>
              </a:buClr>
            </a:pPr>
            <a:endParaRPr lang="en-US" altLang="en-US" sz="1800" b="1" dirty="0">
              <a:solidFill>
                <a:srgbClr val="212121"/>
              </a:solidFill>
            </a:endParaRPr>
          </a:p>
          <a:p>
            <a:pPr algn="just">
              <a:buClr>
                <a:srgbClr val="00B050"/>
              </a:buClr>
            </a:pPr>
            <a:r>
              <a:rPr lang="en-US" sz="2000" b="1" dirty="0" smtClean="0">
                <a:solidFill>
                  <a:schemeClr val="accent6"/>
                </a:solidFill>
              </a:rPr>
              <a:t>Neostigmine test- </a:t>
            </a:r>
            <a:r>
              <a:rPr lang="en-US" sz="1800" dirty="0" smtClean="0">
                <a:solidFill>
                  <a:srgbClr val="212121"/>
                </a:solidFill>
              </a:rPr>
              <a:t>An </a:t>
            </a:r>
            <a:r>
              <a:rPr lang="en-US" sz="1800" dirty="0">
                <a:solidFill>
                  <a:srgbClr val="212121"/>
                </a:solidFill>
              </a:rPr>
              <a:t>alternative to edrophonium is the slower, longer-actin neostigmine, which is introduced intramuscular (IM) The improvement is expected to start within 5–15 min, becomes most </a:t>
            </a:r>
            <a:r>
              <a:rPr lang="en-US" sz="1800" dirty="0" smtClean="0">
                <a:solidFill>
                  <a:srgbClr val="212121"/>
                </a:solidFill>
              </a:rPr>
              <a:t>apparent </a:t>
            </a:r>
            <a:r>
              <a:rPr lang="en-US" sz="1800" dirty="0">
                <a:solidFill>
                  <a:srgbClr val="212121"/>
                </a:solidFill>
              </a:rPr>
              <a:t>later, and may last hours. </a:t>
            </a:r>
            <a:endParaRPr lang="en-US" sz="1800" dirty="0" smtClean="0">
              <a:solidFill>
                <a:srgbClr val="212121"/>
              </a:solidFill>
            </a:endParaRPr>
          </a:p>
          <a:p>
            <a:pPr algn="just">
              <a:buClr>
                <a:srgbClr val="00B050"/>
              </a:buClr>
            </a:pPr>
            <a:r>
              <a:rPr lang="en-US" sz="1800" b="1" dirty="0">
                <a:latin typeface="Cambria" panose="02040503050406030204" pitchFamily="18" charset="0"/>
              </a:rPr>
              <a:t>A total of 0.6 mg atropine in a separate syringe should be available</a:t>
            </a:r>
            <a:endParaRPr lang="en-US" altLang="en-US" sz="1800" b="1" dirty="0" smtClean="0"/>
          </a:p>
        </p:txBody>
      </p:sp>
      <p:cxnSp>
        <p:nvCxnSpPr>
          <p:cNvPr id="5" name="Straight Connector 4"/>
          <p:cNvCxnSpPr/>
          <p:nvPr/>
        </p:nvCxnSpPr>
        <p:spPr>
          <a:xfrm flipV="1">
            <a:off x="954258" y="1371600"/>
            <a:ext cx="10283483" cy="9044"/>
          </a:xfrm>
          <a:prstGeom prst="line">
            <a:avLst/>
          </a:prstGeom>
          <a:ln w="38100">
            <a:solidFill>
              <a:srgbClr val="00B050"/>
            </a:solidFill>
          </a:ln>
        </p:spPr>
        <p:style>
          <a:lnRef idx="1">
            <a:schemeClr val="accent1"/>
          </a:lnRef>
          <a:fillRef idx="0">
            <a:schemeClr val="accent1"/>
          </a:fillRef>
          <a:effectRef idx="0">
            <a:schemeClr val="accent1"/>
          </a:effectRef>
          <a:fontRef idx="minor">
            <a:schemeClr val="tx1"/>
          </a:fontRef>
        </p:style>
      </p:cxnSp>
      <p:pic>
        <p:nvPicPr>
          <p:cNvPr id="4" name="Picture 3"/>
          <p:cNvPicPr>
            <a:picLocks noChangeAspect="1"/>
          </p:cNvPicPr>
          <p:nvPr/>
        </p:nvPicPr>
        <p:blipFill>
          <a:blip r:embed="rId2"/>
          <a:stretch>
            <a:fillRect/>
          </a:stretch>
        </p:blipFill>
        <p:spPr>
          <a:xfrm>
            <a:off x="7253812" y="3620109"/>
            <a:ext cx="2578832" cy="3237891"/>
          </a:xfrm>
          <a:prstGeom prst="rect">
            <a:avLst/>
          </a:prstGeom>
        </p:spPr>
      </p:pic>
      <p:pic>
        <p:nvPicPr>
          <p:cNvPr id="6" name="Picture 5"/>
          <p:cNvPicPr>
            <a:picLocks noChangeAspect="1"/>
          </p:cNvPicPr>
          <p:nvPr/>
        </p:nvPicPr>
        <p:blipFill>
          <a:blip r:embed="rId3"/>
          <a:stretch>
            <a:fillRect/>
          </a:stretch>
        </p:blipFill>
        <p:spPr>
          <a:xfrm>
            <a:off x="9832644" y="3620109"/>
            <a:ext cx="2359356" cy="3237891"/>
          </a:xfrm>
          <a:prstGeom prst="rect">
            <a:avLst/>
          </a:prstGeom>
        </p:spPr>
      </p:pic>
    </p:spTree>
    <p:extLst>
      <p:ext uri="{BB962C8B-B14F-4D97-AF65-F5344CB8AC3E}">
        <p14:creationId xmlns:p14="http://schemas.microsoft.com/office/powerpoint/2010/main" xmlns="" val="2598774190"/>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chemeClr val="accent5">
                    <a:lumMod val="75000"/>
                  </a:schemeClr>
                </a:solidFill>
                <a:latin typeface="Comic Sans MS" panose="030F0702030302020204" pitchFamily="66" charset="0"/>
              </a:rPr>
              <a:t> </a:t>
            </a:r>
            <a:r>
              <a:rPr lang="en-US" dirty="0" smtClean="0">
                <a:solidFill>
                  <a:schemeClr val="accent5">
                    <a:lumMod val="75000"/>
                  </a:schemeClr>
                </a:solidFill>
                <a:latin typeface="Comic Sans MS" panose="030F0702030302020204" pitchFamily="66" charset="0"/>
              </a:rPr>
              <a:t>MG</a:t>
            </a:r>
            <a:endParaRPr lang="en-US" dirty="0">
              <a:latin typeface="Comic Sans MS" panose="030F0702030302020204" pitchFamily="66" charset="0"/>
            </a:endParaRPr>
          </a:p>
        </p:txBody>
      </p:sp>
      <p:sp>
        <p:nvSpPr>
          <p:cNvPr id="3" name="Content Placeholder 2"/>
          <p:cNvSpPr>
            <a:spLocks noGrp="1"/>
          </p:cNvSpPr>
          <p:nvPr>
            <p:ph idx="1"/>
          </p:nvPr>
        </p:nvSpPr>
        <p:spPr>
          <a:xfrm>
            <a:off x="685799" y="1690687"/>
            <a:ext cx="5978237" cy="5042621"/>
          </a:xfrm>
        </p:spPr>
        <p:txBody>
          <a:bodyPr>
            <a:normAutofit lnSpcReduction="10000"/>
          </a:bodyPr>
          <a:lstStyle/>
          <a:p>
            <a:pPr>
              <a:lnSpc>
                <a:spcPct val="107000"/>
              </a:lnSpc>
              <a:spcBef>
                <a:spcPct val="0"/>
              </a:spcBef>
              <a:spcAft>
                <a:spcPts val="800"/>
              </a:spcAft>
              <a:buClr>
                <a:srgbClr val="00B050"/>
              </a:buClr>
            </a:pPr>
            <a:r>
              <a:rPr lang="en-US" altLang="sr-Latn-RS" b="1" dirty="0" smtClean="0">
                <a:solidFill>
                  <a:srgbClr val="00B050"/>
                </a:solidFill>
              </a:rPr>
              <a:t>Electrodiagnostic studies</a:t>
            </a:r>
          </a:p>
          <a:p>
            <a:pPr marL="0" indent="0">
              <a:lnSpc>
                <a:spcPct val="107000"/>
              </a:lnSpc>
              <a:spcBef>
                <a:spcPct val="0"/>
              </a:spcBef>
              <a:spcAft>
                <a:spcPts val="800"/>
              </a:spcAft>
              <a:buClr>
                <a:srgbClr val="00B050"/>
              </a:buClr>
              <a:buNone/>
            </a:pPr>
            <a:endParaRPr lang="en-US" altLang="sr-Latn-RS" b="1" dirty="0" smtClean="0">
              <a:solidFill>
                <a:srgbClr val="00B050"/>
              </a:solidFill>
            </a:endParaRPr>
          </a:p>
          <a:p>
            <a:pPr>
              <a:lnSpc>
                <a:spcPts val="2250"/>
              </a:lnSpc>
              <a:spcBef>
                <a:spcPts val="2000"/>
              </a:spcBef>
              <a:spcAft>
                <a:spcPts val="1000"/>
              </a:spcAft>
            </a:pPr>
            <a:r>
              <a:rPr lang="en-US" sz="2400" b="1" dirty="0" smtClean="0">
                <a:solidFill>
                  <a:srgbClr val="7030A0"/>
                </a:solidFill>
              </a:rPr>
              <a:t>Repetitive </a:t>
            </a:r>
            <a:r>
              <a:rPr lang="en-US" sz="2400" b="1" dirty="0">
                <a:solidFill>
                  <a:srgbClr val="7030A0"/>
                </a:solidFill>
              </a:rPr>
              <a:t>Nerve </a:t>
            </a:r>
            <a:r>
              <a:rPr lang="en-US" sz="2400" b="1" dirty="0" smtClean="0">
                <a:solidFill>
                  <a:srgbClr val="7030A0"/>
                </a:solidFill>
              </a:rPr>
              <a:t>Stimulation (RNS) </a:t>
            </a:r>
            <a:r>
              <a:rPr lang="en-US" sz="2400" dirty="0" smtClean="0"/>
              <a:t>- </a:t>
            </a:r>
            <a:r>
              <a:rPr lang="sr-Cyrl-RS" altLang="sr-Latn-RS" sz="2400" dirty="0" smtClean="0"/>
              <a:t> </a:t>
            </a:r>
            <a:r>
              <a:rPr lang="en-US" altLang="sr-Latn-RS" sz="2400" dirty="0"/>
              <a:t>Low-frequency repetitive nerve stimulation (up to 3 Hz) - reduction of muscle AP amplitude (decrement) by more than 15</a:t>
            </a:r>
            <a:r>
              <a:rPr lang="en-US" altLang="sr-Latn-RS" sz="2400" dirty="0" smtClean="0"/>
              <a:t>%</a:t>
            </a:r>
            <a:endParaRPr lang="sr-Cyrl-RS" altLang="sr-Latn-RS" sz="2200" dirty="0"/>
          </a:p>
          <a:p>
            <a:pPr>
              <a:lnSpc>
                <a:spcPts val="2250"/>
              </a:lnSpc>
              <a:spcBef>
                <a:spcPts val="2000"/>
              </a:spcBef>
              <a:spcAft>
                <a:spcPts val="1000"/>
              </a:spcAft>
            </a:pPr>
            <a:r>
              <a:rPr lang="en-US" sz="2400" b="1" dirty="0" smtClean="0">
                <a:solidFill>
                  <a:srgbClr val="7030A0"/>
                </a:solidFill>
              </a:rPr>
              <a:t>Neuromuscular </a:t>
            </a:r>
            <a:r>
              <a:rPr lang="en-US" sz="2400" b="1" dirty="0">
                <a:solidFill>
                  <a:srgbClr val="7030A0"/>
                </a:solidFill>
              </a:rPr>
              <a:t>Jitter </a:t>
            </a:r>
            <a:r>
              <a:rPr lang="en-US" sz="2400" b="1" dirty="0" smtClean="0">
                <a:solidFill>
                  <a:srgbClr val="7030A0"/>
                </a:solidFill>
              </a:rPr>
              <a:t>Study (single-fiber EMG</a:t>
            </a:r>
            <a:r>
              <a:rPr lang="en-US" sz="2400" b="1" dirty="0">
                <a:solidFill>
                  <a:srgbClr val="7030A0"/>
                </a:solidFill>
              </a:rPr>
              <a:t>, SFEMG)</a:t>
            </a:r>
            <a:r>
              <a:rPr lang="sr-Cyrl-RS" altLang="sr-Latn-RS" sz="2200" dirty="0" smtClean="0"/>
              <a:t>– </a:t>
            </a:r>
            <a:r>
              <a:rPr lang="en-US" altLang="sr-Latn-RS" sz="2200" dirty="0"/>
              <a:t>the variability of the AP interval from 2 individual muscle fibers belonging to the same motor unit ("jitter" phenomenon) is monitored, and if the time difference is &gt; 60 µs, the finding is pathological and supports a disorder of NM transmission</a:t>
            </a:r>
            <a:endParaRPr lang="sr-Cyrl-RS" altLang="sr-Latn-RS" b="1" dirty="0" smtClean="0">
              <a:solidFill>
                <a:srgbClr val="FF0000"/>
              </a:solidFill>
              <a:latin typeface="Calibri" panose="020F0502020204030204" pitchFamily="34" charset="0"/>
            </a:endParaRPr>
          </a:p>
        </p:txBody>
      </p:sp>
      <p:cxnSp>
        <p:nvCxnSpPr>
          <p:cNvPr id="5" name="Straight Connector 4"/>
          <p:cNvCxnSpPr/>
          <p:nvPr/>
        </p:nvCxnSpPr>
        <p:spPr>
          <a:xfrm flipV="1">
            <a:off x="954258" y="1371600"/>
            <a:ext cx="10283483" cy="9044"/>
          </a:xfrm>
          <a:prstGeom prst="line">
            <a:avLst/>
          </a:prstGeom>
          <a:ln w="38100">
            <a:solidFill>
              <a:srgbClr val="00B050"/>
            </a:solidFill>
          </a:ln>
        </p:spPr>
        <p:style>
          <a:lnRef idx="1">
            <a:schemeClr val="accent1"/>
          </a:lnRef>
          <a:fillRef idx="0">
            <a:schemeClr val="accent1"/>
          </a:fillRef>
          <a:effectRef idx="0">
            <a:schemeClr val="accent1"/>
          </a:effectRef>
          <a:fontRef idx="minor">
            <a:schemeClr val="tx1"/>
          </a:fontRef>
        </p:style>
      </p:cxnSp>
      <p:pic>
        <p:nvPicPr>
          <p:cNvPr id="6" name="Picture 5"/>
          <p:cNvPicPr>
            <a:picLocks noChangeAspect="1"/>
          </p:cNvPicPr>
          <p:nvPr/>
        </p:nvPicPr>
        <p:blipFill>
          <a:blip r:embed="rId2"/>
          <a:stretch>
            <a:fillRect/>
          </a:stretch>
        </p:blipFill>
        <p:spPr>
          <a:xfrm>
            <a:off x="6816437" y="1412490"/>
            <a:ext cx="5139373" cy="2152075"/>
          </a:xfrm>
          <a:prstGeom prst="rect">
            <a:avLst/>
          </a:prstGeom>
        </p:spPr>
      </p:pic>
      <p:pic>
        <p:nvPicPr>
          <p:cNvPr id="7" name="Picture 6"/>
          <p:cNvPicPr>
            <a:picLocks noChangeAspect="1"/>
          </p:cNvPicPr>
          <p:nvPr/>
        </p:nvPicPr>
        <p:blipFill>
          <a:blip r:embed="rId3"/>
          <a:stretch>
            <a:fillRect/>
          </a:stretch>
        </p:blipFill>
        <p:spPr>
          <a:xfrm>
            <a:off x="6816437" y="3658560"/>
            <a:ext cx="5139373" cy="3199440"/>
          </a:xfrm>
          <a:prstGeom prst="rect">
            <a:avLst/>
          </a:prstGeom>
        </p:spPr>
      </p:pic>
    </p:spTree>
    <p:extLst>
      <p:ext uri="{BB962C8B-B14F-4D97-AF65-F5344CB8AC3E}">
        <p14:creationId xmlns:p14="http://schemas.microsoft.com/office/powerpoint/2010/main" xmlns="" val="45286428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716705"/>
            <a:ext cx="10515600" cy="1325563"/>
          </a:xfrm>
        </p:spPr>
        <p:txBody>
          <a:bodyPr>
            <a:normAutofit/>
          </a:bodyPr>
          <a:lstStyle/>
          <a:p>
            <a:r>
              <a:rPr lang="en-US" dirty="0">
                <a:solidFill>
                  <a:schemeClr val="tx1">
                    <a:lumMod val="95000"/>
                    <a:lumOff val="5000"/>
                  </a:schemeClr>
                </a:solidFill>
                <a:latin typeface="Comic Sans MS" panose="030F0702030302020204" pitchFamily="66" charset="0"/>
              </a:rPr>
              <a:t>Needle </a:t>
            </a:r>
            <a:r>
              <a:rPr lang="en-US" dirty="0" smtClean="0">
                <a:solidFill>
                  <a:schemeClr val="tx1">
                    <a:lumMod val="95000"/>
                    <a:lumOff val="5000"/>
                  </a:schemeClr>
                </a:solidFill>
                <a:latin typeface="Comic Sans MS" panose="030F0702030302020204" pitchFamily="66" charset="0"/>
              </a:rPr>
              <a:t>electromyography</a:t>
            </a:r>
            <a:r>
              <a:rPr lang="sr-Cyrl-RS" b="1" dirty="0">
                <a:solidFill>
                  <a:srgbClr val="00B050"/>
                </a:solidFill>
              </a:rPr>
              <a:t/>
            </a:r>
            <a:br>
              <a:rPr lang="sr-Cyrl-RS" b="1" dirty="0">
                <a:solidFill>
                  <a:srgbClr val="00B050"/>
                </a:solidFill>
              </a:rPr>
            </a:br>
            <a:endParaRPr lang="en-US" dirty="0">
              <a:latin typeface="Comic Sans MS" panose="030F0702030302020204" pitchFamily="66" charset="0"/>
            </a:endParaRPr>
          </a:p>
        </p:txBody>
      </p:sp>
      <p:sp>
        <p:nvSpPr>
          <p:cNvPr id="3" name="Content Placeholder 2"/>
          <p:cNvSpPr>
            <a:spLocks noGrp="1"/>
          </p:cNvSpPr>
          <p:nvPr>
            <p:ph idx="1"/>
          </p:nvPr>
        </p:nvSpPr>
        <p:spPr>
          <a:xfrm>
            <a:off x="685800" y="2128126"/>
            <a:ext cx="10515600" cy="4351338"/>
          </a:xfrm>
        </p:spPr>
        <p:txBody>
          <a:bodyPr>
            <a:normAutofit/>
          </a:bodyPr>
          <a:lstStyle/>
          <a:p>
            <a:pPr>
              <a:buClr>
                <a:srgbClr val="00B050"/>
              </a:buClr>
            </a:pPr>
            <a:r>
              <a:rPr lang="en-US" dirty="0"/>
              <a:t>Analysis of electrical activity in a relaxed muscle and during its </a:t>
            </a:r>
            <a:r>
              <a:rPr lang="en-US" dirty="0" smtClean="0"/>
              <a:t>contraction</a:t>
            </a:r>
          </a:p>
          <a:p>
            <a:pPr>
              <a:buClr>
                <a:srgbClr val="00B050"/>
              </a:buClr>
            </a:pPr>
            <a:r>
              <a:rPr lang="en-US" dirty="0" smtClean="0">
                <a:solidFill>
                  <a:srgbClr val="00B050"/>
                </a:solidFill>
              </a:rPr>
              <a:t>Insertion </a:t>
            </a:r>
            <a:r>
              <a:rPr lang="en-US" dirty="0">
                <a:solidFill>
                  <a:srgbClr val="00B050"/>
                </a:solidFill>
              </a:rPr>
              <a:t>activity </a:t>
            </a:r>
            <a:r>
              <a:rPr lang="en-US" dirty="0"/>
              <a:t>- by inserting a needle electrode into the muscle, mechanical stimulation causes a series of action potentials (AP) of short duration and low amplitude, which quickly disappear after the electrode stops </a:t>
            </a:r>
            <a:r>
              <a:rPr lang="en-US" dirty="0" smtClean="0"/>
              <a:t>moving</a:t>
            </a:r>
          </a:p>
          <a:p>
            <a:pPr marL="0" indent="0">
              <a:buClr>
                <a:srgbClr val="00B050"/>
              </a:buClr>
              <a:buNone/>
            </a:pPr>
            <a:endParaRPr lang="en-US" dirty="0" smtClean="0"/>
          </a:p>
          <a:p>
            <a:pPr>
              <a:buClr>
                <a:srgbClr val="00B050"/>
              </a:buClr>
            </a:pPr>
            <a:r>
              <a:rPr lang="en-US" dirty="0" smtClean="0"/>
              <a:t>Highly </a:t>
            </a:r>
            <a:r>
              <a:rPr lang="en-US" dirty="0"/>
              <a:t>emphasized insertional activity with a long duration - muscle </a:t>
            </a:r>
            <a:r>
              <a:rPr lang="en-US" dirty="0" smtClean="0"/>
              <a:t>denervation</a:t>
            </a:r>
            <a:endParaRPr lang="sr-Cyrl-RS" b="1" dirty="0" smtClean="0"/>
          </a:p>
        </p:txBody>
      </p:sp>
      <p:cxnSp>
        <p:nvCxnSpPr>
          <p:cNvPr id="4" name="Straight Connector 3"/>
          <p:cNvCxnSpPr/>
          <p:nvPr/>
        </p:nvCxnSpPr>
        <p:spPr>
          <a:xfrm flipV="1">
            <a:off x="685800" y="1379487"/>
            <a:ext cx="10515600" cy="42206"/>
          </a:xfrm>
          <a:prstGeom prst="line">
            <a:avLst/>
          </a:prstGeom>
          <a:ln w="38100">
            <a:solidFill>
              <a:srgbClr val="00B05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1486633823"/>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Cyrl-RS" dirty="0">
                <a:solidFill>
                  <a:schemeClr val="accent5">
                    <a:lumMod val="75000"/>
                  </a:schemeClr>
                </a:solidFill>
                <a:latin typeface="Comic Sans MS" panose="030F0702030302020204" pitchFamily="66" charset="0"/>
              </a:rPr>
              <a:t> </a:t>
            </a:r>
            <a:r>
              <a:rPr lang="en-US" dirty="0" smtClean="0">
                <a:latin typeface="Comic Sans MS" panose="030F0702030302020204" pitchFamily="66" charset="0"/>
              </a:rPr>
              <a:t>MG</a:t>
            </a:r>
            <a:endParaRPr lang="en-US" dirty="0">
              <a:latin typeface="Comic Sans MS" panose="030F0702030302020204" pitchFamily="66" charset="0"/>
            </a:endParaRPr>
          </a:p>
        </p:txBody>
      </p:sp>
      <p:sp>
        <p:nvSpPr>
          <p:cNvPr id="3" name="Content Placeholder 2"/>
          <p:cNvSpPr>
            <a:spLocks noGrp="1"/>
          </p:cNvSpPr>
          <p:nvPr>
            <p:ph idx="1"/>
          </p:nvPr>
        </p:nvSpPr>
        <p:spPr>
          <a:xfrm>
            <a:off x="838200" y="1667959"/>
            <a:ext cx="11201401" cy="4862946"/>
          </a:xfrm>
        </p:spPr>
        <p:txBody>
          <a:bodyPr>
            <a:normAutofit/>
          </a:bodyPr>
          <a:lstStyle/>
          <a:p>
            <a:pPr>
              <a:lnSpc>
                <a:spcPct val="107000"/>
              </a:lnSpc>
              <a:spcBef>
                <a:spcPct val="0"/>
              </a:spcBef>
              <a:spcAft>
                <a:spcPts val="800"/>
              </a:spcAft>
              <a:buFontTx/>
              <a:buNone/>
            </a:pPr>
            <a:endParaRPr lang="sr-Latn-CS" altLang="sr-Latn-RS" sz="1050" dirty="0"/>
          </a:p>
          <a:p>
            <a:pPr>
              <a:lnSpc>
                <a:spcPct val="107000"/>
              </a:lnSpc>
              <a:spcBef>
                <a:spcPct val="0"/>
              </a:spcBef>
              <a:spcAft>
                <a:spcPts val="800"/>
              </a:spcAft>
              <a:buClr>
                <a:srgbClr val="00B050"/>
              </a:buClr>
            </a:pPr>
            <a:r>
              <a:rPr lang="en-US" altLang="sr-Latn-RS" b="1" dirty="0" smtClean="0">
                <a:solidFill>
                  <a:srgbClr val="00B050"/>
                </a:solidFill>
              </a:rPr>
              <a:t>Thymus imaging</a:t>
            </a:r>
            <a:r>
              <a:rPr lang="en-US" altLang="sr-Latn-RS" b="1" dirty="0">
                <a:solidFill>
                  <a:srgbClr val="00B050"/>
                </a:solidFill>
              </a:rPr>
              <a:t> </a:t>
            </a:r>
            <a:r>
              <a:rPr lang="sr-Cyrl-RS" altLang="sr-Latn-RS" b="1" dirty="0" smtClean="0">
                <a:solidFill>
                  <a:srgbClr val="00B050"/>
                </a:solidFill>
              </a:rPr>
              <a:t>(</a:t>
            </a:r>
            <a:r>
              <a:rPr lang="en-US" altLang="sr-Latn-RS" b="1" dirty="0" smtClean="0">
                <a:solidFill>
                  <a:srgbClr val="00B050"/>
                </a:solidFill>
              </a:rPr>
              <a:t>X ray</a:t>
            </a:r>
            <a:r>
              <a:rPr lang="sr-Cyrl-RS" altLang="sr-Latn-RS" b="1" dirty="0" smtClean="0">
                <a:solidFill>
                  <a:srgbClr val="00B050"/>
                </a:solidFill>
              </a:rPr>
              <a:t>, </a:t>
            </a:r>
            <a:r>
              <a:rPr lang="en-US" altLang="sr-Latn-RS" b="1" dirty="0" smtClean="0">
                <a:solidFill>
                  <a:srgbClr val="00B050"/>
                </a:solidFill>
              </a:rPr>
              <a:t>CT</a:t>
            </a:r>
            <a:r>
              <a:rPr lang="sr-Cyrl-RS" altLang="sr-Latn-RS" b="1" dirty="0" smtClean="0">
                <a:solidFill>
                  <a:srgbClr val="00B050"/>
                </a:solidFill>
              </a:rPr>
              <a:t>) </a:t>
            </a:r>
            <a:r>
              <a:rPr lang="sr-Cyrl-RS" altLang="sr-Latn-RS" sz="2400" dirty="0" smtClean="0"/>
              <a:t>– </a:t>
            </a:r>
            <a:r>
              <a:rPr lang="en-US" altLang="sr-Latn-RS" sz="2400" dirty="0" smtClean="0"/>
              <a:t>exploration of anterior mediastinum</a:t>
            </a:r>
            <a:r>
              <a:rPr lang="sr-Cyrl-RS" altLang="sr-Latn-RS" sz="2400" dirty="0" smtClean="0"/>
              <a:t> (</a:t>
            </a:r>
            <a:r>
              <a:rPr lang="en-US" altLang="sr-Latn-RS" sz="2400" dirty="0" smtClean="0"/>
              <a:t>thymom, hyperplasia</a:t>
            </a:r>
            <a:r>
              <a:rPr lang="sr-Cyrl-RS" altLang="sr-Latn-RS" sz="2400" dirty="0" smtClean="0"/>
              <a:t>)</a:t>
            </a:r>
            <a:endParaRPr lang="en-US" altLang="sr-Latn-RS" sz="2400" dirty="0"/>
          </a:p>
          <a:p>
            <a:pPr>
              <a:lnSpc>
                <a:spcPct val="107000"/>
              </a:lnSpc>
              <a:spcBef>
                <a:spcPct val="0"/>
              </a:spcBef>
              <a:spcAft>
                <a:spcPts val="800"/>
              </a:spcAft>
              <a:buFontTx/>
              <a:buNone/>
            </a:pPr>
            <a:endParaRPr lang="sr-Latn-CS" altLang="sr-Latn-RS" sz="900" dirty="0"/>
          </a:p>
          <a:p>
            <a:pPr marL="0" indent="0">
              <a:buClr>
                <a:srgbClr val="00B050"/>
              </a:buClr>
              <a:buNone/>
            </a:pPr>
            <a:endParaRPr lang="sr-Latn-CS" altLang="en-US" sz="2400" dirty="0"/>
          </a:p>
          <a:p>
            <a:pPr marL="0" indent="0">
              <a:buClr>
                <a:srgbClr val="00B050"/>
              </a:buClr>
              <a:buNone/>
            </a:pPr>
            <a:endParaRPr lang="sr-Cyrl-RS" altLang="sr-Latn-RS" b="1" dirty="0">
              <a:solidFill>
                <a:srgbClr val="FF0000"/>
              </a:solidFill>
              <a:latin typeface="Calibri" panose="020F0502020204030204" pitchFamily="34" charset="0"/>
            </a:endParaRPr>
          </a:p>
          <a:p>
            <a:pPr marL="0" indent="0">
              <a:buClr>
                <a:srgbClr val="00B050"/>
              </a:buClr>
              <a:buNone/>
            </a:pPr>
            <a:endParaRPr lang="sr-Cyrl-RS" altLang="sr-Latn-RS" b="1" dirty="0" smtClean="0">
              <a:solidFill>
                <a:srgbClr val="FF0000"/>
              </a:solidFill>
              <a:latin typeface="Calibri" panose="020F0502020204030204" pitchFamily="34" charset="0"/>
            </a:endParaRPr>
          </a:p>
        </p:txBody>
      </p:sp>
      <p:cxnSp>
        <p:nvCxnSpPr>
          <p:cNvPr id="5" name="Straight Connector 4"/>
          <p:cNvCxnSpPr/>
          <p:nvPr/>
        </p:nvCxnSpPr>
        <p:spPr>
          <a:xfrm flipV="1">
            <a:off x="954258" y="1371600"/>
            <a:ext cx="10283483" cy="9044"/>
          </a:xfrm>
          <a:prstGeom prst="line">
            <a:avLst/>
          </a:prstGeom>
          <a:ln w="38100">
            <a:solidFill>
              <a:srgbClr val="00B050"/>
            </a:solidFill>
          </a:ln>
        </p:spPr>
        <p:style>
          <a:lnRef idx="1">
            <a:schemeClr val="accent1"/>
          </a:lnRef>
          <a:fillRef idx="0">
            <a:schemeClr val="accent1"/>
          </a:fillRef>
          <a:effectRef idx="0">
            <a:schemeClr val="accent1"/>
          </a:effectRef>
          <a:fontRef idx="minor">
            <a:schemeClr val="tx1"/>
          </a:fontRef>
        </p:style>
      </p:cxnSp>
      <p:pic>
        <p:nvPicPr>
          <p:cNvPr id="4" name="Picture 3"/>
          <p:cNvPicPr>
            <a:picLocks noChangeAspect="1"/>
          </p:cNvPicPr>
          <p:nvPr/>
        </p:nvPicPr>
        <p:blipFill>
          <a:blip r:embed="rId3"/>
          <a:stretch>
            <a:fillRect/>
          </a:stretch>
        </p:blipFill>
        <p:spPr>
          <a:xfrm>
            <a:off x="387755" y="3313109"/>
            <a:ext cx="3962743" cy="3210269"/>
          </a:xfrm>
          <a:prstGeom prst="rect">
            <a:avLst/>
          </a:prstGeom>
        </p:spPr>
      </p:pic>
      <p:pic>
        <p:nvPicPr>
          <p:cNvPr id="6" name="Picture 5"/>
          <p:cNvPicPr>
            <a:picLocks noChangeAspect="1"/>
          </p:cNvPicPr>
          <p:nvPr/>
        </p:nvPicPr>
        <p:blipFill>
          <a:blip r:embed="rId4"/>
          <a:stretch>
            <a:fillRect/>
          </a:stretch>
        </p:blipFill>
        <p:spPr>
          <a:xfrm>
            <a:off x="4350498" y="3313110"/>
            <a:ext cx="3218967" cy="3210268"/>
          </a:xfrm>
          <a:prstGeom prst="rect">
            <a:avLst/>
          </a:prstGeom>
        </p:spPr>
      </p:pic>
      <p:pic>
        <p:nvPicPr>
          <p:cNvPr id="7" name="Picture 6"/>
          <p:cNvPicPr>
            <a:picLocks noChangeAspect="1"/>
          </p:cNvPicPr>
          <p:nvPr/>
        </p:nvPicPr>
        <p:blipFill>
          <a:blip r:embed="rId5"/>
          <a:stretch>
            <a:fillRect/>
          </a:stretch>
        </p:blipFill>
        <p:spPr>
          <a:xfrm>
            <a:off x="7569465" y="3325091"/>
            <a:ext cx="3842932" cy="3178105"/>
          </a:xfrm>
          <a:prstGeom prst="rect">
            <a:avLst/>
          </a:prstGeom>
        </p:spPr>
      </p:pic>
    </p:spTree>
    <p:extLst>
      <p:ext uri="{BB962C8B-B14F-4D97-AF65-F5344CB8AC3E}">
        <p14:creationId xmlns:p14="http://schemas.microsoft.com/office/powerpoint/2010/main" xmlns="" val="3591142837"/>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Cyrl-RS" dirty="0">
                <a:solidFill>
                  <a:schemeClr val="accent5">
                    <a:lumMod val="75000"/>
                  </a:schemeClr>
                </a:solidFill>
                <a:latin typeface="Comic Sans MS" panose="030F0702030302020204" pitchFamily="66" charset="0"/>
              </a:rPr>
              <a:t> </a:t>
            </a:r>
            <a:r>
              <a:rPr lang="en-US" dirty="0" smtClean="0">
                <a:latin typeface="Comic Sans MS" panose="030F0702030302020204" pitchFamily="66" charset="0"/>
              </a:rPr>
              <a:t>MG</a:t>
            </a:r>
            <a:endParaRPr lang="en-US" dirty="0">
              <a:latin typeface="Comic Sans MS" panose="030F0702030302020204" pitchFamily="66" charset="0"/>
            </a:endParaRPr>
          </a:p>
        </p:txBody>
      </p:sp>
      <p:sp>
        <p:nvSpPr>
          <p:cNvPr id="3" name="Content Placeholder 2"/>
          <p:cNvSpPr>
            <a:spLocks noGrp="1"/>
          </p:cNvSpPr>
          <p:nvPr>
            <p:ph idx="1"/>
          </p:nvPr>
        </p:nvSpPr>
        <p:spPr>
          <a:xfrm>
            <a:off x="703116" y="1380644"/>
            <a:ext cx="11201401" cy="4862946"/>
          </a:xfrm>
        </p:spPr>
        <p:txBody>
          <a:bodyPr>
            <a:normAutofit/>
          </a:bodyPr>
          <a:lstStyle/>
          <a:p>
            <a:pPr>
              <a:lnSpc>
                <a:spcPct val="107000"/>
              </a:lnSpc>
              <a:spcBef>
                <a:spcPct val="0"/>
              </a:spcBef>
              <a:spcAft>
                <a:spcPts val="800"/>
              </a:spcAft>
              <a:buFontTx/>
              <a:buNone/>
            </a:pPr>
            <a:endParaRPr lang="sr-Latn-CS" altLang="sr-Latn-RS" sz="1050" dirty="0"/>
          </a:p>
          <a:p>
            <a:pPr>
              <a:lnSpc>
                <a:spcPct val="107000"/>
              </a:lnSpc>
              <a:spcBef>
                <a:spcPct val="0"/>
              </a:spcBef>
              <a:spcAft>
                <a:spcPts val="800"/>
              </a:spcAft>
              <a:buClr>
                <a:srgbClr val="00B050"/>
              </a:buClr>
            </a:pPr>
            <a:r>
              <a:rPr lang="en-US" altLang="sr-Latn-RS" b="1" dirty="0" smtClean="0">
                <a:solidFill>
                  <a:srgbClr val="00B050"/>
                </a:solidFill>
              </a:rPr>
              <a:t>Immunological tests</a:t>
            </a:r>
            <a:endParaRPr lang="sr-Cyrl-RS" altLang="sr-Latn-RS" b="1" dirty="0" smtClean="0">
              <a:solidFill>
                <a:srgbClr val="00B050"/>
              </a:solidFill>
            </a:endParaRPr>
          </a:p>
          <a:p>
            <a:pPr>
              <a:lnSpc>
                <a:spcPct val="107000"/>
              </a:lnSpc>
              <a:spcBef>
                <a:spcPct val="0"/>
              </a:spcBef>
              <a:spcAft>
                <a:spcPts val="800"/>
              </a:spcAft>
              <a:buClr>
                <a:srgbClr val="00B050"/>
              </a:buClr>
            </a:pPr>
            <a:endParaRPr lang="sr-Cyrl-RS" altLang="sr-Latn-RS" b="1" dirty="0">
              <a:solidFill>
                <a:srgbClr val="00B050"/>
              </a:solidFill>
            </a:endParaRPr>
          </a:p>
          <a:p>
            <a:pPr marL="0" indent="0">
              <a:lnSpc>
                <a:spcPct val="107000"/>
              </a:lnSpc>
              <a:spcBef>
                <a:spcPct val="0"/>
              </a:spcBef>
              <a:spcAft>
                <a:spcPts val="800"/>
              </a:spcAft>
              <a:buClr>
                <a:srgbClr val="00B050"/>
              </a:buClr>
              <a:buNone/>
            </a:pPr>
            <a:endParaRPr lang="en-US" altLang="sr-Latn-RS" b="1" dirty="0">
              <a:solidFill>
                <a:srgbClr val="00B050"/>
              </a:solidFill>
            </a:endParaRPr>
          </a:p>
          <a:p>
            <a:pPr>
              <a:lnSpc>
                <a:spcPct val="107000"/>
              </a:lnSpc>
              <a:spcBef>
                <a:spcPct val="0"/>
              </a:spcBef>
              <a:spcAft>
                <a:spcPts val="800"/>
              </a:spcAft>
              <a:buFontTx/>
              <a:buNone/>
            </a:pPr>
            <a:r>
              <a:rPr lang="sr-Cyrl-RS" altLang="sr-Latn-RS" sz="900" dirty="0" smtClean="0"/>
              <a:t>  </a:t>
            </a:r>
          </a:p>
          <a:p>
            <a:pPr>
              <a:lnSpc>
                <a:spcPct val="107000"/>
              </a:lnSpc>
              <a:spcBef>
                <a:spcPct val="0"/>
              </a:spcBef>
              <a:spcAft>
                <a:spcPts val="800"/>
              </a:spcAft>
            </a:pPr>
            <a:r>
              <a:rPr lang="sr-Cyrl-RS" altLang="sr-Latn-RS" sz="900" dirty="0"/>
              <a:t> </a:t>
            </a:r>
            <a:endParaRPr lang="sr-Latn-CS" altLang="sr-Latn-RS" sz="900" dirty="0"/>
          </a:p>
          <a:p>
            <a:pPr marL="0" indent="0">
              <a:buClr>
                <a:srgbClr val="00B050"/>
              </a:buClr>
              <a:buNone/>
            </a:pPr>
            <a:endParaRPr lang="sr-Latn-CS" altLang="en-US" sz="2400" dirty="0"/>
          </a:p>
          <a:p>
            <a:pPr marL="0" indent="0">
              <a:buClr>
                <a:srgbClr val="00B050"/>
              </a:buClr>
              <a:buNone/>
            </a:pPr>
            <a:endParaRPr lang="sr-Cyrl-RS" altLang="sr-Latn-RS" b="1" dirty="0">
              <a:solidFill>
                <a:srgbClr val="FF0000"/>
              </a:solidFill>
              <a:latin typeface="Calibri" panose="020F0502020204030204" pitchFamily="34" charset="0"/>
            </a:endParaRPr>
          </a:p>
          <a:p>
            <a:pPr marL="0" indent="0">
              <a:buClr>
                <a:srgbClr val="00B050"/>
              </a:buClr>
              <a:buNone/>
            </a:pPr>
            <a:endParaRPr lang="sr-Cyrl-RS" altLang="sr-Latn-RS" b="1" dirty="0" smtClean="0">
              <a:solidFill>
                <a:srgbClr val="FF0000"/>
              </a:solidFill>
              <a:latin typeface="Calibri" panose="020F0502020204030204" pitchFamily="34" charset="0"/>
            </a:endParaRPr>
          </a:p>
        </p:txBody>
      </p:sp>
      <p:cxnSp>
        <p:nvCxnSpPr>
          <p:cNvPr id="5" name="Straight Connector 4"/>
          <p:cNvCxnSpPr/>
          <p:nvPr/>
        </p:nvCxnSpPr>
        <p:spPr>
          <a:xfrm flipV="1">
            <a:off x="954258" y="1371600"/>
            <a:ext cx="10283483" cy="9044"/>
          </a:xfrm>
          <a:prstGeom prst="line">
            <a:avLst/>
          </a:prstGeom>
          <a:ln w="38100">
            <a:solidFill>
              <a:srgbClr val="00B050"/>
            </a:solidFill>
          </a:ln>
        </p:spPr>
        <p:style>
          <a:lnRef idx="1">
            <a:schemeClr val="accent1"/>
          </a:lnRef>
          <a:fillRef idx="0">
            <a:schemeClr val="accent1"/>
          </a:fillRef>
          <a:effectRef idx="0">
            <a:schemeClr val="accent1"/>
          </a:effectRef>
          <a:fontRef idx="minor">
            <a:schemeClr val="tx1"/>
          </a:fontRef>
        </p:style>
      </p:cxnSp>
      <p:sp>
        <p:nvSpPr>
          <p:cNvPr id="6" name="Rectangle 3"/>
          <p:cNvSpPr txBox="1">
            <a:spLocks noChangeArrowheads="1"/>
          </p:cNvSpPr>
          <p:nvPr/>
        </p:nvSpPr>
        <p:spPr>
          <a:xfrm>
            <a:off x="703115" y="2195946"/>
            <a:ext cx="10934703" cy="4495800"/>
          </a:xfrm>
          <a:prstGeom prst="rect">
            <a:avLst/>
          </a:prstGeom>
        </p:spPr>
        <p:txBody>
          <a:bodyPr vert="horz" lIns="91440" tIns="45720" rIns="91440" bIns="45720" rtlCol="0">
            <a:normAutofit fontScale="850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endParaRPr lang="sr-Cyrl-RS" altLang="en-US" dirty="0" smtClean="0"/>
          </a:p>
          <a:p>
            <a:r>
              <a:rPr lang="sr-Latn-RS" altLang="en-US" dirty="0"/>
              <a:t>RIA method - IgG, IgM antibodies to </a:t>
            </a:r>
            <a:r>
              <a:rPr lang="sr-Latn-RS" altLang="en-US" b="1" dirty="0">
                <a:solidFill>
                  <a:schemeClr val="accent6"/>
                </a:solidFill>
              </a:rPr>
              <a:t>nAchR</a:t>
            </a:r>
            <a:r>
              <a:rPr lang="sr-Latn-RS" altLang="en-US" dirty="0"/>
              <a:t> (ocular form 71% +, generalized 90% </a:t>
            </a:r>
            <a:r>
              <a:rPr lang="sr-Latn-RS" altLang="en-US" dirty="0" smtClean="0"/>
              <a:t>+)</a:t>
            </a:r>
            <a:endParaRPr lang="en-US" altLang="en-US" dirty="0" smtClean="0"/>
          </a:p>
          <a:p>
            <a:endParaRPr lang="en-US" altLang="en-US" dirty="0"/>
          </a:p>
          <a:p>
            <a:pPr marL="0" indent="0">
              <a:buNone/>
            </a:pPr>
            <a:r>
              <a:rPr lang="en-US" altLang="en-US" dirty="0" smtClean="0"/>
              <a:t>    </a:t>
            </a:r>
            <a:r>
              <a:rPr lang="sr-Latn-RS" altLang="en-US" b="1" dirty="0" smtClean="0">
                <a:solidFill>
                  <a:srgbClr val="7030A0"/>
                </a:solidFill>
              </a:rPr>
              <a:t>A </a:t>
            </a:r>
            <a:r>
              <a:rPr lang="sr-Latn-RS" altLang="en-US" b="1" dirty="0">
                <a:solidFill>
                  <a:srgbClr val="7030A0"/>
                </a:solidFill>
              </a:rPr>
              <a:t>negative finding does not exclude </a:t>
            </a:r>
            <a:r>
              <a:rPr lang="sr-Latn-RS" altLang="en-US" b="1" dirty="0" smtClean="0">
                <a:solidFill>
                  <a:srgbClr val="7030A0"/>
                </a:solidFill>
              </a:rPr>
              <a:t>MG</a:t>
            </a:r>
            <a:endParaRPr lang="en-US" altLang="en-US" b="1" dirty="0" smtClean="0">
              <a:solidFill>
                <a:srgbClr val="7030A0"/>
              </a:solidFill>
            </a:endParaRPr>
          </a:p>
          <a:p>
            <a:pPr marL="0" indent="0">
              <a:buNone/>
            </a:pPr>
            <a:endParaRPr lang="en-US" altLang="en-US" b="1" dirty="0"/>
          </a:p>
          <a:p>
            <a:r>
              <a:rPr lang="sr-Latn-RS" altLang="en-US" b="1" dirty="0" smtClean="0">
                <a:solidFill>
                  <a:schemeClr val="accent6"/>
                </a:solidFill>
              </a:rPr>
              <a:t>Anti-MuSK </a:t>
            </a:r>
            <a:r>
              <a:rPr lang="sr-Latn-RS" altLang="en-US" b="1" dirty="0">
                <a:solidFill>
                  <a:schemeClr val="accent6"/>
                </a:solidFill>
              </a:rPr>
              <a:t>At </a:t>
            </a:r>
            <a:r>
              <a:rPr lang="sr-Latn-RS" altLang="en-US" dirty="0"/>
              <a:t>– in 30-40% of AChR-At seronegative </a:t>
            </a:r>
            <a:r>
              <a:rPr lang="sr-Latn-RS" altLang="en-US" dirty="0" smtClean="0"/>
              <a:t>patients</a:t>
            </a:r>
            <a:endParaRPr lang="en-US" altLang="en-US" dirty="0" smtClean="0"/>
          </a:p>
          <a:p>
            <a:pPr marL="0" indent="0">
              <a:buNone/>
            </a:pPr>
            <a:endParaRPr lang="en-US" altLang="en-US" dirty="0" smtClean="0"/>
          </a:p>
          <a:p>
            <a:r>
              <a:rPr lang="sr-Latn-RS" altLang="en-US" dirty="0" smtClean="0"/>
              <a:t>About </a:t>
            </a:r>
            <a:r>
              <a:rPr lang="sr-Latn-RS" altLang="en-US" dirty="0"/>
              <a:t>10% of patients with generalized MG have neither AChR-At nor anti-MuSK At -     </a:t>
            </a:r>
            <a:r>
              <a:rPr lang="sr-Latn-RS" altLang="en-US" b="1" dirty="0">
                <a:solidFill>
                  <a:srgbClr val="7030A0"/>
                </a:solidFill>
              </a:rPr>
              <a:t>DOUBLE SERONEGATIVE </a:t>
            </a:r>
            <a:r>
              <a:rPr lang="sr-Latn-RS" altLang="en-US" b="1" dirty="0" smtClean="0">
                <a:solidFill>
                  <a:srgbClr val="7030A0"/>
                </a:solidFill>
              </a:rPr>
              <a:t>MG</a:t>
            </a:r>
            <a:endParaRPr lang="en-US" altLang="en-US" b="1" dirty="0" smtClean="0">
              <a:solidFill>
                <a:srgbClr val="7030A0"/>
              </a:solidFill>
            </a:endParaRPr>
          </a:p>
          <a:p>
            <a:pPr marL="0" indent="0">
              <a:buNone/>
            </a:pPr>
            <a:endParaRPr lang="en-US" altLang="en-US" b="1" dirty="0" smtClean="0">
              <a:solidFill>
                <a:srgbClr val="7030A0"/>
              </a:solidFill>
            </a:endParaRPr>
          </a:p>
          <a:p>
            <a:r>
              <a:rPr lang="sr-Latn-RS" altLang="en-US" dirty="0" smtClean="0"/>
              <a:t>Identification </a:t>
            </a:r>
            <a:r>
              <a:rPr lang="sr-Latn-RS" altLang="en-US" dirty="0"/>
              <a:t>of LRP4 At in 50% of double </a:t>
            </a:r>
            <a:r>
              <a:rPr lang="sr-Latn-RS" altLang="en-US" dirty="0" smtClean="0"/>
              <a:t>seronegatives</a:t>
            </a:r>
            <a:endParaRPr lang="en-US" altLang="en-US" b="1" dirty="0" smtClean="0">
              <a:solidFill>
                <a:srgbClr val="7030A0"/>
              </a:solidFill>
            </a:endParaRPr>
          </a:p>
          <a:p>
            <a:endParaRPr lang="en-US" altLang="en-US" sz="2400" dirty="0" smtClean="0"/>
          </a:p>
        </p:txBody>
      </p:sp>
    </p:spTree>
    <p:extLst>
      <p:ext uri="{BB962C8B-B14F-4D97-AF65-F5344CB8AC3E}">
        <p14:creationId xmlns:p14="http://schemas.microsoft.com/office/powerpoint/2010/main" xmlns="" val="3349079747"/>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Cyrl-RS" dirty="0">
                <a:solidFill>
                  <a:schemeClr val="accent5">
                    <a:lumMod val="75000"/>
                  </a:schemeClr>
                </a:solidFill>
                <a:latin typeface="Comic Sans MS" panose="030F0702030302020204" pitchFamily="66" charset="0"/>
              </a:rPr>
              <a:t> </a:t>
            </a:r>
            <a:r>
              <a:rPr lang="en-US" dirty="0" smtClean="0">
                <a:latin typeface="Comic Sans MS" panose="030F0702030302020204" pitchFamily="66" charset="0"/>
              </a:rPr>
              <a:t>MG</a:t>
            </a:r>
            <a:endParaRPr lang="en-US" dirty="0">
              <a:latin typeface="Comic Sans MS" panose="030F0702030302020204" pitchFamily="66" charset="0"/>
            </a:endParaRPr>
          </a:p>
        </p:txBody>
      </p:sp>
      <p:sp>
        <p:nvSpPr>
          <p:cNvPr id="3" name="Content Placeholder 2"/>
          <p:cNvSpPr>
            <a:spLocks noGrp="1"/>
          </p:cNvSpPr>
          <p:nvPr>
            <p:ph idx="1"/>
          </p:nvPr>
        </p:nvSpPr>
        <p:spPr>
          <a:xfrm>
            <a:off x="954258" y="2285999"/>
            <a:ext cx="10399541" cy="4862946"/>
          </a:xfrm>
        </p:spPr>
        <p:txBody>
          <a:bodyPr>
            <a:normAutofit/>
          </a:bodyPr>
          <a:lstStyle/>
          <a:p>
            <a:pPr marL="0" indent="0">
              <a:lnSpc>
                <a:spcPct val="107000"/>
              </a:lnSpc>
              <a:spcBef>
                <a:spcPct val="0"/>
              </a:spcBef>
              <a:spcAft>
                <a:spcPts val="800"/>
              </a:spcAft>
              <a:buClr>
                <a:srgbClr val="00B050"/>
              </a:buClr>
              <a:buNone/>
            </a:pPr>
            <a:r>
              <a:rPr lang="en-US" altLang="sr-Latn-RS" sz="2400" b="1" dirty="0">
                <a:ea typeface="Calibri" panose="020F0502020204030204" pitchFamily="34" charset="0"/>
                <a:cs typeface="Times New Roman" panose="02020603050405020304" pitchFamily="18" charset="0"/>
              </a:rPr>
              <a:t>The diagnosis of MuSK + MG </a:t>
            </a:r>
            <a:r>
              <a:rPr lang="en-US" altLang="sr-Latn-RS" sz="2400" dirty="0">
                <a:ea typeface="Calibri" panose="020F0502020204030204" pitchFamily="34" charset="0"/>
                <a:cs typeface="Times New Roman" panose="02020603050405020304" pitchFamily="18" charset="0"/>
              </a:rPr>
              <a:t>is established by the same diagnostic </a:t>
            </a:r>
            <a:r>
              <a:rPr lang="en-US" altLang="sr-Latn-RS" sz="2400" dirty="0" smtClean="0">
                <a:ea typeface="Calibri" panose="020F0502020204030204" pitchFamily="34" charset="0"/>
                <a:cs typeface="Times New Roman" panose="02020603050405020304" pitchFamily="18" charset="0"/>
              </a:rPr>
              <a:t>procedures</a:t>
            </a:r>
          </a:p>
          <a:p>
            <a:pPr marL="0" indent="0">
              <a:lnSpc>
                <a:spcPct val="107000"/>
              </a:lnSpc>
              <a:spcBef>
                <a:spcPct val="0"/>
              </a:spcBef>
              <a:spcAft>
                <a:spcPts val="800"/>
              </a:spcAft>
              <a:buClr>
                <a:srgbClr val="00B050"/>
              </a:buClr>
              <a:buNone/>
            </a:pPr>
            <a:endParaRPr lang="en-US" altLang="sr-Latn-RS" sz="2400" dirty="0">
              <a:ea typeface="Calibri" panose="020F0502020204030204" pitchFamily="34" charset="0"/>
              <a:cs typeface="Times New Roman" panose="02020603050405020304" pitchFamily="18" charset="0"/>
            </a:endParaRPr>
          </a:p>
          <a:p>
            <a:pPr marL="0" indent="0">
              <a:lnSpc>
                <a:spcPct val="107000"/>
              </a:lnSpc>
              <a:spcBef>
                <a:spcPct val="0"/>
              </a:spcBef>
              <a:spcAft>
                <a:spcPts val="800"/>
              </a:spcAft>
              <a:buClr>
                <a:srgbClr val="00B050"/>
              </a:buClr>
              <a:buNone/>
            </a:pPr>
            <a:r>
              <a:rPr lang="en-US" altLang="sr-Latn-RS" sz="2400" dirty="0" smtClean="0">
                <a:ea typeface="Calibri" panose="020F0502020204030204" pitchFamily="34" charset="0"/>
                <a:cs typeface="Times New Roman" panose="02020603050405020304" pitchFamily="18" charset="0"/>
              </a:rPr>
              <a:t>-</a:t>
            </a:r>
            <a:r>
              <a:rPr lang="en-US" altLang="sr-Latn-RS" sz="2400" dirty="0">
                <a:ea typeface="Calibri" panose="020F0502020204030204" pitchFamily="34" charset="0"/>
                <a:cs typeface="Times New Roman" panose="02020603050405020304" pitchFamily="18" charset="0"/>
              </a:rPr>
              <a:t>Pharmacological tests less often positive in relation to </a:t>
            </a:r>
            <a:r>
              <a:rPr lang="en-US" altLang="sr-Latn-RS" sz="2400" dirty="0" smtClean="0">
                <a:ea typeface="Calibri" panose="020F0502020204030204" pitchFamily="34" charset="0"/>
                <a:cs typeface="Times New Roman" panose="02020603050405020304" pitchFamily="18" charset="0"/>
              </a:rPr>
              <a:t>AChR</a:t>
            </a:r>
          </a:p>
          <a:p>
            <a:pPr marL="0" indent="0">
              <a:lnSpc>
                <a:spcPct val="107000"/>
              </a:lnSpc>
              <a:spcBef>
                <a:spcPct val="0"/>
              </a:spcBef>
              <a:spcAft>
                <a:spcPts val="800"/>
              </a:spcAft>
              <a:buClr>
                <a:srgbClr val="00B050"/>
              </a:buClr>
              <a:buNone/>
            </a:pPr>
            <a:endParaRPr lang="en-US" altLang="sr-Latn-RS" sz="2400" dirty="0">
              <a:ea typeface="Calibri" panose="020F0502020204030204" pitchFamily="34" charset="0"/>
              <a:cs typeface="Times New Roman" panose="02020603050405020304" pitchFamily="18" charset="0"/>
            </a:endParaRPr>
          </a:p>
          <a:p>
            <a:pPr marL="0" indent="0">
              <a:lnSpc>
                <a:spcPct val="107000"/>
              </a:lnSpc>
              <a:spcBef>
                <a:spcPct val="0"/>
              </a:spcBef>
              <a:spcAft>
                <a:spcPts val="800"/>
              </a:spcAft>
              <a:buClr>
                <a:srgbClr val="00B050"/>
              </a:buClr>
              <a:buNone/>
            </a:pPr>
            <a:r>
              <a:rPr lang="en-US" altLang="sr-Latn-RS" sz="2400" dirty="0" smtClean="0">
                <a:ea typeface="Calibri" panose="020F0502020204030204" pitchFamily="34" charset="0"/>
                <a:cs typeface="Times New Roman" panose="02020603050405020304" pitchFamily="18" charset="0"/>
              </a:rPr>
              <a:t>-</a:t>
            </a:r>
            <a:r>
              <a:rPr lang="en-US" altLang="sr-Latn-RS" sz="2400" dirty="0">
                <a:ea typeface="Calibri" panose="020F0502020204030204" pitchFamily="34" charset="0"/>
                <a:cs typeface="Times New Roman" panose="02020603050405020304" pitchFamily="18" charset="0"/>
              </a:rPr>
              <a:t>Electrophysiological tests show lower sensitivity (+ at about 50</a:t>
            </a:r>
            <a:r>
              <a:rPr lang="en-US" altLang="sr-Latn-RS" sz="2400" dirty="0" smtClean="0">
                <a:ea typeface="Calibri" panose="020F0502020204030204" pitchFamily="34" charset="0"/>
                <a:cs typeface="Times New Roman" panose="02020603050405020304" pitchFamily="18" charset="0"/>
              </a:rPr>
              <a:t>%)</a:t>
            </a:r>
          </a:p>
          <a:p>
            <a:pPr marL="0" indent="0">
              <a:lnSpc>
                <a:spcPct val="107000"/>
              </a:lnSpc>
              <a:spcBef>
                <a:spcPct val="0"/>
              </a:spcBef>
              <a:spcAft>
                <a:spcPts val="800"/>
              </a:spcAft>
              <a:buClr>
                <a:srgbClr val="00B050"/>
              </a:buClr>
              <a:buNone/>
            </a:pPr>
            <a:endParaRPr lang="en-US" altLang="sr-Latn-RS" sz="2400" dirty="0" smtClean="0">
              <a:ea typeface="Calibri" panose="020F0502020204030204" pitchFamily="34" charset="0"/>
              <a:cs typeface="Times New Roman" panose="02020603050405020304" pitchFamily="18" charset="0"/>
            </a:endParaRPr>
          </a:p>
          <a:p>
            <a:pPr marL="0" indent="0">
              <a:lnSpc>
                <a:spcPct val="107000"/>
              </a:lnSpc>
              <a:spcBef>
                <a:spcPct val="0"/>
              </a:spcBef>
              <a:spcAft>
                <a:spcPts val="800"/>
              </a:spcAft>
              <a:buClr>
                <a:srgbClr val="00B050"/>
              </a:buClr>
              <a:buNone/>
            </a:pPr>
            <a:r>
              <a:rPr lang="en-US" altLang="sr-Latn-RS" sz="2400" dirty="0" smtClean="0">
                <a:ea typeface="Calibri" panose="020F0502020204030204" pitchFamily="34" charset="0"/>
                <a:cs typeface="Times New Roman" panose="02020603050405020304" pitchFamily="18" charset="0"/>
              </a:rPr>
              <a:t>-</a:t>
            </a:r>
            <a:r>
              <a:rPr lang="en-US" altLang="sr-Latn-RS" sz="2400" dirty="0">
                <a:ea typeface="Calibri" panose="020F0502020204030204" pitchFamily="34" charset="0"/>
                <a:cs typeface="Times New Roman" panose="02020603050405020304" pitchFamily="18" charset="0"/>
              </a:rPr>
              <a:t>EMG- myopathic potentials of short duration and small </a:t>
            </a:r>
            <a:r>
              <a:rPr lang="en-US" altLang="sr-Latn-RS" sz="2400" dirty="0" smtClean="0">
                <a:ea typeface="Calibri" panose="020F0502020204030204" pitchFamily="34" charset="0"/>
                <a:cs typeface="Times New Roman" panose="02020603050405020304" pitchFamily="18" charset="0"/>
              </a:rPr>
              <a:t>amplitude</a:t>
            </a:r>
            <a:endParaRPr lang="sr-Cyrl-RS" altLang="sr-Latn-RS" sz="2400" dirty="0" smtClean="0">
              <a:cs typeface="Times New Roman" panose="02020603050405020304" pitchFamily="18" charset="0"/>
            </a:endParaRPr>
          </a:p>
          <a:p>
            <a:pPr marL="0" indent="0">
              <a:lnSpc>
                <a:spcPct val="107000"/>
              </a:lnSpc>
              <a:spcBef>
                <a:spcPct val="0"/>
              </a:spcBef>
              <a:spcAft>
                <a:spcPts val="800"/>
              </a:spcAft>
              <a:buClr>
                <a:srgbClr val="00B050"/>
              </a:buClr>
              <a:buNone/>
            </a:pPr>
            <a:endParaRPr lang="en-US" altLang="sr-Latn-RS" sz="2400" dirty="0"/>
          </a:p>
          <a:p>
            <a:pPr>
              <a:lnSpc>
                <a:spcPct val="107000"/>
              </a:lnSpc>
              <a:spcBef>
                <a:spcPct val="0"/>
              </a:spcBef>
              <a:spcAft>
                <a:spcPts val="800"/>
              </a:spcAft>
              <a:buFontTx/>
              <a:buNone/>
            </a:pPr>
            <a:endParaRPr lang="sr-Latn-CS" altLang="sr-Latn-RS" sz="900" dirty="0"/>
          </a:p>
          <a:p>
            <a:pPr marL="0" indent="0">
              <a:buClr>
                <a:srgbClr val="00B050"/>
              </a:buClr>
              <a:buNone/>
            </a:pPr>
            <a:endParaRPr lang="sr-Latn-CS" altLang="en-US" sz="2400" dirty="0"/>
          </a:p>
          <a:p>
            <a:pPr marL="0" indent="0">
              <a:buClr>
                <a:srgbClr val="00B050"/>
              </a:buClr>
              <a:buNone/>
            </a:pPr>
            <a:endParaRPr lang="sr-Cyrl-RS" altLang="sr-Latn-RS" b="1" dirty="0">
              <a:solidFill>
                <a:srgbClr val="FF0000"/>
              </a:solidFill>
              <a:latin typeface="Calibri" panose="020F0502020204030204" pitchFamily="34" charset="0"/>
            </a:endParaRPr>
          </a:p>
          <a:p>
            <a:pPr marL="0" indent="0">
              <a:buClr>
                <a:srgbClr val="00B050"/>
              </a:buClr>
              <a:buNone/>
            </a:pPr>
            <a:endParaRPr lang="sr-Cyrl-RS" altLang="sr-Latn-RS" b="1" dirty="0" smtClean="0">
              <a:solidFill>
                <a:srgbClr val="FF0000"/>
              </a:solidFill>
              <a:latin typeface="Calibri" panose="020F0502020204030204" pitchFamily="34" charset="0"/>
            </a:endParaRPr>
          </a:p>
        </p:txBody>
      </p:sp>
      <p:cxnSp>
        <p:nvCxnSpPr>
          <p:cNvPr id="5" name="Straight Connector 4"/>
          <p:cNvCxnSpPr/>
          <p:nvPr/>
        </p:nvCxnSpPr>
        <p:spPr>
          <a:xfrm flipV="1">
            <a:off x="954258" y="1371600"/>
            <a:ext cx="10283483" cy="9044"/>
          </a:xfrm>
          <a:prstGeom prst="line">
            <a:avLst/>
          </a:prstGeom>
          <a:ln w="38100">
            <a:solidFill>
              <a:srgbClr val="00B05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1232313421"/>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Cyrl-RS" dirty="0">
                <a:solidFill>
                  <a:schemeClr val="accent5">
                    <a:lumMod val="75000"/>
                  </a:schemeClr>
                </a:solidFill>
                <a:latin typeface="Comic Sans MS" panose="030F0702030302020204" pitchFamily="66" charset="0"/>
              </a:rPr>
              <a:t> </a:t>
            </a:r>
            <a:r>
              <a:rPr lang="en-US" dirty="0" smtClean="0">
                <a:latin typeface="Comic Sans MS" panose="030F0702030302020204" pitchFamily="66" charset="0"/>
              </a:rPr>
              <a:t>MG</a:t>
            </a:r>
            <a:endParaRPr lang="en-US" dirty="0">
              <a:latin typeface="Comic Sans MS" panose="030F0702030302020204" pitchFamily="66" charset="0"/>
            </a:endParaRPr>
          </a:p>
        </p:txBody>
      </p:sp>
      <p:sp>
        <p:nvSpPr>
          <p:cNvPr id="3" name="Content Placeholder 2"/>
          <p:cNvSpPr>
            <a:spLocks noGrp="1"/>
          </p:cNvSpPr>
          <p:nvPr>
            <p:ph idx="1"/>
          </p:nvPr>
        </p:nvSpPr>
        <p:spPr>
          <a:xfrm>
            <a:off x="954258" y="1801090"/>
            <a:ext cx="10399541" cy="4862946"/>
          </a:xfrm>
        </p:spPr>
        <p:txBody>
          <a:bodyPr>
            <a:normAutofit fontScale="92500" lnSpcReduction="10000"/>
          </a:bodyPr>
          <a:lstStyle/>
          <a:p>
            <a:pPr>
              <a:lnSpc>
                <a:spcPct val="107000"/>
              </a:lnSpc>
              <a:spcBef>
                <a:spcPct val="0"/>
              </a:spcBef>
              <a:spcAft>
                <a:spcPts val="800"/>
              </a:spcAft>
              <a:buClr>
                <a:srgbClr val="00B050"/>
              </a:buClr>
            </a:pPr>
            <a:r>
              <a:rPr lang="en-US" altLang="sr-Latn-RS" b="1" dirty="0" smtClean="0">
                <a:solidFill>
                  <a:srgbClr val="00B050"/>
                </a:solidFill>
                <a:cs typeface="Times New Roman" panose="02020603050405020304" pitchFamily="18" charset="0"/>
              </a:rPr>
              <a:t>Treatment</a:t>
            </a:r>
            <a:r>
              <a:rPr lang="sr-Cyrl-RS" altLang="sr-Latn-RS" b="1" dirty="0" smtClean="0">
                <a:solidFill>
                  <a:srgbClr val="00B050"/>
                </a:solidFill>
                <a:cs typeface="Times New Roman" panose="02020603050405020304" pitchFamily="18" charset="0"/>
              </a:rPr>
              <a:t>:</a:t>
            </a:r>
          </a:p>
          <a:p>
            <a:pPr marL="0" indent="0">
              <a:lnSpc>
                <a:spcPct val="107000"/>
              </a:lnSpc>
              <a:spcBef>
                <a:spcPct val="0"/>
              </a:spcBef>
              <a:spcAft>
                <a:spcPts val="800"/>
              </a:spcAft>
              <a:buClr>
                <a:srgbClr val="00B050"/>
              </a:buClr>
              <a:buNone/>
            </a:pPr>
            <a:endParaRPr lang="sr-Cyrl-RS" altLang="sr-Latn-RS" b="1" dirty="0" smtClean="0">
              <a:solidFill>
                <a:srgbClr val="00B050"/>
              </a:solidFill>
              <a:cs typeface="Times New Roman" panose="02020603050405020304" pitchFamily="18" charset="0"/>
            </a:endParaRPr>
          </a:p>
          <a:p>
            <a:pPr marL="0" indent="0">
              <a:lnSpc>
                <a:spcPct val="107000"/>
              </a:lnSpc>
              <a:spcBef>
                <a:spcPct val="0"/>
              </a:spcBef>
              <a:spcAft>
                <a:spcPts val="800"/>
              </a:spcAft>
              <a:buClr>
                <a:srgbClr val="00B050"/>
              </a:buClr>
              <a:buNone/>
            </a:pPr>
            <a:r>
              <a:rPr lang="en-US" altLang="sr-Latn-RS" b="1" dirty="0" smtClean="0">
                <a:solidFill>
                  <a:srgbClr val="00B050"/>
                </a:solidFill>
                <a:cs typeface="Times New Roman" panose="02020603050405020304" pitchFamily="18" charset="0"/>
              </a:rPr>
              <a:t>- </a:t>
            </a:r>
            <a:r>
              <a:rPr lang="en-US" altLang="sr-Latn-RS" b="1" dirty="0">
                <a:solidFill>
                  <a:srgbClr val="00B050"/>
                </a:solidFill>
                <a:cs typeface="Times New Roman" panose="02020603050405020304" pitchFamily="18" charset="0"/>
              </a:rPr>
              <a:t>Symptomatic: </a:t>
            </a:r>
            <a:r>
              <a:rPr lang="en-US" altLang="sr-Latn-RS" dirty="0">
                <a:cs typeface="Times New Roman" panose="02020603050405020304" pitchFamily="18" charset="0"/>
              </a:rPr>
              <a:t>anticholinesterase drugs (do not affect the course   diseases</a:t>
            </a:r>
            <a:r>
              <a:rPr lang="en-US" altLang="sr-Latn-RS" dirty="0" smtClean="0">
                <a:cs typeface="Times New Roman" panose="02020603050405020304" pitchFamily="18" charset="0"/>
              </a:rPr>
              <a:t>)</a:t>
            </a:r>
          </a:p>
          <a:p>
            <a:pPr marL="0" indent="0">
              <a:lnSpc>
                <a:spcPct val="107000"/>
              </a:lnSpc>
              <a:spcBef>
                <a:spcPct val="0"/>
              </a:spcBef>
              <a:spcAft>
                <a:spcPts val="800"/>
              </a:spcAft>
              <a:buClr>
                <a:srgbClr val="00B050"/>
              </a:buClr>
              <a:buNone/>
            </a:pPr>
            <a:endParaRPr lang="en-US" altLang="sr-Latn-RS" b="1" dirty="0">
              <a:solidFill>
                <a:srgbClr val="00B050"/>
              </a:solidFill>
              <a:cs typeface="Times New Roman" panose="02020603050405020304" pitchFamily="18" charset="0"/>
            </a:endParaRPr>
          </a:p>
          <a:p>
            <a:pPr>
              <a:lnSpc>
                <a:spcPct val="107000"/>
              </a:lnSpc>
              <a:spcBef>
                <a:spcPct val="0"/>
              </a:spcBef>
              <a:spcAft>
                <a:spcPts val="800"/>
              </a:spcAft>
              <a:buClr>
                <a:srgbClr val="00B050"/>
              </a:buClr>
              <a:buFontTx/>
              <a:buChar char="-"/>
            </a:pPr>
            <a:r>
              <a:rPr lang="en-US" altLang="sr-Latn-RS" b="1" dirty="0" smtClean="0">
                <a:solidFill>
                  <a:srgbClr val="00B050"/>
                </a:solidFill>
                <a:cs typeface="Times New Roman" panose="02020603050405020304" pitchFamily="18" charset="0"/>
              </a:rPr>
              <a:t>Causal</a:t>
            </a:r>
            <a:r>
              <a:rPr lang="en-US" altLang="sr-Latn-RS" b="1" dirty="0">
                <a:solidFill>
                  <a:srgbClr val="00B050"/>
                </a:solidFill>
                <a:cs typeface="Times New Roman" panose="02020603050405020304" pitchFamily="18" charset="0"/>
              </a:rPr>
              <a:t>: </a:t>
            </a:r>
            <a:r>
              <a:rPr lang="en-US" altLang="sr-Latn-RS" dirty="0">
                <a:cs typeface="Times New Roman" panose="02020603050405020304" pitchFamily="18" charset="0"/>
              </a:rPr>
              <a:t>immunosuppressive </a:t>
            </a:r>
            <a:r>
              <a:rPr lang="en-US" altLang="sr-Latn-RS" dirty="0" smtClean="0">
                <a:cs typeface="Times New Roman" panose="02020603050405020304" pitchFamily="18" charset="0"/>
              </a:rPr>
              <a:t>therapy</a:t>
            </a:r>
          </a:p>
          <a:p>
            <a:pPr>
              <a:lnSpc>
                <a:spcPct val="107000"/>
              </a:lnSpc>
              <a:spcBef>
                <a:spcPct val="0"/>
              </a:spcBef>
              <a:spcAft>
                <a:spcPts val="800"/>
              </a:spcAft>
              <a:buClr>
                <a:srgbClr val="00B050"/>
              </a:buClr>
              <a:buFontTx/>
              <a:buChar char="-"/>
            </a:pPr>
            <a:endParaRPr lang="en-US" altLang="sr-Latn-RS" b="1" dirty="0">
              <a:solidFill>
                <a:srgbClr val="00B050"/>
              </a:solidFill>
              <a:cs typeface="Times New Roman" panose="02020603050405020304" pitchFamily="18" charset="0"/>
            </a:endParaRPr>
          </a:p>
          <a:p>
            <a:pPr marL="0" indent="0">
              <a:lnSpc>
                <a:spcPct val="107000"/>
              </a:lnSpc>
              <a:spcBef>
                <a:spcPct val="0"/>
              </a:spcBef>
              <a:spcAft>
                <a:spcPts val="800"/>
              </a:spcAft>
              <a:buClr>
                <a:srgbClr val="00B050"/>
              </a:buClr>
              <a:buNone/>
            </a:pPr>
            <a:r>
              <a:rPr lang="en-US" altLang="sr-Latn-RS" b="1" dirty="0" smtClean="0">
                <a:solidFill>
                  <a:srgbClr val="00B050"/>
                </a:solidFill>
                <a:cs typeface="Times New Roman" panose="02020603050405020304" pitchFamily="18" charset="0"/>
              </a:rPr>
              <a:t>-"</a:t>
            </a:r>
            <a:r>
              <a:rPr lang="en-US" altLang="sr-Latn-RS" b="1" dirty="0">
                <a:solidFill>
                  <a:srgbClr val="00B050"/>
                </a:solidFill>
                <a:cs typeface="Times New Roman" panose="02020603050405020304" pitchFamily="18" charset="0"/>
              </a:rPr>
              <a:t>Temporary" therapeutic procedures: </a:t>
            </a:r>
            <a:endParaRPr lang="en-US" altLang="sr-Latn-RS" b="1" dirty="0" smtClean="0">
              <a:solidFill>
                <a:srgbClr val="00B050"/>
              </a:solidFill>
              <a:cs typeface="Times New Roman" panose="02020603050405020304" pitchFamily="18" charset="0"/>
            </a:endParaRPr>
          </a:p>
          <a:p>
            <a:pPr marL="0" indent="0">
              <a:lnSpc>
                <a:spcPct val="107000"/>
              </a:lnSpc>
              <a:spcBef>
                <a:spcPct val="0"/>
              </a:spcBef>
              <a:spcAft>
                <a:spcPts val="800"/>
              </a:spcAft>
              <a:buClr>
                <a:srgbClr val="00B050"/>
              </a:buClr>
              <a:buNone/>
            </a:pPr>
            <a:r>
              <a:rPr lang="en-US" altLang="sr-Latn-RS" dirty="0" smtClean="0">
                <a:cs typeface="Times New Roman" panose="02020603050405020304" pitchFamily="18" charset="0"/>
              </a:rPr>
              <a:t>    intravenous    </a:t>
            </a:r>
            <a:r>
              <a:rPr lang="en-US" altLang="sr-Latn-RS" dirty="0">
                <a:cs typeface="Times New Roman" panose="02020603050405020304" pitchFamily="18" charset="0"/>
              </a:rPr>
              <a:t>immunoglobulins (IVIG</a:t>
            </a:r>
            <a:r>
              <a:rPr lang="en-US" altLang="sr-Latn-RS" dirty="0" smtClean="0">
                <a:cs typeface="Times New Roman" panose="02020603050405020304" pitchFamily="18" charset="0"/>
              </a:rPr>
              <a:t>)</a:t>
            </a:r>
          </a:p>
          <a:p>
            <a:pPr marL="0" indent="0">
              <a:lnSpc>
                <a:spcPct val="107000"/>
              </a:lnSpc>
              <a:spcBef>
                <a:spcPct val="0"/>
              </a:spcBef>
              <a:spcAft>
                <a:spcPts val="800"/>
              </a:spcAft>
              <a:buClr>
                <a:srgbClr val="00B050"/>
              </a:buClr>
              <a:buNone/>
            </a:pPr>
            <a:r>
              <a:rPr lang="en-US" altLang="sr-Latn-RS" dirty="0">
                <a:cs typeface="Times New Roman" panose="02020603050405020304" pitchFamily="18" charset="0"/>
              </a:rPr>
              <a:t> </a:t>
            </a:r>
            <a:r>
              <a:rPr lang="en-US" altLang="sr-Latn-RS" dirty="0" smtClean="0">
                <a:cs typeface="Times New Roman" panose="02020603050405020304" pitchFamily="18" charset="0"/>
              </a:rPr>
              <a:t>   </a:t>
            </a:r>
            <a:r>
              <a:rPr lang="en-US" altLang="sr-Latn-RS" dirty="0">
                <a:cs typeface="Times New Roman" panose="02020603050405020304" pitchFamily="18" charset="0"/>
              </a:rPr>
              <a:t>therapeutic plasma exchange </a:t>
            </a:r>
            <a:r>
              <a:rPr lang="en-US" altLang="sr-Latn-RS" dirty="0" smtClean="0">
                <a:cs typeface="Times New Roman" panose="02020603050405020304" pitchFamily="18" charset="0"/>
              </a:rPr>
              <a:t>(PLEX)</a:t>
            </a:r>
            <a:endParaRPr lang="en-US" altLang="sr-Latn-RS" sz="2400" dirty="0"/>
          </a:p>
          <a:p>
            <a:pPr>
              <a:lnSpc>
                <a:spcPct val="107000"/>
              </a:lnSpc>
              <a:spcBef>
                <a:spcPct val="0"/>
              </a:spcBef>
              <a:spcAft>
                <a:spcPts val="800"/>
              </a:spcAft>
              <a:buFontTx/>
              <a:buNone/>
            </a:pPr>
            <a:endParaRPr lang="sr-Latn-CS" altLang="sr-Latn-RS" sz="900" dirty="0"/>
          </a:p>
          <a:p>
            <a:pPr marL="0" indent="0">
              <a:buClr>
                <a:srgbClr val="00B050"/>
              </a:buClr>
              <a:buNone/>
            </a:pPr>
            <a:endParaRPr lang="sr-Latn-CS" altLang="en-US" sz="2400" dirty="0"/>
          </a:p>
          <a:p>
            <a:pPr marL="0" indent="0">
              <a:buClr>
                <a:srgbClr val="00B050"/>
              </a:buClr>
              <a:buNone/>
            </a:pPr>
            <a:endParaRPr lang="sr-Cyrl-RS" altLang="sr-Latn-RS" b="1" dirty="0">
              <a:solidFill>
                <a:srgbClr val="FF0000"/>
              </a:solidFill>
              <a:latin typeface="Calibri" panose="020F0502020204030204" pitchFamily="34" charset="0"/>
            </a:endParaRPr>
          </a:p>
          <a:p>
            <a:pPr marL="0" indent="0">
              <a:buClr>
                <a:srgbClr val="00B050"/>
              </a:buClr>
              <a:buNone/>
            </a:pPr>
            <a:endParaRPr lang="sr-Cyrl-RS" altLang="sr-Latn-RS" b="1" dirty="0" smtClean="0">
              <a:solidFill>
                <a:srgbClr val="FF0000"/>
              </a:solidFill>
              <a:latin typeface="Calibri" panose="020F0502020204030204" pitchFamily="34" charset="0"/>
            </a:endParaRPr>
          </a:p>
        </p:txBody>
      </p:sp>
      <p:cxnSp>
        <p:nvCxnSpPr>
          <p:cNvPr id="5" name="Straight Connector 4"/>
          <p:cNvCxnSpPr/>
          <p:nvPr/>
        </p:nvCxnSpPr>
        <p:spPr>
          <a:xfrm flipV="1">
            <a:off x="954258" y="1371600"/>
            <a:ext cx="10283483" cy="9044"/>
          </a:xfrm>
          <a:prstGeom prst="line">
            <a:avLst/>
          </a:prstGeom>
          <a:ln w="38100">
            <a:solidFill>
              <a:srgbClr val="00B05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1604780457"/>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Cyrl-RS" dirty="0">
                <a:solidFill>
                  <a:schemeClr val="accent5">
                    <a:lumMod val="75000"/>
                  </a:schemeClr>
                </a:solidFill>
                <a:latin typeface="Comic Sans MS" panose="030F0702030302020204" pitchFamily="66" charset="0"/>
              </a:rPr>
              <a:t> </a:t>
            </a:r>
            <a:r>
              <a:rPr lang="en-US" dirty="0" smtClean="0">
                <a:latin typeface="Comic Sans MS" panose="030F0702030302020204" pitchFamily="66" charset="0"/>
              </a:rPr>
              <a:t>MG</a:t>
            </a:r>
            <a:endParaRPr lang="en-US" dirty="0">
              <a:latin typeface="Comic Sans MS" panose="030F0702030302020204" pitchFamily="66" charset="0"/>
            </a:endParaRPr>
          </a:p>
        </p:txBody>
      </p:sp>
      <p:sp>
        <p:nvSpPr>
          <p:cNvPr id="3" name="Content Placeholder 2"/>
          <p:cNvSpPr>
            <a:spLocks noGrp="1"/>
          </p:cNvSpPr>
          <p:nvPr>
            <p:ph idx="1"/>
          </p:nvPr>
        </p:nvSpPr>
        <p:spPr>
          <a:xfrm>
            <a:off x="954258" y="1801090"/>
            <a:ext cx="10399541" cy="4862946"/>
          </a:xfrm>
        </p:spPr>
        <p:txBody>
          <a:bodyPr>
            <a:normAutofit/>
          </a:bodyPr>
          <a:lstStyle/>
          <a:p>
            <a:pPr marL="0" indent="0">
              <a:lnSpc>
                <a:spcPct val="107000"/>
              </a:lnSpc>
              <a:spcBef>
                <a:spcPct val="0"/>
              </a:spcBef>
              <a:spcAft>
                <a:spcPts val="800"/>
              </a:spcAft>
              <a:buClr>
                <a:srgbClr val="00B050"/>
              </a:buClr>
              <a:buNone/>
            </a:pPr>
            <a:r>
              <a:rPr lang="en-US" altLang="sr-Latn-RS" sz="3000" b="1" dirty="0">
                <a:solidFill>
                  <a:srgbClr val="00B050"/>
                </a:solidFill>
                <a:cs typeface="Times New Roman" panose="02020603050405020304" pitchFamily="18" charset="0"/>
              </a:rPr>
              <a:t>Anticholinesterase </a:t>
            </a:r>
            <a:r>
              <a:rPr lang="en-US" altLang="sr-Latn-RS" sz="3000" b="1" dirty="0" smtClean="0">
                <a:solidFill>
                  <a:srgbClr val="00B050"/>
                </a:solidFill>
                <a:cs typeface="Times New Roman" panose="02020603050405020304" pitchFamily="18" charset="0"/>
              </a:rPr>
              <a:t>drugs</a:t>
            </a:r>
          </a:p>
          <a:p>
            <a:pPr marL="0" indent="0">
              <a:lnSpc>
                <a:spcPct val="107000"/>
              </a:lnSpc>
              <a:spcBef>
                <a:spcPct val="0"/>
              </a:spcBef>
              <a:spcAft>
                <a:spcPts val="800"/>
              </a:spcAft>
              <a:buClr>
                <a:srgbClr val="00B050"/>
              </a:buClr>
              <a:buNone/>
            </a:pPr>
            <a:endParaRPr lang="en-US" altLang="sr-Latn-RS" b="1" dirty="0" smtClean="0">
              <a:solidFill>
                <a:srgbClr val="00B050"/>
              </a:solidFill>
              <a:cs typeface="Times New Roman" panose="02020603050405020304" pitchFamily="18" charset="0"/>
            </a:endParaRPr>
          </a:p>
          <a:p>
            <a:pPr>
              <a:lnSpc>
                <a:spcPct val="107000"/>
              </a:lnSpc>
              <a:spcBef>
                <a:spcPct val="0"/>
              </a:spcBef>
              <a:spcAft>
                <a:spcPts val="800"/>
              </a:spcAft>
              <a:buClr>
                <a:srgbClr val="00B050"/>
              </a:buClr>
            </a:pPr>
            <a:r>
              <a:rPr lang="en-US" altLang="sr-Latn-RS" sz="2600" dirty="0" smtClean="0">
                <a:cs typeface="Times New Roman" panose="02020603050405020304" pitchFamily="18" charset="0"/>
              </a:rPr>
              <a:t>They </a:t>
            </a:r>
            <a:r>
              <a:rPr lang="en-US" altLang="sr-Latn-RS" sz="2600" dirty="0">
                <a:cs typeface="Times New Roman" panose="02020603050405020304" pitchFamily="18" charset="0"/>
              </a:rPr>
              <a:t>inhibit the enzyme acetylcholinesterase, reduce the breakdown of Ach and increase its </a:t>
            </a:r>
            <a:r>
              <a:rPr lang="en-US" altLang="sr-Latn-RS" sz="2600" dirty="0" smtClean="0">
                <a:cs typeface="Times New Roman" panose="02020603050405020304" pitchFamily="18" charset="0"/>
              </a:rPr>
              <a:t>action</a:t>
            </a:r>
          </a:p>
          <a:p>
            <a:pPr>
              <a:lnSpc>
                <a:spcPct val="107000"/>
              </a:lnSpc>
              <a:spcBef>
                <a:spcPct val="0"/>
              </a:spcBef>
              <a:spcAft>
                <a:spcPts val="800"/>
              </a:spcAft>
              <a:buClr>
                <a:srgbClr val="00B050"/>
              </a:buClr>
            </a:pPr>
            <a:r>
              <a:rPr lang="en-US" altLang="sr-Latn-RS" sz="2600" dirty="0" smtClean="0">
                <a:cs typeface="Times New Roman" panose="02020603050405020304" pitchFamily="18" charset="0"/>
              </a:rPr>
              <a:t>Effective </a:t>
            </a:r>
            <a:r>
              <a:rPr lang="en-US" altLang="sr-Latn-RS" sz="2600" dirty="0">
                <a:cs typeface="Times New Roman" panose="02020603050405020304" pitchFamily="18" charset="0"/>
              </a:rPr>
              <a:t>in the early stages of the disease and in mild </a:t>
            </a:r>
            <a:r>
              <a:rPr lang="en-US" altLang="sr-Latn-RS" sz="2600" dirty="0" smtClean="0">
                <a:cs typeface="Times New Roman" panose="02020603050405020304" pitchFamily="18" charset="0"/>
              </a:rPr>
              <a:t>forms</a:t>
            </a:r>
          </a:p>
          <a:p>
            <a:pPr>
              <a:lnSpc>
                <a:spcPct val="107000"/>
              </a:lnSpc>
              <a:spcBef>
                <a:spcPct val="0"/>
              </a:spcBef>
              <a:spcAft>
                <a:spcPts val="800"/>
              </a:spcAft>
              <a:buClr>
                <a:srgbClr val="00B050"/>
              </a:buClr>
            </a:pPr>
            <a:r>
              <a:rPr lang="en-US" altLang="sr-Latn-RS" sz="2600" b="1" dirty="0" smtClean="0">
                <a:cs typeface="Times New Roman" panose="02020603050405020304" pitchFamily="18" charset="0"/>
              </a:rPr>
              <a:t>Side </a:t>
            </a:r>
            <a:r>
              <a:rPr lang="en-US" altLang="sr-Latn-RS" sz="2600" b="1" dirty="0">
                <a:cs typeface="Times New Roman" panose="02020603050405020304" pitchFamily="18" charset="0"/>
              </a:rPr>
              <a:t>effects</a:t>
            </a:r>
            <a:r>
              <a:rPr lang="en-US" altLang="sr-Latn-RS" sz="2600" dirty="0">
                <a:cs typeface="Times New Roman" panose="02020603050405020304" pitchFamily="18" charset="0"/>
              </a:rPr>
              <a:t>: mild, usually transient muscarinic: intestinal hypermotility-spasms and diarrhea, increased sweating, hypersalivation, hyperlacrimation, bradycardia, bronchial obstruction, and nicotinic: </a:t>
            </a:r>
            <a:r>
              <a:rPr lang="en-US" altLang="sr-Latn-RS" sz="2600" dirty="0" smtClean="0">
                <a:cs typeface="Times New Roman" panose="02020603050405020304" pitchFamily="18" charset="0"/>
              </a:rPr>
              <a:t>fasciculations</a:t>
            </a:r>
            <a:endParaRPr lang="sr-Cyrl-RS" altLang="sr-Latn-RS" sz="2600" dirty="0" smtClean="0">
              <a:cs typeface="Times New Roman" panose="02020603050405020304" pitchFamily="18" charset="0"/>
            </a:endParaRPr>
          </a:p>
          <a:p>
            <a:pPr marL="0" indent="0">
              <a:lnSpc>
                <a:spcPct val="107000"/>
              </a:lnSpc>
              <a:spcBef>
                <a:spcPct val="0"/>
              </a:spcBef>
              <a:spcAft>
                <a:spcPts val="800"/>
              </a:spcAft>
              <a:buClr>
                <a:srgbClr val="00B050"/>
              </a:buClr>
              <a:buNone/>
            </a:pPr>
            <a:endParaRPr lang="sr-Cyrl-RS" altLang="sr-Latn-RS" b="1" dirty="0" smtClean="0">
              <a:solidFill>
                <a:srgbClr val="00B050"/>
              </a:solidFill>
              <a:cs typeface="Times New Roman" panose="02020603050405020304" pitchFamily="18" charset="0"/>
            </a:endParaRPr>
          </a:p>
          <a:p>
            <a:pPr marL="0" indent="0">
              <a:lnSpc>
                <a:spcPct val="107000"/>
              </a:lnSpc>
              <a:spcBef>
                <a:spcPct val="0"/>
              </a:spcBef>
              <a:spcAft>
                <a:spcPts val="800"/>
              </a:spcAft>
              <a:buClr>
                <a:srgbClr val="00B050"/>
              </a:buClr>
              <a:buNone/>
            </a:pPr>
            <a:endParaRPr lang="sr-Cyrl-RS" altLang="sr-Latn-RS" dirty="0" smtClean="0">
              <a:cs typeface="Times New Roman" panose="02020603050405020304" pitchFamily="18" charset="0"/>
            </a:endParaRPr>
          </a:p>
          <a:p>
            <a:pPr marL="0" indent="0">
              <a:lnSpc>
                <a:spcPct val="107000"/>
              </a:lnSpc>
              <a:spcBef>
                <a:spcPct val="0"/>
              </a:spcBef>
              <a:spcAft>
                <a:spcPts val="800"/>
              </a:spcAft>
              <a:buClr>
                <a:srgbClr val="00B050"/>
              </a:buClr>
              <a:buNone/>
            </a:pPr>
            <a:endParaRPr lang="en-US" altLang="sr-Latn-RS" sz="2400" dirty="0"/>
          </a:p>
          <a:p>
            <a:pPr>
              <a:lnSpc>
                <a:spcPct val="107000"/>
              </a:lnSpc>
              <a:spcBef>
                <a:spcPct val="0"/>
              </a:spcBef>
              <a:spcAft>
                <a:spcPts val="800"/>
              </a:spcAft>
              <a:buFontTx/>
              <a:buNone/>
            </a:pPr>
            <a:endParaRPr lang="sr-Latn-CS" altLang="sr-Latn-RS" sz="900" dirty="0"/>
          </a:p>
          <a:p>
            <a:pPr marL="0" indent="0">
              <a:buClr>
                <a:srgbClr val="00B050"/>
              </a:buClr>
              <a:buNone/>
            </a:pPr>
            <a:endParaRPr lang="sr-Latn-CS" altLang="en-US" sz="2400" dirty="0"/>
          </a:p>
          <a:p>
            <a:pPr marL="0" indent="0">
              <a:buClr>
                <a:srgbClr val="00B050"/>
              </a:buClr>
              <a:buNone/>
            </a:pPr>
            <a:endParaRPr lang="sr-Cyrl-RS" altLang="sr-Latn-RS" b="1" dirty="0">
              <a:solidFill>
                <a:srgbClr val="FF0000"/>
              </a:solidFill>
              <a:latin typeface="Calibri" panose="020F0502020204030204" pitchFamily="34" charset="0"/>
            </a:endParaRPr>
          </a:p>
          <a:p>
            <a:pPr marL="0" indent="0">
              <a:buClr>
                <a:srgbClr val="00B050"/>
              </a:buClr>
              <a:buNone/>
            </a:pPr>
            <a:endParaRPr lang="sr-Cyrl-RS" altLang="sr-Latn-RS" b="1" dirty="0" smtClean="0">
              <a:solidFill>
                <a:srgbClr val="FF0000"/>
              </a:solidFill>
              <a:latin typeface="Calibri" panose="020F0502020204030204" pitchFamily="34" charset="0"/>
            </a:endParaRPr>
          </a:p>
        </p:txBody>
      </p:sp>
      <p:cxnSp>
        <p:nvCxnSpPr>
          <p:cNvPr id="5" name="Straight Connector 4"/>
          <p:cNvCxnSpPr/>
          <p:nvPr/>
        </p:nvCxnSpPr>
        <p:spPr>
          <a:xfrm flipV="1">
            <a:off x="954258" y="1371600"/>
            <a:ext cx="10283483" cy="9044"/>
          </a:xfrm>
          <a:prstGeom prst="line">
            <a:avLst/>
          </a:prstGeom>
          <a:ln w="38100">
            <a:solidFill>
              <a:srgbClr val="00B05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330740848"/>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Cyrl-RS" dirty="0">
                <a:solidFill>
                  <a:schemeClr val="accent5">
                    <a:lumMod val="75000"/>
                  </a:schemeClr>
                </a:solidFill>
                <a:latin typeface="Comic Sans MS" panose="030F0702030302020204" pitchFamily="66" charset="0"/>
              </a:rPr>
              <a:t> </a:t>
            </a:r>
            <a:r>
              <a:rPr lang="en-US" dirty="0" smtClean="0">
                <a:latin typeface="Comic Sans MS" panose="030F0702030302020204" pitchFamily="66" charset="0"/>
              </a:rPr>
              <a:t>MG</a:t>
            </a:r>
            <a:endParaRPr lang="en-US" dirty="0">
              <a:latin typeface="Comic Sans MS" panose="030F0702030302020204" pitchFamily="66" charset="0"/>
            </a:endParaRPr>
          </a:p>
        </p:txBody>
      </p:sp>
      <p:sp>
        <p:nvSpPr>
          <p:cNvPr id="3" name="Content Placeholder 2"/>
          <p:cNvSpPr>
            <a:spLocks noGrp="1"/>
          </p:cNvSpPr>
          <p:nvPr>
            <p:ph idx="1"/>
          </p:nvPr>
        </p:nvSpPr>
        <p:spPr>
          <a:xfrm>
            <a:off x="954258" y="1801090"/>
            <a:ext cx="10399541" cy="4862946"/>
          </a:xfrm>
        </p:spPr>
        <p:txBody>
          <a:bodyPr>
            <a:normAutofit fontScale="92500" lnSpcReduction="10000"/>
          </a:bodyPr>
          <a:lstStyle/>
          <a:p>
            <a:pPr marL="0" lvl="0" indent="0">
              <a:lnSpc>
                <a:spcPct val="107000"/>
              </a:lnSpc>
              <a:spcBef>
                <a:spcPct val="0"/>
              </a:spcBef>
              <a:spcAft>
                <a:spcPts val="800"/>
              </a:spcAft>
              <a:buClr>
                <a:srgbClr val="00B050"/>
              </a:buClr>
              <a:buNone/>
            </a:pPr>
            <a:r>
              <a:rPr lang="en-US" altLang="sr-Latn-RS" sz="3200" b="1" dirty="0">
                <a:solidFill>
                  <a:srgbClr val="00B050"/>
                </a:solidFill>
                <a:cs typeface="Times New Roman" panose="02020603050405020304" pitchFamily="18" charset="0"/>
              </a:rPr>
              <a:t>Anticholinesterase </a:t>
            </a:r>
            <a:r>
              <a:rPr lang="en-US" altLang="sr-Latn-RS" sz="3200" b="1" dirty="0" smtClean="0">
                <a:solidFill>
                  <a:srgbClr val="00B050"/>
                </a:solidFill>
                <a:cs typeface="Times New Roman" panose="02020603050405020304" pitchFamily="18" charset="0"/>
              </a:rPr>
              <a:t>drugs</a:t>
            </a:r>
          </a:p>
          <a:p>
            <a:pPr marL="0" indent="0">
              <a:lnSpc>
                <a:spcPct val="107000"/>
              </a:lnSpc>
              <a:spcBef>
                <a:spcPct val="0"/>
              </a:spcBef>
              <a:spcAft>
                <a:spcPts val="800"/>
              </a:spcAft>
              <a:buClr>
                <a:srgbClr val="00B050"/>
              </a:buClr>
              <a:buNone/>
            </a:pPr>
            <a:endParaRPr lang="sr-Cyrl-RS" altLang="sr-Latn-RS" b="1" dirty="0" smtClean="0">
              <a:solidFill>
                <a:srgbClr val="00B050"/>
              </a:solidFill>
              <a:cs typeface="Times New Roman" panose="02020603050405020304" pitchFamily="18" charset="0"/>
            </a:endParaRPr>
          </a:p>
          <a:p>
            <a:pPr>
              <a:lnSpc>
                <a:spcPct val="107000"/>
              </a:lnSpc>
              <a:spcBef>
                <a:spcPct val="0"/>
              </a:spcBef>
              <a:spcAft>
                <a:spcPts val="800"/>
              </a:spcAft>
              <a:buClr>
                <a:srgbClr val="00B050"/>
              </a:buClr>
            </a:pPr>
            <a:r>
              <a:rPr lang="en-US" altLang="sr-Latn-RS" b="1" dirty="0">
                <a:solidFill>
                  <a:srgbClr val="00B050"/>
                </a:solidFill>
                <a:cs typeface="Times New Roman" panose="02020603050405020304" pitchFamily="18" charset="0"/>
              </a:rPr>
              <a:t>Neostigmine-methyl-sulphate (Prostigmine) </a:t>
            </a:r>
            <a:r>
              <a:rPr lang="en-US" altLang="sr-Latn-RS" dirty="0">
                <a:cs typeface="Times New Roman" panose="02020603050405020304" pitchFamily="18" charset="0"/>
              </a:rPr>
              <a:t>- amp 0.5 mg, effect lasts 2-3 hours, in case of bulbar symptoms 30-60 minutes before </a:t>
            </a:r>
            <a:r>
              <a:rPr lang="en-US" altLang="sr-Latn-RS" dirty="0" smtClean="0">
                <a:cs typeface="Times New Roman" panose="02020603050405020304" pitchFamily="18" charset="0"/>
              </a:rPr>
              <a:t>eating</a:t>
            </a:r>
          </a:p>
          <a:p>
            <a:pPr>
              <a:lnSpc>
                <a:spcPct val="107000"/>
              </a:lnSpc>
              <a:spcBef>
                <a:spcPct val="0"/>
              </a:spcBef>
              <a:spcAft>
                <a:spcPts val="800"/>
              </a:spcAft>
              <a:buClr>
                <a:srgbClr val="00B050"/>
              </a:buClr>
            </a:pPr>
            <a:r>
              <a:rPr lang="en-US" altLang="sr-Latn-RS" b="1" dirty="0" smtClean="0">
                <a:solidFill>
                  <a:srgbClr val="00B050"/>
                </a:solidFill>
                <a:cs typeface="Times New Roman" panose="02020603050405020304" pitchFamily="18" charset="0"/>
              </a:rPr>
              <a:t>Pyridostigmine-bromide </a:t>
            </a:r>
            <a:r>
              <a:rPr lang="en-US" altLang="sr-Latn-RS" b="1" dirty="0">
                <a:solidFill>
                  <a:srgbClr val="00B050"/>
                </a:solidFill>
                <a:cs typeface="Times New Roman" panose="02020603050405020304" pitchFamily="18" charset="0"/>
              </a:rPr>
              <a:t>(Mestinon)</a:t>
            </a:r>
            <a:r>
              <a:rPr lang="en-US" altLang="sr-Latn-RS" dirty="0">
                <a:cs typeface="Times New Roman" panose="02020603050405020304" pitchFamily="18" charset="0"/>
              </a:rPr>
              <a:t>-tablets 60 mg (180-360 mg/day), effect 4 </a:t>
            </a:r>
            <a:r>
              <a:rPr lang="en-US" altLang="sr-Latn-RS" dirty="0" smtClean="0">
                <a:cs typeface="Times New Roman" panose="02020603050405020304" pitchFamily="18" charset="0"/>
              </a:rPr>
              <a:t>hours</a:t>
            </a:r>
          </a:p>
          <a:p>
            <a:pPr>
              <a:lnSpc>
                <a:spcPct val="107000"/>
              </a:lnSpc>
              <a:spcBef>
                <a:spcPct val="0"/>
              </a:spcBef>
              <a:spcAft>
                <a:spcPts val="800"/>
              </a:spcAft>
              <a:buClr>
                <a:srgbClr val="00B050"/>
              </a:buClr>
            </a:pPr>
            <a:r>
              <a:rPr lang="en-US" altLang="sr-Latn-RS" dirty="0" smtClean="0">
                <a:cs typeface="Times New Roman" panose="02020603050405020304" pitchFamily="18" charset="0"/>
              </a:rPr>
              <a:t>Safe </a:t>
            </a:r>
            <a:r>
              <a:rPr lang="en-US" altLang="sr-Latn-RS" dirty="0">
                <a:cs typeface="Times New Roman" panose="02020603050405020304" pitchFamily="18" charset="0"/>
              </a:rPr>
              <a:t>in pregnancy in usual doses of 120-360 mg/dayIn high doses, they can cause </a:t>
            </a:r>
            <a:r>
              <a:rPr lang="en-US" altLang="sr-Latn-RS" dirty="0" smtClean="0">
                <a:cs typeface="Times New Roman" panose="02020603050405020304" pitchFamily="18" charset="0"/>
              </a:rPr>
              <a:t>malformations</a:t>
            </a:r>
          </a:p>
          <a:p>
            <a:pPr>
              <a:lnSpc>
                <a:spcPct val="107000"/>
              </a:lnSpc>
              <a:spcBef>
                <a:spcPct val="0"/>
              </a:spcBef>
              <a:spcAft>
                <a:spcPts val="800"/>
              </a:spcAft>
              <a:buClr>
                <a:srgbClr val="00B050"/>
              </a:buClr>
            </a:pPr>
            <a:r>
              <a:rPr lang="en-US" altLang="sr-Latn-RS" dirty="0" smtClean="0">
                <a:cs typeface="Times New Roman" panose="02020603050405020304" pitchFamily="18" charset="0"/>
              </a:rPr>
              <a:t>Avoid </a:t>
            </a:r>
            <a:r>
              <a:rPr lang="en-US" altLang="sr-Latn-RS" dirty="0">
                <a:cs typeface="Times New Roman" panose="02020603050405020304" pitchFamily="18" charset="0"/>
              </a:rPr>
              <a:t>ampoules due to uterine </a:t>
            </a:r>
            <a:r>
              <a:rPr lang="en-US" altLang="sr-Latn-RS" dirty="0" smtClean="0">
                <a:cs typeface="Times New Roman" panose="02020603050405020304" pitchFamily="18" charset="0"/>
              </a:rPr>
              <a:t>contractions</a:t>
            </a:r>
          </a:p>
          <a:p>
            <a:pPr>
              <a:lnSpc>
                <a:spcPct val="107000"/>
              </a:lnSpc>
              <a:spcBef>
                <a:spcPct val="0"/>
              </a:spcBef>
              <a:spcAft>
                <a:spcPts val="800"/>
              </a:spcAft>
              <a:buClr>
                <a:srgbClr val="00B050"/>
              </a:buClr>
            </a:pPr>
            <a:r>
              <a:rPr lang="en-US" altLang="sr-Latn-RS" b="1" dirty="0" smtClean="0">
                <a:cs typeface="Times New Roman" panose="02020603050405020304" pitchFamily="18" charset="0"/>
              </a:rPr>
              <a:t>The </a:t>
            </a:r>
            <a:r>
              <a:rPr lang="en-US" altLang="sr-Latn-RS" b="1" dirty="0">
                <a:cs typeface="Times New Roman" panose="02020603050405020304" pitchFamily="18" charset="0"/>
              </a:rPr>
              <a:t>first therapeutic option for MG - they should start treatment</a:t>
            </a:r>
            <a:r>
              <a:rPr lang="en-US" altLang="sr-Latn-RS" b="1" dirty="0" smtClean="0">
                <a:cs typeface="Times New Roman" panose="02020603050405020304" pitchFamily="18" charset="0"/>
              </a:rPr>
              <a:t>!!!</a:t>
            </a:r>
            <a:endParaRPr lang="sr-Cyrl-RS" altLang="sr-Latn-RS" b="1" dirty="0" smtClean="0">
              <a:cs typeface="Times New Roman" panose="02020603050405020304" pitchFamily="18" charset="0"/>
            </a:endParaRPr>
          </a:p>
          <a:p>
            <a:pPr marL="0" indent="0">
              <a:lnSpc>
                <a:spcPct val="107000"/>
              </a:lnSpc>
              <a:spcBef>
                <a:spcPct val="0"/>
              </a:spcBef>
              <a:spcAft>
                <a:spcPts val="800"/>
              </a:spcAft>
              <a:buClr>
                <a:srgbClr val="00B050"/>
              </a:buClr>
              <a:buNone/>
            </a:pPr>
            <a:endParaRPr lang="en-US" altLang="sr-Latn-RS" sz="2400" dirty="0"/>
          </a:p>
          <a:p>
            <a:pPr>
              <a:lnSpc>
                <a:spcPct val="107000"/>
              </a:lnSpc>
              <a:spcBef>
                <a:spcPct val="0"/>
              </a:spcBef>
              <a:spcAft>
                <a:spcPts val="800"/>
              </a:spcAft>
              <a:buFontTx/>
              <a:buNone/>
            </a:pPr>
            <a:endParaRPr lang="sr-Latn-CS" altLang="sr-Latn-RS" sz="900" dirty="0"/>
          </a:p>
          <a:p>
            <a:pPr marL="0" indent="0">
              <a:buClr>
                <a:srgbClr val="00B050"/>
              </a:buClr>
              <a:buNone/>
            </a:pPr>
            <a:endParaRPr lang="sr-Latn-CS" altLang="en-US" sz="2400" dirty="0"/>
          </a:p>
          <a:p>
            <a:pPr marL="0" indent="0">
              <a:buClr>
                <a:srgbClr val="00B050"/>
              </a:buClr>
              <a:buNone/>
            </a:pPr>
            <a:endParaRPr lang="sr-Cyrl-RS" altLang="sr-Latn-RS" b="1" dirty="0">
              <a:solidFill>
                <a:srgbClr val="FF0000"/>
              </a:solidFill>
              <a:latin typeface="Calibri" panose="020F0502020204030204" pitchFamily="34" charset="0"/>
            </a:endParaRPr>
          </a:p>
          <a:p>
            <a:pPr marL="0" indent="0">
              <a:buClr>
                <a:srgbClr val="00B050"/>
              </a:buClr>
              <a:buNone/>
            </a:pPr>
            <a:endParaRPr lang="sr-Cyrl-RS" altLang="sr-Latn-RS" b="1" dirty="0" smtClean="0">
              <a:solidFill>
                <a:srgbClr val="FF0000"/>
              </a:solidFill>
              <a:latin typeface="Calibri" panose="020F0502020204030204" pitchFamily="34" charset="0"/>
            </a:endParaRPr>
          </a:p>
        </p:txBody>
      </p:sp>
      <p:cxnSp>
        <p:nvCxnSpPr>
          <p:cNvPr id="5" name="Straight Connector 4"/>
          <p:cNvCxnSpPr/>
          <p:nvPr/>
        </p:nvCxnSpPr>
        <p:spPr>
          <a:xfrm flipV="1">
            <a:off x="954258" y="1371600"/>
            <a:ext cx="10283483" cy="9044"/>
          </a:xfrm>
          <a:prstGeom prst="line">
            <a:avLst/>
          </a:prstGeom>
          <a:ln w="38100">
            <a:solidFill>
              <a:srgbClr val="00B05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1653635059"/>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Cyrl-RS" dirty="0">
                <a:solidFill>
                  <a:schemeClr val="accent5">
                    <a:lumMod val="75000"/>
                  </a:schemeClr>
                </a:solidFill>
                <a:latin typeface="Comic Sans MS" panose="030F0702030302020204" pitchFamily="66" charset="0"/>
              </a:rPr>
              <a:t> </a:t>
            </a:r>
            <a:r>
              <a:rPr lang="en-US" dirty="0" smtClean="0">
                <a:latin typeface="Comic Sans MS" panose="030F0702030302020204" pitchFamily="66" charset="0"/>
              </a:rPr>
              <a:t>MG</a:t>
            </a:r>
            <a:endParaRPr lang="en-US" dirty="0">
              <a:latin typeface="Comic Sans MS" panose="030F0702030302020204" pitchFamily="66" charset="0"/>
            </a:endParaRPr>
          </a:p>
        </p:txBody>
      </p:sp>
      <p:sp>
        <p:nvSpPr>
          <p:cNvPr id="3" name="Content Placeholder 2"/>
          <p:cNvSpPr>
            <a:spLocks noGrp="1"/>
          </p:cNvSpPr>
          <p:nvPr>
            <p:ph idx="1"/>
          </p:nvPr>
        </p:nvSpPr>
        <p:spPr>
          <a:xfrm>
            <a:off x="954258" y="1801090"/>
            <a:ext cx="10399541" cy="4862946"/>
          </a:xfrm>
        </p:spPr>
        <p:txBody>
          <a:bodyPr>
            <a:normAutofit fontScale="92500" lnSpcReduction="20000"/>
          </a:bodyPr>
          <a:lstStyle/>
          <a:p>
            <a:pPr marL="0" indent="0">
              <a:lnSpc>
                <a:spcPct val="107000"/>
              </a:lnSpc>
              <a:spcBef>
                <a:spcPct val="0"/>
              </a:spcBef>
              <a:spcAft>
                <a:spcPts val="800"/>
              </a:spcAft>
              <a:buClr>
                <a:srgbClr val="00B050"/>
              </a:buClr>
              <a:buNone/>
            </a:pPr>
            <a:r>
              <a:rPr lang="en-US" altLang="sr-Latn-RS" b="1" dirty="0" smtClean="0">
                <a:solidFill>
                  <a:srgbClr val="00B050"/>
                </a:solidFill>
                <a:cs typeface="Times New Roman" panose="02020603050405020304" pitchFamily="18" charset="0"/>
              </a:rPr>
              <a:t>Corticosteroids</a:t>
            </a:r>
            <a:endParaRPr lang="sr-Cyrl-RS" altLang="sr-Latn-RS" b="1" dirty="0" smtClean="0">
              <a:solidFill>
                <a:srgbClr val="00B050"/>
              </a:solidFill>
              <a:cs typeface="Times New Roman" panose="02020603050405020304" pitchFamily="18" charset="0"/>
            </a:endParaRPr>
          </a:p>
          <a:p>
            <a:pPr>
              <a:lnSpc>
                <a:spcPct val="107000"/>
              </a:lnSpc>
              <a:spcBef>
                <a:spcPct val="0"/>
              </a:spcBef>
              <a:spcAft>
                <a:spcPts val="800"/>
              </a:spcAft>
              <a:buClr>
                <a:srgbClr val="00B050"/>
              </a:buClr>
            </a:pPr>
            <a:r>
              <a:rPr lang="en-US" sz="2400" dirty="0"/>
              <a:t>In 70-80% of patients, they lead to significant improvement or </a:t>
            </a:r>
            <a:r>
              <a:rPr lang="en-US" sz="2400" dirty="0" smtClean="0"/>
              <a:t>remission</a:t>
            </a:r>
          </a:p>
          <a:p>
            <a:pPr>
              <a:lnSpc>
                <a:spcPct val="107000"/>
              </a:lnSpc>
              <a:spcBef>
                <a:spcPct val="0"/>
              </a:spcBef>
              <a:spcAft>
                <a:spcPts val="800"/>
              </a:spcAft>
              <a:buClr>
                <a:srgbClr val="00B050"/>
              </a:buClr>
            </a:pPr>
            <a:r>
              <a:rPr lang="en-US" sz="2400" dirty="0" smtClean="0"/>
              <a:t>The </a:t>
            </a:r>
            <a:r>
              <a:rPr lang="en-US" sz="2400" dirty="0"/>
              <a:t>first therapeutic choice in cases where immunosuppressive therapy is </a:t>
            </a:r>
            <a:r>
              <a:rPr lang="en-US" sz="2400" dirty="0" smtClean="0"/>
              <a:t>required</a:t>
            </a:r>
          </a:p>
          <a:p>
            <a:pPr>
              <a:lnSpc>
                <a:spcPct val="107000"/>
              </a:lnSpc>
              <a:spcBef>
                <a:spcPct val="0"/>
              </a:spcBef>
              <a:spcAft>
                <a:spcPts val="800"/>
              </a:spcAft>
              <a:buClr>
                <a:srgbClr val="00B050"/>
              </a:buClr>
            </a:pPr>
            <a:r>
              <a:rPr lang="en-US" sz="2400" b="1" dirty="0" smtClean="0"/>
              <a:t>Side </a:t>
            </a:r>
            <a:r>
              <a:rPr lang="en-US" sz="2400" b="1" dirty="0"/>
              <a:t>effects</a:t>
            </a:r>
            <a:r>
              <a:rPr lang="en-US" sz="2400" dirty="0"/>
              <a:t>: hypertension, weight gain, diabetes, depression, insomnia, cataracts, infections, myopathy, peptic ulcer, </a:t>
            </a:r>
            <a:r>
              <a:rPr lang="en-US" sz="2400" dirty="0" smtClean="0"/>
              <a:t>osteoporosis</a:t>
            </a:r>
          </a:p>
          <a:p>
            <a:pPr>
              <a:lnSpc>
                <a:spcPct val="107000"/>
              </a:lnSpc>
              <a:spcBef>
                <a:spcPct val="0"/>
              </a:spcBef>
              <a:spcAft>
                <a:spcPts val="800"/>
              </a:spcAft>
              <a:buClr>
                <a:srgbClr val="00B050"/>
              </a:buClr>
            </a:pPr>
            <a:r>
              <a:rPr lang="en-US" altLang="en-US" b="1" dirty="0" smtClean="0">
                <a:solidFill>
                  <a:srgbClr val="00B050"/>
                </a:solidFill>
              </a:rPr>
              <a:t>Prednisone</a:t>
            </a:r>
            <a:r>
              <a:rPr lang="sr-Cyrl-CS" altLang="en-US" b="1" dirty="0" smtClean="0">
                <a:solidFill>
                  <a:srgbClr val="00B050"/>
                </a:solidFill>
              </a:rPr>
              <a:t> </a:t>
            </a:r>
            <a:r>
              <a:rPr lang="sr-Cyrl-CS" altLang="en-US" sz="2400" b="1" dirty="0" smtClean="0"/>
              <a:t>– </a:t>
            </a:r>
            <a:r>
              <a:rPr lang="en-US" altLang="en-US" sz="2400" b="1" dirty="0" smtClean="0"/>
              <a:t>tbl.</a:t>
            </a:r>
            <a:r>
              <a:rPr lang="sr-Cyrl-CS" altLang="en-US" sz="2400" b="1" dirty="0" smtClean="0"/>
              <a:t> 20</a:t>
            </a:r>
            <a:r>
              <a:rPr lang="en-US" altLang="en-US" sz="2400" b="1" dirty="0" smtClean="0"/>
              <a:t>mg</a:t>
            </a:r>
            <a:r>
              <a:rPr lang="sr-Cyrl-CS" altLang="en-US" sz="2400" b="1" dirty="0" smtClean="0"/>
              <a:t> (</a:t>
            </a:r>
            <a:r>
              <a:rPr lang="en-US" altLang="en-US" sz="2400" b="1" dirty="0" smtClean="0"/>
              <a:t>dose</a:t>
            </a:r>
            <a:r>
              <a:rPr lang="sr-Cyrl-CS" altLang="en-US" sz="2400" b="1" dirty="0" smtClean="0"/>
              <a:t> 1</a:t>
            </a:r>
            <a:r>
              <a:rPr lang="en-US" altLang="en-US" sz="2400" b="1" dirty="0" smtClean="0"/>
              <a:t>mg</a:t>
            </a:r>
            <a:r>
              <a:rPr lang="sr-Cyrl-CS" altLang="en-US" sz="2400" b="1" dirty="0" smtClean="0"/>
              <a:t>/</a:t>
            </a:r>
            <a:r>
              <a:rPr lang="en-US" altLang="en-US" sz="2400" b="1" dirty="0" smtClean="0"/>
              <a:t>kg</a:t>
            </a:r>
            <a:r>
              <a:rPr lang="sr-Cyrl-CS" altLang="en-US" sz="2400" b="1" dirty="0" smtClean="0"/>
              <a:t>)</a:t>
            </a:r>
            <a:endParaRPr lang="sr-Cyrl-CS" altLang="en-US" sz="2400" b="1" dirty="0"/>
          </a:p>
          <a:p>
            <a:pPr marL="0" indent="0">
              <a:buNone/>
              <a:defRPr/>
            </a:pPr>
            <a:r>
              <a:rPr lang="sr-Cyrl-CS" altLang="en-US" sz="2400" dirty="0" smtClean="0"/>
              <a:t>    - </a:t>
            </a:r>
            <a:r>
              <a:rPr lang="en-US" altLang="en-US" sz="2400" dirty="0" smtClean="0"/>
              <a:t>worsening </a:t>
            </a:r>
            <a:r>
              <a:rPr lang="en-US" altLang="en-US" sz="2400" dirty="0"/>
              <a:t>in the first 7-14 days in 50% of patients    </a:t>
            </a:r>
            <a:endParaRPr lang="en-US" altLang="en-US" sz="2400" dirty="0" smtClean="0"/>
          </a:p>
          <a:p>
            <a:pPr marL="0" indent="0">
              <a:buNone/>
              <a:defRPr/>
            </a:pPr>
            <a:r>
              <a:rPr lang="en-US" altLang="en-US" sz="2400" dirty="0" smtClean="0"/>
              <a:t>    </a:t>
            </a:r>
            <a:r>
              <a:rPr lang="en-US" altLang="en-US" sz="2400" dirty="0"/>
              <a:t>- start with low doses and gradually increase to 60-80 mg every morning, </a:t>
            </a:r>
            <a:endParaRPr lang="en-US" altLang="en-US" sz="2400" dirty="0" smtClean="0"/>
          </a:p>
          <a:p>
            <a:pPr marL="0" indent="0">
              <a:buNone/>
              <a:defRPr/>
            </a:pPr>
            <a:r>
              <a:rPr lang="en-US" altLang="en-US" sz="2400" dirty="0"/>
              <a:t> </a:t>
            </a:r>
            <a:r>
              <a:rPr lang="en-US" altLang="en-US" sz="2400" dirty="0" smtClean="0"/>
              <a:t>     and after </a:t>
            </a:r>
            <a:r>
              <a:rPr lang="en-US" altLang="en-US" sz="2400" dirty="0"/>
              <a:t>achieving the effect (after 4-8 days), gradually return to lower doses 20        </a:t>
            </a:r>
            <a:r>
              <a:rPr lang="en-US" altLang="en-US" sz="2400" dirty="0" smtClean="0"/>
              <a:t> </a:t>
            </a:r>
          </a:p>
          <a:p>
            <a:pPr marL="0" indent="0">
              <a:buNone/>
              <a:defRPr/>
            </a:pPr>
            <a:r>
              <a:rPr lang="en-US" altLang="en-US" sz="2400" dirty="0"/>
              <a:t> </a:t>
            </a:r>
            <a:r>
              <a:rPr lang="en-US" altLang="en-US" sz="2400" dirty="0" smtClean="0"/>
              <a:t>     mg/day </a:t>
            </a:r>
            <a:r>
              <a:rPr lang="en-US" altLang="en-US" sz="2400" dirty="0"/>
              <a:t>or alternatively, 20 mg on the second </a:t>
            </a:r>
            <a:r>
              <a:rPr lang="en-US" altLang="en-US" sz="2400" dirty="0" smtClean="0"/>
              <a:t>day</a:t>
            </a:r>
          </a:p>
          <a:p>
            <a:pPr>
              <a:buClr>
                <a:srgbClr val="00B050"/>
              </a:buClr>
              <a:defRPr/>
            </a:pPr>
            <a:r>
              <a:rPr lang="en-US" b="1" dirty="0" smtClean="0">
                <a:solidFill>
                  <a:schemeClr val="accent6"/>
                </a:solidFill>
              </a:rPr>
              <a:t>Deflazacort</a:t>
            </a:r>
            <a:r>
              <a:rPr lang="en-US" b="1" dirty="0">
                <a:solidFill>
                  <a:schemeClr val="accent6"/>
                </a:solidFill>
              </a:rPr>
              <a:t> </a:t>
            </a:r>
            <a:r>
              <a:rPr lang="sr-Cyrl-CS" altLang="en-US" b="1" dirty="0" smtClean="0">
                <a:solidFill>
                  <a:srgbClr val="00B050"/>
                </a:solidFill>
              </a:rPr>
              <a:t>(</a:t>
            </a:r>
            <a:r>
              <a:rPr lang="sr-Latn-RS" altLang="en-US" b="1" dirty="0" smtClean="0">
                <a:solidFill>
                  <a:srgbClr val="00B050"/>
                </a:solidFill>
              </a:rPr>
              <a:t>Calcort</a:t>
            </a:r>
            <a:r>
              <a:rPr lang="sr-Cyrl-CS" altLang="en-US" b="1" dirty="0" smtClean="0">
                <a:solidFill>
                  <a:srgbClr val="00B050"/>
                </a:solidFill>
              </a:rPr>
              <a:t>) </a:t>
            </a:r>
            <a:r>
              <a:rPr lang="sr-Cyrl-CS" altLang="en-US" sz="2400" dirty="0" smtClean="0"/>
              <a:t>– </a:t>
            </a:r>
            <a:r>
              <a:rPr lang="en-US" altLang="en-US" sz="2400" dirty="0" smtClean="0"/>
              <a:t>tbl.</a:t>
            </a:r>
            <a:r>
              <a:rPr lang="sr-Cyrl-CS" altLang="en-US" sz="2400" dirty="0" smtClean="0"/>
              <a:t> 6 или 30 </a:t>
            </a:r>
            <a:r>
              <a:rPr lang="en-US" altLang="en-US" sz="2400" dirty="0" smtClean="0"/>
              <a:t>mg</a:t>
            </a:r>
            <a:r>
              <a:rPr lang="sr-Cyrl-CS" altLang="en-US" sz="2400" dirty="0" smtClean="0"/>
              <a:t>, </a:t>
            </a:r>
            <a:r>
              <a:rPr lang="en-US" altLang="en-US" sz="2400" dirty="0" smtClean="0"/>
              <a:t>less side effects</a:t>
            </a:r>
            <a:r>
              <a:rPr lang="sr-Cyrl-CS" altLang="en-US" sz="2400" dirty="0" smtClean="0"/>
              <a:t> </a:t>
            </a:r>
          </a:p>
          <a:p>
            <a:pPr marL="0" indent="0">
              <a:buClr>
                <a:srgbClr val="00B050"/>
              </a:buClr>
              <a:buNone/>
              <a:defRPr/>
            </a:pPr>
            <a:r>
              <a:rPr lang="en-US" altLang="en-US" sz="2400" dirty="0" smtClean="0"/>
              <a:t>   </a:t>
            </a:r>
            <a:r>
              <a:rPr lang="sr-Cyrl-CS" altLang="en-US" sz="2400" dirty="0" smtClean="0"/>
              <a:t>10</a:t>
            </a:r>
            <a:r>
              <a:rPr lang="en-US" altLang="en-US" sz="2400" dirty="0" smtClean="0"/>
              <a:t>mg</a:t>
            </a:r>
            <a:r>
              <a:rPr lang="sr-Cyrl-CS" altLang="en-US" sz="2400" dirty="0" smtClean="0"/>
              <a:t> </a:t>
            </a:r>
            <a:r>
              <a:rPr lang="sr-Latn-RS" altLang="en-US" sz="2400" dirty="0" smtClean="0"/>
              <a:t>Calcort = 6</a:t>
            </a:r>
            <a:r>
              <a:rPr lang="en-US" altLang="en-US" sz="2400" dirty="0" smtClean="0"/>
              <a:t>mg</a:t>
            </a:r>
            <a:r>
              <a:rPr lang="sr-Cyrl-RS" altLang="en-US" sz="2400" dirty="0" smtClean="0"/>
              <a:t> </a:t>
            </a:r>
            <a:r>
              <a:rPr lang="en-US" altLang="en-US" sz="2400" dirty="0" smtClean="0"/>
              <a:t>Prednisone</a:t>
            </a:r>
            <a:endParaRPr lang="sr-Cyrl-CS" altLang="en-US" sz="2400" dirty="0" smtClean="0"/>
          </a:p>
          <a:p>
            <a:pPr>
              <a:buClr>
                <a:srgbClr val="00B050"/>
              </a:buClr>
              <a:defRPr/>
            </a:pPr>
            <a:endParaRPr lang="sr-Latn-CS" altLang="en-US" sz="2400" dirty="0"/>
          </a:p>
          <a:p>
            <a:pPr>
              <a:lnSpc>
                <a:spcPct val="107000"/>
              </a:lnSpc>
              <a:spcBef>
                <a:spcPct val="0"/>
              </a:spcBef>
              <a:spcAft>
                <a:spcPts val="800"/>
              </a:spcAft>
              <a:buClr>
                <a:srgbClr val="00B050"/>
              </a:buClr>
            </a:pPr>
            <a:endParaRPr lang="sr-Latn-CS" sz="2400" dirty="0"/>
          </a:p>
          <a:p>
            <a:pPr marL="0" indent="0">
              <a:buNone/>
              <a:defRPr/>
            </a:pPr>
            <a:endParaRPr lang="sr-Cyrl-RS" altLang="sr-Latn-RS" b="1" dirty="0" smtClean="0">
              <a:solidFill>
                <a:srgbClr val="00B050"/>
              </a:solidFill>
              <a:cs typeface="Times New Roman" panose="02020603050405020304" pitchFamily="18" charset="0"/>
            </a:endParaRPr>
          </a:p>
          <a:p>
            <a:pPr>
              <a:buClr>
                <a:srgbClr val="00B050"/>
              </a:buClr>
              <a:defRPr/>
            </a:pPr>
            <a:endParaRPr lang="sr-Cyrl-RS" altLang="sr-Latn-RS" dirty="0" smtClean="0">
              <a:cs typeface="Times New Roman" panose="02020603050405020304" pitchFamily="18" charset="0"/>
            </a:endParaRPr>
          </a:p>
          <a:p>
            <a:pPr marL="0" indent="0">
              <a:lnSpc>
                <a:spcPct val="107000"/>
              </a:lnSpc>
              <a:spcBef>
                <a:spcPct val="0"/>
              </a:spcBef>
              <a:spcAft>
                <a:spcPts val="800"/>
              </a:spcAft>
              <a:buClr>
                <a:srgbClr val="00B050"/>
              </a:buClr>
              <a:buNone/>
            </a:pPr>
            <a:endParaRPr lang="sr-Cyrl-RS" altLang="sr-Latn-RS" dirty="0" smtClean="0">
              <a:cs typeface="Times New Roman" panose="02020603050405020304" pitchFamily="18" charset="0"/>
            </a:endParaRPr>
          </a:p>
          <a:p>
            <a:pPr marL="0" indent="0">
              <a:lnSpc>
                <a:spcPct val="107000"/>
              </a:lnSpc>
              <a:spcBef>
                <a:spcPct val="0"/>
              </a:spcBef>
              <a:spcAft>
                <a:spcPts val="800"/>
              </a:spcAft>
              <a:buClr>
                <a:srgbClr val="00B050"/>
              </a:buClr>
              <a:buNone/>
            </a:pPr>
            <a:endParaRPr lang="en-US" altLang="sr-Latn-RS" sz="2400" dirty="0"/>
          </a:p>
          <a:p>
            <a:pPr>
              <a:lnSpc>
                <a:spcPct val="107000"/>
              </a:lnSpc>
              <a:spcBef>
                <a:spcPct val="0"/>
              </a:spcBef>
              <a:spcAft>
                <a:spcPts val="800"/>
              </a:spcAft>
              <a:buFontTx/>
              <a:buNone/>
            </a:pPr>
            <a:endParaRPr lang="sr-Latn-CS" altLang="sr-Latn-RS" sz="900" dirty="0"/>
          </a:p>
          <a:p>
            <a:pPr marL="0" indent="0">
              <a:buClr>
                <a:srgbClr val="00B050"/>
              </a:buClr>
              <a:buNone/>
            </a:pPr>
            <a:endParaRPr lang="sr-Latn-CS" altLang="en-US" sz="2400" dirty="0"/>
          </a:p>
          <a:p>
            <a:pPr marL="0" indent="0">
              <a:buClr>
                <a:srgbClr val="00B050"/>
              </a:buClr>
              <a:buNone/>
            </a:pPr>
            <a:endParaRPr lang="sr-Cyrl-RS" altLang="sr-Latn-RS" b="1" dirty="0">
              <a:solidFill>
                <a:srgbClr val="FF0000"/>
              </a:solidFill>
              <a:latin typeface="Calibri" panose="020F0502020204030204" pitchFamily="34" charset="0"/>
            </a:endParaRPr>
          </a:p>
          <a:p>
            <a:pPr marL="0" indent="0">
              <a:buClr>
                <a:srgbClr val="00B050"/>
              </a:buClr>
              <a:buNone/>
            </a:pPr>
            <a:endParaRPr lang="sr-Cyrl-RS" altLang="sr-Latn-RS" b="1" dirty="0" smtClean="0">
              <a:solidFill>
                <a:srgbClr val="FF0000"/>
              </a:solidFill>
              <a:latin typeface="Calibri" panose="020F0502020204030204" pitchFamily="34" charset="0"/>
            </a:endParaRPr>
          </a:p>
        </p:txBody>
      </p:sp>
      <p:cxnSp>
        <p:nvCxnSpPr>
          <p:cNvPr id="5" name="Straight Connector 4"/>
          <p:cNvCxnSpPr/>
          <p:nvPr/>
        </p:nvCxnSpPr>
        <p:spPr>
          <a:xfrm flipV="1">
            <a:off x="954258" y="1371600"/>
            <a:ext cx="10283483" cy="9044"/>
          </a:xfrm>
          <a:prstGeom prst="line">
            <a:avLst/>
          </a:prstGeom>
          <a:ln w="38100">
            <a:solidFill>
              <a:srgbClr val="00B05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3227473582"/>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Cyrl-RS" dirty="0">
                <a:solidFill>
                  <a:schemeClr val="accent5">
                    <a:lumMod val="75000"/>
                  </a:schemeClr>
                </a:solidFill>
                <a:latin typeface="Comic Sans MS" panose="030F0702030302020204" pitchFamily="66" charset="0"/>
              </a:rPr>
              <a:t> </a:t>
            </a:r>
            <a:r>
              <a:rPr lang="en-US" dirty="0" smtClean="0">
                <a:latin typeface="Comic Sans MS" panose="030F0702030302020204" pitchFamily="66" charset="0"/>
              </a:rPr>
              <a:t>MG</a:t>
            </a:r>
            <a:endParaRPr lang="en-US" dirty="0">
              <a:latin typeface="Comic Sans MS" panose="030F0702030302020204" pitchFamily="66" charset="0"/>
            </a:endParaRPr>
          </a:p>
        </p:txBody>
      </p:sp>
      <p:sp>
        <p:nvSpPr>
          <p:cNvPr id="3" name="Content Placeholder 2"/>
          <p:cNvSpPr>
            <a:spLocks noGrp="1"/>
          </p:cNvSpPr>
          <p:nvPr>
            <p:ph idx="1"/>
          </p:nvPr>
        </p:nvSpPr>
        <p:spPr>
          <a:xfrm>
            <a:off x="954258" y="1801090"/>
            <a:ext cx="10399541" cy="4862946"/>
          </a:xfrm>
        </p:spPr>
        <p:txBody>
          <a:bodyPr>
            <a:normAutofit fontScale="77500" lnSpcReduction="20000"/>
          </a:bodyPr>
          <a:lstStyle/>
          <a:p>
            <a:pPr marL="0" indent="0">
              <a:lnSpc>
                <a:spcPct val="107000"/>
              </a:lnSpc>
              <a:spcBef>
                <a:spcPct val="0"/>
              </a:spcBef>
              <a:spcAft>
                <a:spcPts val="800"/>
              </a:spcAft>
              <a:buClr>
                <a:srgbClr val="00B050"/>
              </a:buClr>
              <a:buNone/>
            </a:pPr>
            <a:r>
              <a:rPr lang="en-US" altLang="sr-Latn-RS" sz="3800" b="1" dirty="0">
                <a:solidFill>
                  <a:srgbClr val="00B050"/>
                </a:solidFill>
                <a:cs typeface="Times New Roman" panose="02020603050405020304" pitchFamily="18" charset="0"/>
              </a:rPr>
              <a:t>Cytostatics </a:t>
            </a:r>
            <a:r>
              <a:rPr lang="en-US" altLang="sr-Latn-RS" b="1" dirty="0">
                <a:solidFill>
                  <a:srgbClr val="00B050"/>
                </a:solidFill>
                <a:cs typeface="Times New Roman" panose="02020603050405020304" pitchFamily="18" charset="0"/>
              </a:rPr>
              <a:t> </a:t>
            </a:r>
            <a:endParaRPr lang="en-US" altLang="sr-Latn-RS" b="1" dirty="0" smtClean="0">
              <a:solidFill>
                <a:srgbClr val="00B050"/>
              </a:solidFill>
              <a:cs typeface="Times New Roman" panose="02020603050405020304" pitchFamily="18" charset="0"/>
            </a:endParaRPr>
          </a:p>
          <a:p>
            <a:pPr marL="0" indent="0">
              <a:lnSpc>
                <a:spcPct val="107000"/>
              </a:lnSpc>
              <a:spcBef>
                <a:spcPct val="0"/>
              </a:spcBef>
              <a:spcAft>
                <a:spcPts val="800"/>
              </a:spcAft>
              <a:buClr>
                <a:srgbClr val="00B050"/>
              </a:buClr>
              <a:buNone/>
            </a:pPr>
            <a:r>
              <a:rPr lang="en-US" altLang="sr-Latn-RS" dirty="0" smtClean="0">
                <a:cs typeface="Times New Roman" panose="02020603050405020304" pitchFamily="18" charset="0"/>
              </a:rPr>
              <a:t>In </a:t>
            </a:r>
            <a:r>
              <a:rPr lang="en-US" altLang="sr-Latn-RS" dirty="0">
                <a:cs typeface="Times New Roman" panose="02020603050405020304" pitchFamily="18" charset="0"/>
              </a:rPr>
              <a:t>case of insufficient effect of </a:t>
            </a:r>
            <a:r>
              <a:rPr lang="en-US" altLang="sr-Latn-RS" sz="2900" dirty="0">
                <a:cs typeface="Times New Roman" panose="02020603050405020304" pitchFamily="18" charset="0"/>
              </a:rPr>
              <a:t>Pyridostigmine-bromide</a:t>
            </a:r>
            <a:r>
              <a:rPr lang="en-US" altLang="sr-Latn-RS" sz="2900" dirty="0" smtClean="0">
                <a:cs typeface="Times New Roman" panose="02020603050405020304" pitchFamily="18" charset="0"/>
              </a:rPr>
              <a:t>, </a:t>
            </a:r>
            <a:r>
              <a:rPr lang="en-US" altLang="sr-Latn-RS" sz="2900" dirty="0">
                <a:cs typeface="Times New Roman" panose="02020603050405020304" pitchFamily="18" charset="0"/>
              </a:rPr>
              <a:t>corticosteroids </a:t>
            </a:r>
            <a:r>
              <a:rPr lang="en-US" altLang="sr-Latn-RS" dirty="0">
                <a:cs typeface="Times New Roman" panose="02020603050405020304" pitchFamily="18" charset="0"/>
              </a:rPr>
              <a:t>and </a:t>
            </a:r>
            <a:r>
              <a:rPr lang="en-US" altLang="sr-Latn-RS" dirty="0" smtClean="0">
                <a:cs typeface="Times New Roman" panose="02020603050405020304" pitchFamily="18" charset="0"/>
              </a:rPr>
              <a:t>thymectomy</a:t>
            </a:r>
          </a:p>
          <a:p>
            <a:pPr marL="0" indent="0">
              <a:lnSpc>
                <a:spcPct val="107000"/>
              </a:lnSpc>
              <a:spcBef>
                <a:spcPct val="0"/>
              </a:spcBef>
              <a:spcAft>
                <a:spcPts val="800"/>
              </a:spcAft>
              <a:buClr>
                <a:srgbClr val="00B050"/>
              </a:buClr>
              <a:buNone/>
            </a:pPr>
            <a:endParaRPr lang="en-US" altLang="sr-Latn-RS" dirty="0" smtClean="0">
              <a:cs typeface="Times New Roman" panose="02020603050405020304" pitchFamily="18" charset="0"/>
            </a:endParaRPr>
          </a:p>
          <a:p>
            <a:pPr>
              <a:lnSpc>
                <a:spcPct val="107000"/>
              </a:lnSpc>
              <a:spcBef>
                <a:spcPct val="0"/>
              </a:spcBef>
              <a:spcAft>
                <a:spcPts val="800"/>
              </a:spcAft>
              <a:buClr>
                <a:srgbClr val="00B050"/>
              </a:buClr>
            </a:pPr>
            <a:r>
              <a:rPr lang="en-US" altLang="sr-Latn-RS" b="1" dirty="0" smtClean="0">
                <a:solidFill>
                  <a:srgbClr val="00B050"/>
                </a:solidFill>
                <a:cs typeface="Times New Roman" panose="02020603050405020304" pitchFamily="18" charset="0"/>
              </a:rPr>
              <a:t>Azathioprine </a:t>
            </a:r>
            <a:r>
              <a:rPr lang="en-US" altLang="sr-Latn-RS" b="1" dirty="0">
                <a:solidFill>
                  <a:srgbClr val="00B050"/>
                </a:solidFill>
                <a:cs typeface="Times New Roman" panose="02020603050405020304" pitchFamily="18" charset="0"/>
              </a:rPr>
              <a:t>(Imuran) - </a:t>
            </a:r>
            <a:r>
              <a:rPr lang="en-US" altLang="sr-Latn-RS" dirty="0">
                <a:cs typeface="Times New Roman" panose="02020603050405020304" pitchFamily="18" charset="0"/>
              </a:rPr>
              <a:t>tbl. 50mg in the evening, primary indication: patients requiring long-term immunosuppression: immediately together with KS. It has no teratogenic effect, allowed in pregnancy, not during </a:t>
            </a:r>
            <a:r>
              <a:rPr lang="en-US" altLang="sr-Latn-RS" dirty="0" smtClean="0">
                <a:cs typeface="Times New Roman" panose="02020603050405020304" pitchFamily="18" charset="0"/>
              </a:rPr>
              <a:t>breastfeeding</a:t>
            </a:r>
          </a:p>
          <a:p>
            <a:pPr>
              <a:lnSpc>
                <a:spcPct val="107000"/>
              </a:lnSpc>
              <a:spcBef>
                <a:spcPct val="0"/>
              </a:spcBef>
              <a:spcAft>
                <a:spcPts val="800"/>
              </a:spcAft>
              <a:buClr>
                <a:srgbClr val="00B050"/>
              </a:buClr>
            </a:pPr>
            <a:r>
              <a:rPr lang="en-US" altLang="sr-Latn-RS" b="1" dirty="0" smtClean="0">
                <a:solidFill>
                  <a:srgbClr val="00B050"/>
                </a:solidFill>
                <a:cs typeface="Times New Roman" panose="02020603050405020304" pitchFamily="18" charset="0"/>
              </a:rPr>
              <a:t>Cyclosporin </a:t>
            </a:r>
            <a:r>
              <a:rPr lang="en-US" altLang="sr-Latn-RS" b="1" dirty="0">
                <a:solidFill>
                  <a:srgbClr val="00B050"/>
                </a:solidFill>
                <a:cs typeface="Times New Roman" panose="02020603050405020304" pitchFamily="18" charset="0"/>
              </a:rPr>
              <a:t>A (Sandimmun) -</a:t>
            </a:r>
            <a:r>
              <a:rPr lang="en-US" altLang="sr-Latn-RS" dirty="0">
                <a:cs typeface="Times New Roman" panose="02020603050405020304" pitchFamily="18" charset="0"/>
              </a:rPr>
              <a:t> syrup 100 mg/ml, cap. 25 and 100 mg, effective dose 2-5 mg/kg divided into 2 doses. First effects after 2 weeks, maximum after 4 </a:t>
            </a:r>
            <a:r>
              <a:rPr lang="en-US" altLang="sr-Latn-RS" dirty="0" smtClean="0">
                <a:cs typeface="Times New Roman" panose="02020603050405020304" pitchFamily="18" charset="0"/>
              </a:rPr>
              <a:t>months</a:t>
            </a:r>
          </a:p>
          <a:p>
            <a:pPr>
              <a:lnSpc>
                <a:spcPct val="107000"/>
              </a:lnSpc>
              <a:spcBef>
                <a:spcPct val="0"/>
              </a:spcBef>
              <a:spcAft>
                <a:spcPts val="800"/>
              </a:spcAft>
              <a:buClr>
                <a:srgbClr val="00B050"/>
              </a:buClr>
            </a:pPr>
            <a:r>
              <a:rPr lang="en-US" altLang="sr-Latn-RS" b="1" dirty="0" smtClean="0">
                <a:solidFill>
                  <a:srgbClr val="00B050"/>
                </a:solidFill>
                <a:cs typeface="Times New Roman" panose="02020603050405020304" pitchFamily="18" charset="0"/>
              </a:rPr>
              <a:t>Mycophenolate </a:t>
            </a:r>
            <a:r>
              <a:rPr lang="en-US" altLang="sr-Latn-RS" b="1" dirty="0">
                <a:solidFill>
                  <a:srgbClr val="00B050"/>
                </a:solidFill>
                <a:cs typeface="Times New Roman" panose="02020603050405020304" pitchFamily="18" charset="0"/>
              </a:rPr>
              <a:t>mofetil (CellCept) </a:t>
            </a:r>
            <a:r>
              <a:rPr lang="en-US" altLang="sr-Latn-RS" dirty="0">
                <a:cs typeface="Times New Roman" panose="02020603050405020304" pitchFamily="18" charset="0"/>
              </a:rPr>
              <a:t>- cap. 250, 500 mg, powder for inf., effective dose 1000-3000 mg divided into 2 doses. Indication: patients who do not tolerate or do not respond to </a:t>
            </a:r>
            <a:r>
              <a:rPr lang="en-US" altLang="sr-Latn-RS" dirty="0" smtClean="0">
                <a:cs typeface="Times New Roman" panose="02020603050405020304" pitchFamily="18" charset="0"/>
              </a:rPr>
              <a:t>azathioprine</a:t>
            </a:r>
            <a:endParaRPr lang="sr-Latn-RS" altLang="sr-Latn-RS" dirty="0" smtClean="0">
              <a:cs typeface="Times New Roman" panose="02020603050405020304" pitchFamily="18" charset="0"/>
            </a:endParaRPr>
          </a:p>
          <a:p>
            <a:pPr marL="0" indent="0">
              <a:lnSpc>
                <a:spcPct val="107000"/>
              </a:lnSpc>
              <a:spcBef>
                <a:spcPct val="0"/>
              </a:spcBef>
              <a:spcAft>
                <a:spcPts val="800"/>
              </a:spcAft>
              <a:buClr>
                <a:srgbClr val="00B050"/>
              </a:buClr>
              <a:buNone/>
            </a:pPr>
            <a:r>
              <a:rPr lang="sr-Latn-RS" altLang="en-US" sz="2400" b="1" dirty="0">
                <a:solidFill>
                  <a:srgbClr val="00B050"/>
                </a:solidFill>
                <a:cs typeface="Times New Roman" panose="02020603050405020304" pitchFamily="18" charset="0"/>
              </a:rPr>
              <a:t> </a:t>
            </a:r>
            <a:endParaRPr lang="sr-Latn-CS" altLang="en-US" sz="2400" dirty="0"/>
          </a:p>
          <a:p>
            <a:pPr>
              <a:lnSpc>
                <a:spcPct val="107000"/>
              </a:lnSpc>
              <a:spcBef>
                <a:spcPct val="0"/>
              </a:spcBef>
              <a:spcAft>
                <a:spcPts val="800"/>
              </a:spcAft>
              <a:buClr>
                <a:srgbClr val="00B050"/>
              </a:buClr>
            </a:pPr>
            <a:endParaRPr lang="sr-Latn-CS" sz="2400" dirty="0"/>
          </a:p>
          <a:p>
            <a:pPr marL="0" indent="0">
              <a:buNone/>
              <a:defRPr/>
            </a:pPr>
            <a:endParaRPr lang="sr-Cyrl-RS" altLang="sr-Latn-RS" b="1" dirty="0" smtClean="0">
              <a:solidFill>
                <a:srgbClr val="00B050"/>
              </a:solidFill>
              <a:cs typeface="Times New Roman" panose="02020603050405020304" pitchFamily="18" charset="0"/>
            </a:endParaRPr>
          </a:p>
          <a:p>
            <a:pPr>
              <a:buClr>
                <a:srgbClr val="00B050"/>
              </a:buClr>
              <a:defRPr/>
            </a:pPr>
            <a:endParaRPr lang="sr-Cyrl-RS" altLang="sr-Latn-RS" dirty="0" smtClean="0">
              <a:cs typeface="Times New Roman" panose="02020603050405020304" pitchFamily="18" charset="0"/>
            </a:endParaRPr>
          </a:p>
          <a:p>
            <a:pPr marL="0" indent="0">
              <a:lnSpc>
                <a:spcPct val="107000"/>
              </a:lnSpc>
              <a:spcBef>
                <a:spcPct val="0"/>
              </a:spcBef>
              <a:spcAft>
                <a:spcPts val="800"/>
              </a:spcAft>
              <a:buClr>
                <a:srgbClr val="00B050"/>
              </a:buClr>
              <a:buNone/>
            </a:pPr>
            <a:endParaRPr lang="sr-Cyrl-RS" altLang="sr-Latn-RS" dirty="0" smtClean="0">
              <a:cs typeface="Times New Roman" panose="02020603050405020304" pitchFamily="18" charset="0"/>
            </a:endParaRPr>
          </a:p>
          <a:p>
            <a:pPr marL="0" indent="0">
              <a:lnSpc>
                <a:spcPct val="107000"/>
              </a:lnSpc>
              <a:spcBef>
                <a:spcPct val="0"/>
              </a:spcBef>
              <a:spcAft>
                <a:spcPts val="800"/>
              </a:spcAft>
              <a:buClr>
                <a:srgbClr val="00B050"/>
              </a:buClr>
              <a:buNone/>
            </a:pPr>
            <a:endParaRPr lang="en-US" altLang="sr-Latn-RS" sz="2400" dirty="0"/>
          </a:p>
          <a:p>
            <a:pPr>
              <a:lnSpc>
                <a:spcPct val="107000"/>
              </a:lnSpc>
              <a:spcBef>
                <a:spcPct val="0"/>
              </a:spcBef>
              <a:spcAft>
                <a:spcPts val="800"/>
              </a:spcAft>
              <a:buFontTx/>
              <a:buNone/>
            </a:pPr>
            <a:endParaRPr lang="sr-Latn-CS" altLang="sr-Latn-RS" sz="900" dirty="0"/>
          </a:p>
          <a:p>
            <a:pPr marL="0" indent="0">
              <a:buClr>
                <a:srgbClr val="00B050"/>
              </a:buClr>
              <a:buNone/>
            </a:pPr>
            <a:endParaRPr lang="sr-Latn-CS" altLang="en-US" sz="2400" dirty="0"/>
          </a:p>
          <a:p>
            <a:pPr marL="0" indent="0">
              <a:buClr>
                <a:srgbClr val="00B050"/>
              </a:buClr>
              <a:buNone/>
            </a:pPr>
            <a:endParaRPr lang="sr-Cyrl-RS" altLang="sr-Latn-RS" b="1" dirty="0">
              <a:solidFill>
                <a:srgbClr val="FF0000"/>
              </a:solidFill>
              <a:latin typeface="Calibri" panose="020F0502020204030204" pitchFamily="34" charset="0"/>
            </a:endParaRPr>
          </a:p>
          <a:p>
            <a:pPr marL="0" indent="0">
              <a:buClr>
                <a:srgbClr val="00B050"/>
              </a:buClr>
              <a:buNone/>
            </a:pPr>
            <a:endParaRPr lang="sr-Cyrl-RS" altLang="sr-Latn-RS" b="1" dirty="0" smtClean="0">
              <a:solidFill>
                <a:srgbClr val="FF0000"/>
              </a:solidFill>
              <a:latin typeface="Calibri" panose="020F0502020204030204" pitchFamily="34" charset="0"/>
            </a:endParaRPr>
          </a:p>
        </p:txBody>
      </p:sp>
      <p:cxnSp>
        <p:nvCxnSpPr>
          <p:cNvPr id="5" name="Straight Connector 4"/>
          <p:cNvCxnSpPr/>
          <p:nvPr/>
        </p:nvCxnSpPr>
        <p:spPr>
          <a:xfrm flipV="1">
            <a:off x="954258" y="1371600"/>
            <a:ext cx="10283483" cy="9044"/>
          </a:xfrm>
          <a:prstGeom prst="line">
            <a:avLst/>
          </a:prstGeom>
          <a:ln w="38100">
            <a:solidFill>
              <a:srgbClr val="00B05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3348394718"/>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Cyrl-RS" dirty="0">
                <a:solidFill>
                  <a:schemeClr val="accent5">
                    <a:lumMod val="75000"/>
                  </a:schemeClr>
                </a:solidFill>
                <a:latin typeface="Comic Sans MS" panose="030F0702030302020204" pitchFamily="66" charset="0"/>
              </a:rPr>
              <a:t> </a:t>
            </a:r>
            <a:r>
              <a:rPr lang="en-US" dirty="0" smtClean="0">
                <a:latin typeface="Comic Sans MS" panose="030F0702030302020204" pitchFamily="66" charset="0"/>
              </a:rPr>
              <a:t>MG</a:t>
            </a:r>
            <a:endParaRPr lang="en-US" dirty="0">
              <a:latin typeface="Comic Sans MS" panose="030F0702030302020204" pitchFamily="66" charset="0"/>
            </a:endParaRPr>
          </a:p>
        </p:txBody>
      </p:sp>
      <p:sp>
        <p:nvSpPr>
          <p:cNvPr id="3" name="Content Placeholder 2"/>
          <p:cNvSpPr>
            <a:spLocks noGrp="1"/>
          </p:cNvSpPr>
          <p:nvPr>
            <p:ph idx="1"/>
          </p:nvPr>
        </p:nvSpPr>
        <p:spPr>
          <a:xfrm>
            <a:off x="896228" y="1912360"/>
            <a:ext cx="10399541" cy="4862946"/>
          </a:xfrm>
        </p:spPr>
        <p:txBody>
          <a:bodyPr>
            <a:normAutofit/>
          </a:bodyPr>
          <a:lstStyle/>
          <a:p>
            <a:pPr marL="0" indent="0">
              <a:lnSpc>
                <a:spcPct val="107000"/>
              </a:lnSpc>
              <a:spcBef>
                <a:spcPct val="0"/>
              </a:spcBef>
              <a:spcAft>
                <a:spcPts val="800"/>
              </a:spcAft>
              <a:buClr>
                <a:srgbClr val="00B050"/>
              </a:buClr>
              <a:buNone/>
            </a:pPr>
            <a:r>
              <a:rPr lang="en-US" altLang="sr-Latn-RS" b="1" dirty="0" smtClean="0">
                <a:solidFill>
                  <a:srgbClr val="00B050"/>
                </a:solidFill>
                <a:cs typeface="Times New Roman" panose="02020603050405020304" pitchFamily="18" charset="0"/>
              </a:rPr>
              <a:t>Biological agents</a:t>
            </a:r>
            <a:endParaRPr lang="sr-Cyrl-RS" altLang="sr-Latn-RS" b="1" dirty="0" smtClean="0">
              <a:solidFill>
                <a:srgbClr val="00B050"/>
              </a:solidFill>
              <a:cs typeface="Times New Roman" panose="02020603050405020304" pitchFamily="18" charset="0"/>
            </a:endParaRPr>
          </a:p>
          <a:p>
            <a:pPr marL="0" indent="0">
              <a:lnSpc>
                <a:spcPct val="107000"/>
              </a:lnSpc>
              <a:spcBef>
                <a:spcPct val="0"/>
              </a:spcBef>
              <a:spcAft>
                <a:spcPts val="800"/>
              </a:spcAft>
              <a:buClr>
                <a:srgbClr val="00B050"/>
              </a:buClr>
              <a:buNone/>
            </a:pPr>
            <a:endParaRPr lang="sr-Latn-RS" altLang="sr-Latn-RS" b="1" dirty="0" smtClean="0">
              <a:solidFill>
                <a:srgbClr val="00B050"/>
              </a:solidFill>
              <a:cs typeface="Times New Roman" panose="02020603050405020304" pitchFamily="18" charset="0"/>
            </a:endParaRPr>
          </a:p>
          <a:p>
            <a:pPr>
              <a:lnSpc>
                <a:spcPct val="107000"/>
              </a:lnSpc>
              <a:spcBef>
                <a:spcPct val="0"/>
              </a:spcBef>
              <a:spcAft>
                <a:spcPts val="800"/>
              </a:spcAft>
              <a:buClr>
                <a:srgbClr val="00B050"/>
              </a:buClr>
            </a:pPr>
            <a:r>
              <a:rPr lang="sr-Latn-RS" altLang="en-US" sz="2400" b="1" dirty="0">
                <a:solidFill>
                  <a:srgbClr val="00B050"/>
                </a:solidFill>
                <a:cs typeface="Times New Roman" panose="02020603050405020304" pitchFamily="18" charset="0"/>
              </a:rPr>
              <a:t> </a:t>
            </a:r>
            <a:r>
              <a:rPr lang="sr-Latn-CS" sz="2400" b="1" dirty="0">
                <a:solidFill>
                  <a:srgbClr val="00B050"/>
                </a:solidFill>
                <a:latin typeface="Arial" pitchFamily="34" charset="0"/>
                <a:cs typeface="Arial" pitchFamily="34" charset="0"/>
              </a:rPr>
              <a:t>Anti-CD20 </a:t>
            </a:r>
            <a:r>
              <a:rPr lang="en-US" sz="2400" b="1" dirty="0" smtClean="0">
                <a:solidFill>
                  <a:srgbClr val="00B050"/>
                </a:solidFill>
                <a:latin typeface="Arial" pitchFamily="34" charset="0"/>
                <a:cs typeface="Arial" pitchFamily="34" charset="0"/>
              </a:rPr>
              <a:t>antibodies</a:t>
            </a:r>
            <a:r>
              <a:rPr lang="sr-Latn-CS" sz="2400" b="1" dirty="0" smtClean="0">
                <a:solidFill>
                  <a:srgbClr val="00B050"/>
                </a:solidFill>
                <a:latin typeface="Arial" pitchFamily="34" charset="0"/>
                <a:cs typeface="Arial" pitchFamily="34" charset="0"/>
              </a:rPr>
              <a:t> </a:t>
            </a:r>
            <a:r>
              <a:rPr lang="sr-Latn-CS" sz="2400" b="1" dirty="0">
                <a:solidFill>
                  <a:srgbClr val="00B050"/>
                </a:solidFill>
                <a:latin typeface="Arial" pitchFamily="34" charset="0"/>
                <a:cs typeface="Arial" pitchFamily="34" charset="0"/>
              </a:rPr>
              <a:t>(Rituximab</a:t>
            </a:r>
            <a:r>
              <a:rPr lang="sr-Latn-CS" sz="2400" b="1" dirty="0" smtClean="0">
                <a:solidFill>
                  <a:srgbClr val="00B050"/>
                </a:solidFill>
                <a:latin typeface="Arial" pitchFamily="34" charset="0"/>
                <a:cs typeface="Arial" pitchFamily="34" charset="0"/>
              </a:rPr>
              <a:t>)</a:t>
            </a:r>
            <a:endParaRPr lang="sr-Cyrl-RS" sz="2400" b="1" dirty="0" smtClean="0">
              <a:solidFill>
                <a:srgbClr val="00B050"/>
              </a:solidFill>
              <a:latin typeface="Arial" pitchFamily="34" charset="0"/>
              <a:cs typeface="Arial" pitchFamily="34" charset="0"/>
            </a:endParaRPr>
          </a:p>
          <a:p>
            <a:pPr>
              <a:lnSpc>
                <a:spcPct val="107000"/>
              </a:lnSpc>
              <a:spcBef>
                <a:spcPct val="0"/>
              </a:spcBef>
              <a:spcAft>
                <a:spcPts val="800"/>
              </a:spcAft>
              <a:buClr>
                <a:srgbClr val="00B050"/>
              </a:buClr>
            </a:pPr>
            <a:r>
              <a:rPr lang="sr-Cyrl-RS" sz="2400" b="1" dirty="0" smtClean="0">
                <a:solidFill>
                  <a:srgbClr val="00B050"/>
                </a:solidFill>
                <a:latin typeface="Arial" pitchFamily="34" charset="0"/>
                <a:cs typeface="Arial" pitchFamily="34" charset="0"/>
              </a:rPr>
              <a:t>Т</a:t>
            </a:r>
            <a:r>
              <a:rPr lang="sr-Latn-CS" sz="2400" b="1" dirty="0" smtClean="0">
                <a:solidFill>
                  <a:srgbClr val="00B050"/>
                </a:solidFill>
                <a:latin typeface="Arial" pitchFamily="34" charset="0"/>
                <a:cs typeface="Arial" pitchFamily="34" charset="0"/>
              </a:rPr>
              <a:t>acrolimus</a:t>
            </a:r>
            <a:endParaRPr lang="sr-Latn-CS" sz="2400" b="1" dirty="0">
              <a:solidFill>
                <a:srgbClr val="00B050"/>
              </a:solidFill>
              <a:latin typeface="Arial" pitchFamily="34" charset="0"/>
              <a:cs typeface="Arial" pitchFamily="34" charset="0"/>
            </a:endParaRPr>
          </a:p>
          <a:p>
            <a:pPr marL="0" indent="0">
              <a:lnSpc>
                <a:spcPct val="107000"/>
              </a:lnSpc>
              <a:spcBef>
                <a:spcPct val="0"/>
              </a:spcBef>
              <a:spcAft>
                <a:spcPts val="800"/>
              </a:spcAft>
              <a:buClr>
                <a:srgbClr val="00B050"/>
              </a:buClr>
              <a:buNone/>
            </a:pPr>
            <a:endParaRPr lang="sr-Latn-CS" altLang="en-US" sz="2400" dirty="0"/>
          </a:p>
          <a:p>
            <a:pPr>
              <a:lnSpc>
                <a:spcPct val="107000"/>
              </a:lnSpc>
              <a:spcBef>
                <a:spcPct val="0"/>
              </a:spcBef>
              <a:spcAft>
                <a:spcPts val="800"/>
              </a:spcAft>
              <a:buClr>
                <a:srgbClr val="00B050"/>
              </a:buClr>
            </a:pPr>
            <a:endParaRPr lang="sr-Latn-CS" sz="2400" dirty="0"/>
          </a:p>
          <a:p>
            <a:pPr marL="0" indent="0">
              <a:buNone/>
              <a:defRPr/>
            </a:pPr>
            <a:r>
              <a:rPr lang="en-US" altLang="sr-Latn-RS" sz="2600" b="1" dirty="0" smtClean="0">
                <a:cs typeface="Times New Roman" panose="02020603050405020304" pitchFamily="18" charset="0"/>
              </a:rPr>
              <a:t>Indications</a:t>
            </a:r>
            <a:r>
              <a:rPr lang="sr-Cyrl-RS" altLang="sr-Latn-RS" sz="2600" b="1" dirty="0" smtClean="0">
                <a:cs typeface="Times New Roman" panose="02020603050405020304" pitchFamily="18" charset="0"/>
              </a:rPr>
              <a:t>: </a:t>
            </a:r>
            <a:r>
              <a:rPr lang="en-US" altLang="sr-Latn-RS" sz="2600" b="1" dirty="0" smtClean="0">
                <a:solidFill>
                  <a:srgbClr val="212529"/>
                </a:solidFill>
              </a:rPr>
              <a:t>patients</a:t>
            </a:r>
            <a:r>
              <a:rPr lang="en-US" sz="2600" b="1" dirty="0" smtClean="0">
                <a:solidFill>
                  <a:srgbClr val="212529"/>
                </a:solidFill>
              </a:rPr>
              <a:t> </a:t>
            </a:r>
            <a:r>
              <a:rPr lang="en-US" sz="2600" b="1" dirty="0">
                <a:solidFill>
                  <a:srgbClr val="212529"/>
                </a:solidFill>
              </a:rPr>
              <a:t>who do not respond well to current treatment </a:t>
            </a:r>
            <a:r>
              <a:rPr lang="en-US" sz="2600" b="1" dirty="0" smtClean="0">
                <a:solidFill>
                  <a:srgbClr val="212529"/>
                </a:solidFill>
              </a:rPr>
              <a:t>options</a:t>
            </a:r>
            <a:endParaRPr lang="sr-Cyrl-RS" altLang="sr-Latn-RS" sz="2600" b="1" dirty="0" smtClean="0">
              <a:cs typeface="Times New Roman" panose="02020603050405020304" pitchFamily="18" charset="0"/>
            </a:endParaRPr>
          </a:p>
          <a:p>
            <a:pPr marL="0" indent="0">
              <a:lnSpc>
                <a:spcPct val="107000"/>
              </a:lnSpc>
              <a:spcBef>
                <a:spcPct val="0"/>
              </a:spcBef>
              <a:spcAft>
                <a:spcPts val="800"/>
              </a:spcAft>
              <a:buClr>
                <a:srgbClr val="00B050"/>
              </a:buClr>
              <a:buNone/>
            </a:pPr>
            <a:endParaRPr lang="sr-Cyrl-RS" altLang="sr-Latn-RS" dirty="0" smtClean="0">
              <a:cs typeface="Times New Roman" panose="02020603050405020304" pitchFamily="18" charset="0"/>
            </a:endParaRPr>
          </a:p>
          <a:p>
            <a:pPr marL="0" indent="0">
              <a:lnSpc>
                <a:spcPct val="107000"/>
              </a:lnSpc>
              <a:spcBef>
                <a:spcPct val="0"/>
              </a:spcBef>
              <a:spcAft>
                <a:spcPts val="800"/>
              </a:spcAft>
              <a:buClr>
                <a:srgbClr val="00B050"/>
              </a:buClr>
              <a:buNone/>
            </a:pPr>
            <a:endParaRPr lang="en-US" altLang="sr-Latn-RS" sz="2400" dirty="0"/>
          </a:p>
          <a:p>
            <a:pPr>
              <a:lnSpc>
                <a:spcPct val="107000"/>
              </a:lnSpc>
              <a:spcBef>
                <a:spcPct val="0"/>
              </a:spcBef>
              <a:spcAft>
                <a:spcPts val="800"/>
              </a:spcAft>
              <a:buFontTx/>
              <a:buNone/>
            </a:pPr>
            <a:endParaRPr lang="sr-Latn-CS" altLang="sr-Latn-RS" sz="900" dirty="0"/>
          </a:p>
          <a:p>
            <a:pPr marL="0" indent="0">
              <a:buClr>
                <a:srgbClr val="00B050"/>
              </a:buClr>
              <a:buNone/>
            </a:pPr>
            <a:endParaRPr lang="sr-Latn-CS" altLang="en-US" sz="2400" dirty="0"/>
          </a:p>
          <a:p>
            <a:pPr marL="0" indent="0">
              <a:buClr>
                <a:srgbClr val="00B050"/>
              </a:buClr>
              <a:buNone/>
            </a:pPr>
            <a:endParaRPr lang="sr-Cyrl-RS" altLang="sr-Latn-RS" b="1" dirty="0">
              <a:solidFill>
                <a:srgbClr val="FF0000"/>
              </a:solidFill>
              <a:latin typeface="Calibri" panose="020F0502020204030204" pitchFamily="34" charset="0"/>
            </a:endParaRPr>
          </a:p>
          <a:p>
            <a:pPr marL="0" indent="0">
              <a:buClr>
                <a:srgbClr val="00B050"/>
              </a:buClr>
              <a:buNone/>
            </a:pPr>
            <a:endParaRPr lang="sr-Cyrl-RS" altLang="sr-Latn-RS" b="1" dirty="0" smtClean="0">
              <a:solidFill>
                <a:srgbClr val="FF0000"/>
              </a:solidFill>
              <a:latin typeface="Calibri" panose="020F0502020204030204" pitchFamily="34" charset="0"/>
            </a:endParaRPr>
          </a:p>
        </p:txBody>
      </p:sp>
      <p:cxnSp>
        <p:nvCxnSpPr>
          <p:cNvPr id="5" name="Straight Connector 4"/>
          <p:cNvCxnSpPr/>
          <p:nvPr/>
        </p:nvCxnSpPr>
        <p:spPr>
          <a:xfrm flipV="1">
            <a:off x="954258" y="1371600"/>
            <a:ext cx="10283483" cy="9044"/>
          </a:xfrm>
          <a:prstGeom prst="line">
            <a:avLst/>
          </a:prstGeom>
          <a:ln w="38100">
            <a:solidFill>
              <a:srgbClr val="00B05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2684199449"/>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Cyrl-RS" dirty="0">
                <a:solidFill>
                  <a:schemeClr val="accent5">
                    <a:lumMod val="75000"/>
                  </a:schemeClr>
                </a:solidFill>
                <a:latin typeface="Comic Sans MS" panose="030F0702030302020204" pitchFamily="66" charset="0"/>
              </a:rPr>
              <a:t> </a:t>
            </a:r>
            <a:r>
              <a:rPr lang="en-US" dirty="0" smtClean="0">
                <a:latin typeface="Comic Sans MS" panose="030F0702030302020204" pitchFamily="66" charset="0"/>
              </a:rPr>
              <a:t>MG</a:t>
            </a:r>
            <a:endParaRPr lang="en-US" dirty="0">
              <a:latin typeface="Comic Sans MS" panose="030F0702030302020204" pitchFamily="66" charset="0"/>
            </a:endParaRPr>
          </a:p>
        </p:txBody>
      </p:sp>
      <p:sp>
        <p:nvSpPr>
          <p:cNvPr id="3" name="Content Placeholder 2"/>
          <p:cNvSpPr>
            <a:spLocks noGrp="1"/>
          </p:cNvSpPr>
          <p:nvPr>
            <p:ph idx="1"/>
          </p:nvPr>
        </p:nvSpPr>
        <p:spPr>
          <a:xfrm>
            <a:off x="896228" y="1912360"/>
            <a:ext cx="10399541" cy="4862946"/>
          </a:xfrm>
        </p:spPr>
        <p:txBody>
          <a:bodyPr>
            <a:normAutofit lnSpcReduction="10000"/>
          </a:bodyPr>
          <a:lstStyle/>
          <a:p>
            <a:pPr marL="0" indent="0">
              <a:lnSpc>
                <a:spcPct val="107000"/>
              </a:lnSpc>
              <a:spcBef>
                <a:spcPct val="0"/>
              </a:spcBef>
              <a:spcAft>
                <a:spcPts val="800"/>
              </a:spcAft>
              <a:buClr>
                <a:srgbClr val="00B050"/>
              </a:buClr>
              <a:buNone/>
            </a:pPr>
            <a:r>
              <a:rPr lang="sr-Cyrl-RS" altLang="sr-Latn-RS" b="1" dirty="0" smtClean="0">
                <a:solidFill>
                  <a:srgbClr val="00B050"/>
                </a:solidFill>
                <a:cs typeface="Times New Roman" panose="02020603050405020304" pitchFamily="18" charset="0"/>
              </a:rPr>
              <a:t>“</a:t>
            </a:r>
            <a:r>
              <a:rPr lang="en-US" altLang="sr-Latn-RS" b="1" dirty="0">
                <a:solidFill>
                  <a:srgbClr val="00B050"/>
                </a:solidFill>
                <a:cs typeface="Times New Roman" panose="02020603050405020304" pitchFamily="18" charset="0"/>
              </a:rPr>
              <a:t>Temporary" therapeutic </a:t>
            </a:r>
            <a:r>
              <a:rPr lang="en-US" altLang="sr-Latn-RS" b="1" dirty="0" smtClean="0">
                <a:solidFill>
                  <a:srgbClr val="00B050"/>
                </a:solidFill>
                <a:cs typeface="Times New Roman" panose="02020603050405020304" pitchFamily="18" charset="0"/>
              </a:rPr>
              <a:t>procedures:</a:t>
            </a:r>
          </a:p>
          <a:p>
            <a:pPr marL="0" indent="0">
              <a:lnSpc>
                <a:spcPct val="107000"/>
              </a:lnSpc>
              <a:spcBef>
                <a:spcPct val="0"/>
              </a:spcBef>
              <a:spcAft>
                <a:spcPts val="800"/>
              </a:spcAft>
              <a:buClr>
                <a:srgbClr val="00B050"/>
              </a:buClr>
              <a:buNone/>
            </a:pPr>
            <a:endParaRPr lang="en-US" altLang="sr-Latn-RS" b="1" dirty="0">
              <a:solidFill>
                <a:srgbClr val="00B050"/>
              </a:solidFill>
              <a:cs typeface="Times New Roman" panose="02020603050405020304" pitchFamily="18" charset="0"/>
            </a:endParaRPr>
          </a:p>
          <a:p>
            <a:pPr marL="0" indent="0">
              <a:lnSpc>
                <a:spcPct val="107000"/>
              </a:lnSpc>
              <a:spcBef>
                <a:spcPct val="0"/>
              </a:spcBef>
              <a:spcAft>
                <a:spcPts val="800"/>
              </a:spcAft>
              <a:buClr>
                <a:srgbClr val="00B050"/>
              </a:buClr>
              <a:buNone/>
            </a:pPr>
            <a:r>
              <a:rPr lang="en-US" altLang="sr-Latn-RS" b="1" dirty="0" smtClean="0">
                <a:solidFill>
                  <a:srgbClr val="00B050"/>
                </a:solidFill>
                <a:cs typeface="Times New Roman" panose="02020603050405020304" pitchFamily="18" charset="0"/>
              </a:rPr>
              <a:t>Intravenous immunoglobulins (IVIG)</a:t>
            </a:r>
          </a:p>
          <a:p>
            <a:pPr marL="0" indent="0">
              <a:lnSpc>
                <a:spcPct val="107000"/>
              </a:lnSpc>
              <a:spcBef>
                <a:spcPct val="0"/>
              </a:spcBef>
              <a:spcAft>
                <a:spcPts val="800"/>
              </a:spcAft>
              <a:buClr>
                <a:srgbClr val="00B050"/>
              </a:buClr>
              <a:buNone/>
            </a:pPr>
            <a:r>
              <a:rPr lang="en-US" altLang="sr-Latn-RS" b="1" dirty="0" smtClean="0">
                <a:solidFill>
                  <a:srgbClr val="00B050"/>
                </a:solidFill>
                <a:cs typeface="Times New Roman" panose="02020603050405020304" pitchFamily="18" charset="0"/>
              </a:rPr>
              <a:t>Plasma exchange (PLEX)</a:t>
            </a:r>
          </a:p>
          <a:p>
            <a:pPr marL="0" indent="0">
              <a:lnSpc>
                <a:spcPct val="107000"/>
              </a:lnSpc>
              <a:spcBef>
                <a:spcPct val="0"/>
              </a:spcBef>
              <a:spcAft>
                <a:spcPts val="800"/>
              </a:spcAft>
              <a:buClr>
                <a:srgbClr val="00B050"/>
              </a:buClr>
              <a:buNone/>
            </a:pPr>
            <a:endParaRPr lang="en-US" altLang="sr-Latn-RS" b="1" dirty="0">
              <a:solidFill>
                <a:srgbClr val="00B050"/>
              </a:solidFill>
              <a:cs typeface="Times New Roman" panose="02020603050405020304" pitchFamily="18" charset="0"/>
            </a:endParaRPr>
          </a:p>
          <a:p>
            <a:pPr marL="0" indent="0">
              <a:lnSpc>
                <a:spcPct val="107000"/>
              </a:lnSpc>
              <a:spcBef>
                <a:spcPct val="0"/>
              </a:spcBef>
              <a:spcAft>
                <a:spcPts val="800"/>
              </a:spcAft>
              <a:buClr>
                <a:srgbClr val="00B050"/>
              </a:buClr>
              <a:buNone/>
            </a:pPr>
            <a:r>
              <a:rPr lang="en-US" altLang="sr-Latn-RS" b="1" dirty="0" smtClean="0">
                <a:solidFill>
                  <a:srgbClr val="00B050"/>
                </a:solidFill>
                <a:cs typeface="Times New Roman" panose="02020603050405020304" pitchFamily="18" charset="0"/>
              </a:rPr>
              <a:t>Indications</a:t>
            </a:r>
            <a:r>
              <a:rPr lang="en-US" altLang="sr-Latn-RS" b="1" dirty="0">
                <a:solidFill>
                  <a:srgbClr val="00B050"/>
                </a:solidFill>
                <a:cs typeface="Times New Roman" panose="02020603050405020304" pitchFamily="18" charset="0"/>
              </a:rPr>
              <a:t>:     </a:t>
            </a:r>
            <a:endParaRPr lang="en-US" altLang="sr-Latn-RS" b="1" dirty="0" smtClean="0">
              <a:solidFill>
                <a:srgbClr val="00B050"/>
              </a:solidFill>
              <a:cs typeface="Times New Roman" panose="02020603050405020304" pitchFamily="18" charset="0"/>
            </a:endParaRPr>
          </a:p>
          <a:p>
            <a:pPr>
              <a:lnSpc>
                <a:spcPct val="107000"/>
              </a:lnSpc>
              <a:spcBef>
                <a:spcPct val="0"/>
              </a:spcBef>
              <a:spcAft>
                <a:spcPts val="800"/>
              </a:spcAft>
              <a:buClr>
                <a:srgbClr val="00B050"/>
              </a:buClr>
              <a:buFontTx/>
              <a:buChar char="-"/>
            </a:pPr>
            <a:r>
              <a:rPr lang="en-US" altLang="sr-Latn-RS" sz="2400" dirty="0" smtClean="0">
                <a:cs typeface="Times New Roman" panose="02020603050405020304" pitchFamily="18" charset="0"/>
              </a:rPr>
              <a:t>acute worsening    </a:t>
            </a:r>
            <a:endParaRPr lang="en-US" altLang="sr-Latn-RS" sz="2400" dirty="0">
              <a:cs typeface="Times New Roman" panose="02020603050405020304" pitchFamily="18" charset="0"/>
            </a:endParaRPr>
          </a:p>
          <a:p>
            <a:pPr>
              <a:lnSpc>
                <a:spcPct val="107000"/>
              </a:lnSpc>
              <a:spcBef>
                <a:spcPct val="0"/>
              </a:spcBef>
              <a:spcAft>
                <a:spcPts val="800"/>
              </a:spcAft>
              <a:buClr>
                <a:srgbClr val="00B050"/>
              </a:buClr>
              <a:buFontTx/>
              <a:buChar char="-"/>
            </a:pPr>
            <a:r>
              <a:rPr lang="en-US" altLang="sr-Latn-RS" sz="2400" dirty="0" smtClean="0">
                <a:cs typeface="Times New Roman" panose="02020603050405020304" pitchFamily="18" charset="0"/>
              </a:rPr>
              <a:t>refractory </a:t>
            </a:r>
            <a:r>
              <a:rPr lang="en-US" altLang="sr-Latn-RS" sz="2400" dirty="0">
                <a:cs typeface="Times New Roman" panose="02020603050405020304" pitchFamily="18" charset="0"/>
              </a:rPr>
              <a:t>forms of the disease    </a:t>
            </a:r>
            <a:endParaRPr lang="en-US" altLang="sr-Latn-RS" sz="2400" dirty="0" smtClean="0">
              <a:cs typeface="Times New Roman" panose="02020603050405020304" pitchFamily="18" charset="0"/>
            </a:endParaRPr>
          </a:p>
          <a:p>
            <a:pPr>
              <a:lnSpc>
                <a:spcPct val="107000"/>
              </a:lnSpc>
              <a:spcBef>
                <a:spcPct val="0"/>
              </a:spcBef>
              <a:spcAft>
                <a:spcPts val="800"/>
              </a:spcAft>
              <a:buClr>
                <a:srgbClr val="00B050"/>
              </a:buClr>
              <a:buFontTx/>
              <a:buChar char="-"/>
            </a:pPr>
            <a:r>
              <a:rPr lang="en-US" altLang="sr-Latn-RS" sz="2400" dirty="0" smtClean="0">
                <a:cs typeface="Times New Roman" panose="02020603050405020304" pitchFamily="18" charset="0"/>
              </a:rPr>
              <a:t>preparation </a:t>
            </a:r>
            <a:r>
              <a:rPr lang="en-US" altLang="sr-Latn-RS" sz="2400" dirty="0">
                <a:cs typeface="Times New Roman" panose="02020603050405020304" pitchFamily="18" charset="0"/>
              </a:rPr>
              <a:t>for </a:t>
            </a:r>
            <a:r>
              <a:rPr lang="en-US" altLang="sr-Latn-RS" sz="2400" dirty="0" smtClean="0">
                <a:cs typeface="Times New Roman" panose="02020603050405020304" pitchFamily="18" charset="0"/>
              </a:rPr>
              <a:t>thymectomy</a:t>
            </a:r>
            <a:endParaRPr lang="sr-Latn-RS" altLang="sr-Latn-RS" sz="2400" dirty="0" smtClean="0">
              <a:cs typeface="Times New Roman" panose="02020603050405020304" pitchFamily="18" charset="0"/>
            </a:endParaRPr>
          </a:p>
          <a:p>
            <a:pPr marL="0" indent="0">
              <a:lnSpc>
                <a:spcPct val="107000"/>
              </a:lnSpc>
              <a:spcBef>
                <a:spcPct val="0"/>
              </a:spcBef>
              <a:spcAft>
                <a:spcPts val="800"/>
              </a:spcAft>
              <a:buClr>
                <a:srgbClr val="00B050"/>
              </a:buClr>
              <a:buNone/>
            </a:pPr>
            <a:endParaRPr lang="en-US" altLang="sr-Latn-RS" sz="2400" dirty="0"/>
          </a:p>
          <a:p>
            <a:pPr>
              <a:lnSpc>
                <a:spcPct val="107000"/>
              </a:lnSpc>
              <a:spcBef>
                <a:spcPct val="0"/>
              </a:spcBef>
              <a:spcAft>
                <a:spcPts val="800"/>
              </a:spcAft>
              <a:buFontTx/>
              <a:buNone/>
            </a:pPr>
            <a:endParaRPr lang="sr-Latn-CS" altLang="sr-Latn-RS" sz="900" dirty="0"/>
          </a:p>
          <a:p>
            <a:pPr marL="0" indent="0">
              <a:buClr>
                <a:srgbClr val="00B050"/>
              </a:buClr>
              <a:buNone/>
            </a:pPr>
            <a:endParaRPr lang="sr-Latn-CS" altLang="en-US" sz="2400" dirty="0"/>
          </a:p>
          <a:p>
            <a:pPr marL="0" indent="0">
              <a:buClr>
                <a:srgbClr val="00B050"/>
              </a:buClr>
              <a:buNone/>
            </a:pPr>
            <a:endParaRPr lang="sr-Cyrl-RS" altLang="sr-Latn-RS" b="1" dirty="0">
              <a:solidFill>
                <a:srgbClr val="FF0000"/>
              </a:solidFill>
              <a:latin typeface="Calibri" panose="020F0502020204030204" pitchFamily="34" charset="0"/>
            </a:endParaRPr>
          </a:p>
          <a:p>
            <a:pPr marL="0" indent="0">
              <a:buClr>
                <a:srgbClr val="00B050"/>
              </a:buClr>
              <a:buNone/>
            </a:pPr>
            <a:endParaRPr lang="sr-Cyrl-RS" altLang="sr-Latn-RS" b="1" dirty="0" smtClean="0">
              <a:solidFill>
                <a:srgbClr val="FF0000"/>
              </a:solidFill>
              <a:latin typeface="Calibri" panose="020F0502020204030204" pitchFamily="34" charset="0"/>
            </a:endParaRPr>
          </a:p>
        </p:txBody>
      </p:sp>
      <p:cxnSp>
        <p:nvCxnSpPr>
          <p:cNvPr id="5" name="Straight Connector 4"/>
          <p:cNvCxnSpPr/>
          <p:nvPr/>
        </p:nvCxnSpPr>
        <p:spPr>
          <a:xfrm flipV="1">
            <a:off x="954258" y="1371600"/>
            <a:ext cx="10283483" cy="9044"/>
          </a:xfrm>
          <a:prstGeom prst="line">
            <a:avLst/>
          </a:prstGeom>
          <a:ln w="38100">
            <a:solidFill>
              <a:srgbClr val="00B05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318763099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716705"/>
            <a:ext cx="10515600" cy="1325563"/>
          </a:xfrm>
        </p:spPr>
        <p:txBody>
          <a:bodyPr>
            <a:normAutofit/>
          </a:bodyPr>
          <a:lstStyle/>
          <a:p>
            <a:r>
              <a:rPr lang="en-US" dirty="0">
                <a:solidFill>
                  <a:prstClr val="black">
                    <a:lumMod val="95000"/>
                    <a:lumOff val="5000"/>
                  </a:prstClr>
                </a:solidFill>
                <a:latin typeface="Comic Sans MS" panose="030F0702030302020204" pitchFamily="66" charset="0"/>
              </a:rPr>
              <a:t>Needle electromyography </a:t>
            </a:r>
            <a:r>
              <a:rPr lang="sr-Cyrl-RS" b="1" dirty="0">
                <a:solidFill>
                  <a:srgbClr val="00B050"/>
                </a:solidFill>
              </a:rPr>
              <a:t/>
            </a:r>
            <a:br>
              <a:rPr lang="sr-Cyrl-RS" b="1" dirty="0">
                <a:solidFill>
                  <a:srgbClr val="00B050"/>
                </a:solidFill>
              </a:rPr>
            </a:br>
            <a:endParaRPr lang="en-US" dirty="0">
              <a:latin typeface="Comic Sans MS" panose="030F0702030302020204" pitchFamily="66" charset="0"/>
            </a:endParaRPr>
          </a:p>
        </p:txBody>
      </p:sp>
      <p:sp>
        <p:nvSpPr>
          <p:cNvPr id="3" name="Content Placeholder 2"/>
          <p:cNvSpPr>
            <a:spLocks noGrp="1"/>
          </p:cNvSpPr>
          <p:nvPr>
            <p:ph idx="1"/>
          </p:nvPr>
        </p:nvSpPr>
        <p:spPr>
          <a:xfrm>
            <a:off x="685800" y="2311006"/>
            <a:ext cx="11506200" cy="4351338"/>
          </a:xfrm>
        </p:spPr>
        <p:txBody>
          <a:bodyPr>
            <a:normAutofit/>
          </a:bodyPr>
          <a:lstStyle/>
          <a:p>
            <a:pPr>
              <a:buClr>
                <a:srgbClr val="00B050"/>
              </a:buClr>
            </a:pPr>
            <a:r>
              <a:rPr lang="en-US" dirty="0"/>
              <a:t>There is no spontaneous activity in a relaxed </a:t>
            </a:r>
            <a:r>
              <a:rPr lang="en-US" dirty="0" smtClean="0"/>
              <a:t>muscle</a:t>
            </a:r>
          </a:p>
          <a:p>
            <a:pPr marL="0" indent="0">
              <a:buClr>
                <a:srgbClr val="00B050"/>
              </a:buClr>
              <a:buNone/>
            </a:pPr>
            <a:endParaRPr lang="en-US" dirty="0" smtClean="0"/>
          </a:p>
          <a:p>
            <a:pPr>
              <a:buClr>
                <a:srgbClr val="00B050"/>
              </a:buClr>
            </a:pPr>
            <a:r>
              <a:rPr lang="en-US" b="1" dirty="0" smtClean="0"/>
              <a:t>If </a:t>
            </a:r>
            <a:r>
              <a:rPr lang="en-US" b="1" dirty="0"/>
              <a:t>it is present, it is a pathological sign </a:t>
            </a:r>
            <a:endParaRPr lang="en-US" b="1" dirty="0" smtClean="0"/>
          </a:p>
          <a:p>
            <a:pPr marL="0" indent="0">
              <a:buClr>
                <a:srgbClr val="00B050"/>
              </a:buClr>
              <a:buNone/>
            </a:pPr>
            <a:r>
              <a:rPr lang="en-US" b="1" dirty="0" smtClean="0"/>
              <a:t>         </a:t>
            </a:r>
          </a:p>
          <a:p>
            <a:pPr marL="0" indent="0">
              <a:buClr>
                <a:srgbClr val="00B050"/>
              </a:buClr>
              <a:buNone/>
            </a:pPr>
            <a:r>
              <a:rPr lang="en-US" dirty="0" smtClean="0">
                <a:solidFill>
                  <a:srgbClr val="00B050"/>
                </a:solidFill>
              </a:rPr>
              <a:t>       </a:t>
            </a:r>
            <a:r>
              <a:rPr lang="en-US" sz="2600" dirty="0">
                <a:solidFill>
                  <a:srgbClr val="00B050"/>
                </a:solidFill>
              </a:rPr>
              <a:t>- </a:t>
            </a:r>
            <a:r>
              <a:rPr lang="en-US" sz="2600" dirty="0" smtClean="0">
                <a:solidFill>
                  <a:srgbClr val="00B050"/>
                </a:solidFill>
              </a:rPr>
              <a:t>fibrillations</a:t>
            </a:r>
            <a:r>
              <a:rPr lang="en-US" sz="2600" dirty="0" smtClean="0"/>
              <a:t> - rapid</a:t>
            </a:r>
            <a:r>
              <a:rPr lang="en-US" sz="2600" dirty="0"/>
              <a:t>, irregular, and unsynchronized contraction </a:t>
            </a:r>
            <a:r>
              <a:rPr lang="en-US" sz="2600" dirty="0" smtClean="0"/>
              <a:t>of</a:t>
            </a:r>
            <a:r>
              <a:rPr lang="en-US" sz="2600" dirty="0"/>
              <a:t> muscle </a:t>
            </a:r>
            <a:r>
              <a:rPr lang="en-US" sz="2600" dirty="0" smtClean="0"/>
              <a:t>fibers</a:t>
            </a:r>
          </a:p>
          <a:p>
            <a:pPr marL="0" indent="0">
              <a:buClr>
                <a:srgbClr val="00B050"/>
              </a:buClr>
              <a:buNone/>
            </a:pPr>
            <a:r>
              <a:rPr lang="en-US" sz="2600" dirty="0" smtClean="0">
                <a:solidFill>
                  <a:srgbClr val="00B050"/>
                </a:solidFill>
              </a:rPr>
              <a:t>        - fasciculations </a:t>
            </a:r>
            <a:r>
              <a:rPr lang="en-US" sz="2600" dirty="0" smtClean="0"/>
              <a:t>- </a:t>
            </a:r>
            <a:r>
              <a:rPr lang="en-US" sz="2600" dirty="0">
                <a:solidFill>
                  <a:srgbClr val="040C28"/>
                </a:solidFill>
              </a:rPr>
              <a:t>a visible, involuntary twitching of an individual muscle</a:t>
            </a:r>
            <a:endParaRPr lang="sr-Cyrl-RS" sz="2600" b="1" dirty="0" smtClean="0"/>
          </a:p>
          <a:p>
            <a:pPr marL="0" indent="0">
              <a:buClr>
                <a:srgbClr val="00B050"/>
              </a:buClr>
              <a:buNone/>
            </a:pPr>
            <a:endParaRPr lang="en-US" dirty="0"/>
          </a:p>
        </p:txBody>
      </p:sp>
      <p:cxnSp>
        <p:nvCxnSpPr>
          <p:cNvPr id="4" name="Straight Connector 3"/>
          <p:cNvCxnSpPr/>
          <p:nvPr/>
        </p:nvCxnSpPr>
        <p:spPr>
          <a:xfrm flipV="1">
            <a:off x="685800" y="1379487"/>
            <a:ext cx="10515600" cy="42206"/>
          </a:xfrm>
          <a:prstGeom prst="line">
            <a:avLst/>
          </a:prstGeom>
          <a:ln w="38100">
            <a:solidFill>
              <a:srgbClr val="00B05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3769562881"/>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Cyrl-RS" dirty="0">
                <a:solidFill>
                  <a:schemeClr val="accent5">
                    <a:lumMod val="75000"/>
                  </a:schemeClr>
                </a:solidFill>
                <a:latin typeface="Comic Sans MS" panose="030F0702030302020204" pitchFamily="66" charset="0"/>
              </a:rPr>
              <a:t> </a:t>
            </a:r>
            <a:r>
              <a:rPr lang="en-US" dirty="0" smtClean="0">
                <a:latin typeface="Comic Sans MS" panose="030F0702030302020204" pitchFamily="66" charset="0"/>
              </a:rPr>
              <a:t>MG</a:t>
            </a:r>
            <a:endParaRPr lang="en-US" dirty="0">
              <a:latin typeface="Comic Sans MS" panose="030F0702030302020204" pitchFamily="66" charset="0"/>
            </a:endParaRPr>
          </a:p>
        </p:txBody>
      </p:sp>
      <p:sp>
        <p:nvSpPr>
          <p:cNvPr id="3" name="Content Placeholder 2"/>
          <p:cNvSpPr>
            <a:spLocks noGrp="1"/>
          </p:cNvSpPr>
          <p:nvPr>
            <p:ph idx="1"/>
          </p:nvPr>
        </p:nvSpPr>
        <p:spPr>
          <a:xfrm>
            <a:off x="896228" y="1912360"/>
            <a:ext cx="10399541" cy="4862946"/>
          </a:xfrm>
        </p:spPr>
        <p:txBody>
          <a:bodyPr>
            <a:normAutofit/>
          </a:bodyPr>
          <a:lstStyle/>
          <a:p>
            <a:pPr marL="0" lvl="0" indent="0">
              <a:lnSpc>
                <a:spcPct val="107000"/>
              </a:lnSpc>
              <a:spcBef>
                <a:spcPct val="0"/>
              </a:spcBef>
              <a:spcAft>
                <a:spcPts val="800"/>
              </a:spcAft>
              <a:buClr>
                <a:srgbClr val="00B050"/>
              </a:buClr>
              <a:buNone/>
            </a:pPr>
            <a:r>
              <a:rPr lang="en-US" altLang="sr-Latn-RS" b="1" dirty="0">
                <a:solidFill>
                  <a:srgbClr val="00B050"/>
                </a:solidFill>
                <a:cs typeface="Times New Roman" panose="02020603050405020304" pitchFamily="18" charset="0"/>
              </a:rPr>
              <a:t>Intravenous immunoglobulins (IVIG)</a:t>
            </a:r>
          </a:p>
          <a:p>
            <a:pPr marL="0" indent="0">
              <a:buClr>
                <a:srgbClr val="00B050"/>
              </a:buClr>
              <a:buNone/>
              <a:defRPr/>
            </a:pPr>
            <a:endParaRPr lang="sr-Cyrl-RS" altLang="sr-Latn-RS" b="1" dirty="0" smtClean="0">
              <a:solidFill>
                <a:srgbClr val="00B050"/>
              </a:solidFill>
              <a:cs typeface="Times New Roman" panose="02020603050405020304" pitchFamily="18" charset="0"/>
            </a:endParaRPr>
          </a:p>
          <a:p>
            <a:pPr>
              <a:buClr>
                <a:srgbClr val="00B050"/>
              </a:buClr>
            </a:pPr>
            <a:r>
              <a:rPr lang="en-US" altLang="en-US" dirty="0" smtClean="0"/>
              <a:t>MG crisis</a:t>
            </a:r>
            <a:endParaRPr lang="sr-Cyrl-CS" altLang="en-US" dirty="0" smtClean="0"/>
          </a:p>
          <a:p>
            <a:pPr>
              <a:buClr>
                <a:srgbClr val="00B050"/>
              </a:buClr>
            </a:pPr>
            <a:r>
              <a:rPr lang="sr-Cyrl-CS" altLang="en-US" dirty="0" smtClean="0"/>
              <a:t>0.4</a:t>
            </a:r>
            <a:r>
              <a:rPr lang="en-US" altLang="en-US" dirty="0" smtClean="0"/>
              <a:t>mg</a:t>
            </a:r>
            <a:r>
              <a:rPr lang="sr-Cyrl-CS" altLang="en-US" dirty="0" smtClean="0"/>
              <a:t>/</a:t>
            </a:r>
            <a:r>
              <a:rPr lang="en-US" altLang="en-US" dirty="0" smtClean="0"/>
              <a:t>kg during</a:t>
            </a:r>
            <a:r>
              <a:rPr lang="sr-Cyrl-CS" altLang="en-US" dirty="0" smtClean="0"/>
              <a:t>  </a:t>
            </a:r>
            <a:r>
              <a:rPr lang="sr-Cyrl-CS" altLang="en-US" dirty="0"/>
              <a:t>5 </a:t>
            </a:r>
            <a:r>
              <a:rPr lang="en-US" altLang="en-US" dirty="0" smtClean="0"/>
              <a:t>days</a:t>
            </a:r>
            <a:endParaRPr lang="sr-Cyrl-CS" altLang="en-US" dirty="0" smtClean="0"/>
          </a:p>
          <a:p>
            <a:pPr>
              <a:buClr>
                <a:srgbClr val="00B050"/>
              </a:buClr>
            </a:pPr>
            <a:r>
              <a:rPr lang="en-US" altLang="en-US" dirty="0"/>
              <a:t>Effect in 3-4 days, lasts 20-100 </a:t>
            </a:r>
            <a:r>
              <a:rPr lang="en-US" altLang="en-US" dirty="0" smtClean="0"/>
              <a:t>days</a:t>
            </a:r>
          </a:p>
          <a:p>
            <a:pPr marL="0" indent="0">
              <a:buClr>
                <a:srgbClr val="00B050"/>
              </a:buClr>
              <a:buNone/>
            </a:pPr>
            <a:endParaRPr lang="sr-Cyrl-RS" altLang="sr-Latn-RS" dirty="0" smtClean="0">
              <a:cs typeface="Times New Roman" panose="02020603050405020304" pitchFamily="18" charset="0"/>
            </a:endParaRPr>
          </a:p>
          <a:p>
            <a:pPr marL="0" lvl="0" indent="0">
              <a:lnSpc>
                <a:spcPct val="107000"/>
              </a:lnSpc>
              <a:spcBef>
                <a:spcPct val="0"/>
              </a:spcBef>
              <a:spcAft>
                <a:spcPts val="800"/>
              </a:spcAft>
              <a:buClr>
                <a:srgbClr val="00B050"/>
              </a:buClr>
              <a:buNone/>
            </a:pPr>
            <a:r>
              <a:rPr lang="en-US" altLang="sr-Latn-RS" b="1" dirty="0">
                <a:solidFill>
                  <a:srgbClr val="00B050"/>
                </a:solidFill>
                <a:cs typeface="Times New Roman" panose="02020603050405020304" pitchFamily="18" charset="0"/>
              </a:rPr>
              <a:t>Plasma exchange (PLEX</a:t>
            </a:r>
            <a:r>
              <a:rPr lang="en-US" altLang="sr-Latn-RS" b="1" dirty="0" smtClean="0">
                <a:solidFill>
                  <a:srgbClr val="00B050"/>
                </a:solidFill>
                <a:cs typeface="Times New Roman" panose="02020603050405020304" pitchFamily="18" charset="0"/>
              </a:rPr>
              <a:t>)</a:t>
            </a:r>
            <a:endParaRPr lang="sr-Cyrl-RS" altLang="sr-Latn-RS" b="1" dirty="0">
              <a:solidFill>
                <a:srgbClr val="00B050"/>
              </a:solidFill>
              <a:cs typeface="Times New Roman" panose="02020603050405020304" pitchFamily="18" charset="0"/>
            </a:endParaRPr>
          </a:p>
          <a:p>
            <a:pPr>
              <a:buClr>
                <a:srgbClr val="00B050"/>
              </a:buClr>
            </a:pPr>
            <a:r>
              <a:rPr lang="en-US" altLang="en-US" sz="2600" dirty="0" smtClean="0"/>
              <a:t>Effect</a:t>
            </a:r>
            <a:r>
              <a:rPr lang="sr-Cyrl-CS" altLang="en-US" sz="2600" dirty="0" smtClean="0"/>
              <a:t> 2-10</a:t>
            </a:r>
            <a:r>
              <a:rPr lang="en-US" altLang="en-US" sz="2600" dirty="0" smtClean="0"/>
              <a:t> days</a:t>
            </a:r>
            <a:endParaRPr lang="sr-Cyrl-CS" altLang="en-US" sz="2600" dirty="0"/>
          </a:p>
          <a:p>
            <a:pPr>
              <a:buClr>
                <a:srgbClr val="00B050"/>
              </a:buClr>
            </a:pPr>
            <a:r>
              <a:rPr lang="en-US" altLang="en-US" sz="2600" dirty="0" smtClean="0"/>
              <a:t>Lasts</a:t>
            </a:r>
            <a:r>
              <a:rPr lang="sr-Cyrl-CS" altLang="en-US" sz="2600" dirty="0" smtClean="0"/>
              <a:t> </a:t>
            </a:r>
            <a:r>
              <a:rPr lang="sr-Cyrl-CS" altLang="en-US" sz="2600" dirty="0"/>
              <a:t>15-60 </a:t>
            </a:r>
            <a:r>
              <a:rPr lang="en-US" altLang="en-US" sz="2600" dirty="0" smtClean="0"/>
              <a:t>days</a:t>
            </a:r>
            <a:endParaRPr lang="en-US" altLang="sr-Latn-RS" sz="2400" dirty="0"/>
          </a:p>
          <a:p>
            <a:pPr>
              <a:lnSpc>
                <a:spcPct val="107000"/>
              </a:lnSpc>
              <a:spcBef>
                <a:spcPct val="0"/>
              </a:spcBef>
              <a:spcAft>
                <a:spcPts val="800"/>
              </a:spcAft>
              <a:buFontTx/>
              <a:buNone/>
            </a:pPr>
            <a:endParaRPr lang="sr-Latn-CS" altLang="sr-Latn-RS" sz="900" dirty="0"/>
          </a:p>
          <a:p>
            <a:pPr marL="0" indent="0">
              <a:buClr>
                <a:srgbClr val="00B050"/>
              </a:buClr>
              <a:buNone/>
            </a:pPr>
            <a:endParaRPr lang="sr-Latn-CS" altLang="en-US" sz="2400" dirty="0"/>
          </a:p>
          <a:p>
            <a:pPr marL="0" indent="0">
              <a:buClr>
                <a:srgbClr val="00B050"/>
              </a:buClr>
              <a:buNone/>
            </a:pPr>
            <a:endParaRPr lang="sr-Cyrl-RS" altLang="sr-Latn-RS" b="1" dirty="0">
              <a:solidFill>
                <a:srgbClr val="FF0000"/>
              </a:solidFill>
              <a:latin typeface="Calibri" panose="020F0502020204030204" pitchFamily="34" charset="0"/>
            </a:endParaRPr>
          </a:p>
          <a:p>
            <a:pPr marL="0" indent="0">
              <a:buClr>
                <a:srgbClr val="00B050"/>
              </a:buClr>
              <a:buNone/>
            </a:pPr>
            <a:endParaRPr lang="sr-Cyrl-RS" altLang="sr-Latn-RS" b="1" dirty="0" smtClean="0">
              <a:solidFill>
                <a:srgbClr val="FF0000"/>
              </a:solidFill>
              <a:latin typeface="Calibri" panose="020F0502020204030204" pitchFamily="34" charset="0"/>
            </a:endParaRPr>
          </a:p>
        </p:txBody>
      </p:sp>
      <p:cxnSp>
        <p:nvCxnSpPr>
          <p:cNvPr id="5" name="Straight Connector 4"/>
          <p:cNvCxnSpPr/>
          <p:nvPr/>
        </p:nvCxnSpPr>
        <p:spPr>
          <a:xfrm flipV="1">
            <a:off x="954258" y="1371600"/>
            <a:ext cx="10283483" cy="9044"/>
          </a:xfrm>
          <a:prstGeom prst="line">
            <a:avLst/>
          </a:prstGeom>
          <a:ln w="38100">
            <a:solidFill>
              <a:srgbClr val="00B05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87861660"/>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Cyrl-RS" dirty="0">
                <a:solidFill>
                  <a:schemeClr val="accent5">
                    <a:lumMod val="75000"/>
                  </a:schemeClr>
                </a:solidFill>
                <a:latin typeface="Comic Sans MS" panose="030F0702030302020204" pitchFamily="66" charset="0"/>
              </a:rPr>
              <a:t> </a:t>
            </a:r>
            <a:r>
              <a:rPr lang="en-US" dirty="0" smtClean="0">
                <a:latin typeface="Comic Sans MS" panose="030F0702030302020204" pitchFamily="66" charset="0"/>
              </a:rPr>
              <a:t>MG</a:t>
            </a:r>
            <a:endParaRPr lang="en-US" dirty="0">
              <a:latin typeface="Comic Sans MS" panose="030F0702030302020204" pitchFamily="66" charset="0"/>
            </a:endParaRPr>
          </a:p>
        </p:txBody>
      </p:sp>
      <p:sp>
        <p:nvSpPr>
          <p:cNvPr id="3" name="Content Placeholder 2"/>
          <p:cNvSpPr>
            <a:spLocks noGrp="1"/>
          </p:cNvSpPr>
          <p:nvPr>
            <p:ph idx="1"/>
          </p:nvPr>
        </p:nvSpPr>
        <p:spPr>
          <a:xfrm>
            <a:off x="896228" y="2272578"/>
            <a:ext cx="11295772" cy="4862946"/>
          </a:xfrm>
        </p:spPr>
        <p:txBody>
          <a:bodyPr>
            <a:normAutofit/>
          </a:bodyPr>
          <a:lstStyle/>
          <a:p>
            <a:pPr marL="0" indent="0">
              <a:buClr>
                <a:srgbClr val="00B050"/>
              </a:buClr>
              <a:buNone/>
              <a:defRPr/>
            </a:pPr>
            <a:r>
              <a:rPr lang="sr-Cyrl-CS" altLang="en-US" b="1" dirty="0" smtClean="0">
                <a:solidFill>
                  <a:srgbClr val="00B050"/>
                </a:solidFill>
              </a:rPr>
              <a:t>Т</a:t>
            </a:r>
            <a:r>
              <a:rPr lang="en-US" altLang="en-US" b="1" dirty="0" smtClean="0">
                <a:solidFill>
                  <a:srgbClr val="00B050"/>
                </a:solidFill>
              </a:rPr>
              <a:t>ymectomy</a:t>
            </a:r>
            <a:endParaRPr lang="sr-Cyrl-CS" altLang="en-US" b="1" dirty="0">
              <a:solidFill>
                <a:srgbClr val="00B050"/>
              </a:solidFill>
            </a:endParaRPr>
          </a:p>
          <a:p>
            <a:pPr marL="0" indent="0">
              <a:buClr>
                <a:srgbClr val="00B050"/>
              </a:buClr>
              <a:buNone/>
              <a:defRPr/>
            </a:pPr>
            <a:endParaRPr lang="sr-Cyrl-RS" altLang="sr-Latn-RS" b="1" dirty="0" smtClean="0">
              <a:solidFill>
                <a:srgbClr val="00B050"/>
              </a:solidFill>
              <a:cs typeface="Times New Roman" panose="02020603050405020304" pitchFamily="18" charset="0"/>
            </a:endParaRPr>
          </a:p>
          <a:p>
            <a:pPr>
              <a:buClr>
                <a:srgbClr val="00B050"/>
              </a:buClr>
            </a:pPr>
            <a:r>
              <a:rPr lang="en-US" altLang="en-US" sz="2400" b="1" dirty="0"/>
              <a:t>Indications </a:t>
            </a:r>
            <a:r>
              <a:rPr lang="en-US" altLang="en-US" sz="2400" dirty="0"/>
              <a:t>- seropositive MG, before the age of </a:t>
            </a:r>
            <a:r>
              <a:rPr lang="en-US" altLang="en-US" sz="2400" dirty="0" smtClean="0"/>
              <a:t>50,  </a:t>
            </a:r>
            <a:r>
              <a:rPr lang="en-US" altLang="en-US" sz="2400" dirty="0"/>
              <a:t>a generalized form </a:t>
            </a:r>
            <a:r>
              <a:rPr lang="en-US" altLang="en-US" sz="2400" dirty="0" smtClean="0"/>
              <a:t>with                                                   thymom</a:t>
            </a:r>
          </a:p>
          <a:p>
            <a:pPr>
              <a:buClr>
                <a:srgbClr val="00B050"/>
              </a:buClr>
            </a:pPr>
            <a:r>
              <a:rPr lang="en-US" altLang="en-US" sz="2400" dirty="0" smtClean="0"/>
              <a:t>65-90</a:t>
            </a:r>
            <a:r>
              <a:rPr lang="en-US" altLang="en-US" sz="2400" dirty="0"/>
              <a:t>% effective - remission or improvement in the next 1-3 </a:t>
            </a:r>
            <a:r>
              <a:rPr lang="en-US" altLang="en-US" sz="2400" dirty="0" smtClean="0"/>
              <a:t>years</a:t>
            </a:r>
          </a:p>
          <a:p>
            <a:pPr>
              <a:buClr>
                <a:srgbClr val="00B050"/>
              </a:buClr>
            </a:pPr>
            <a:r>
              <a:rPr lang="en-US" altLang="en-US" sz="2400" dirty="0" smtClean="0"/>
              <a:t>The </a:t>
            </a:r>
            <a:r>
              <a:rPr lang="en-US" altLang="en-US" sz="2400" dirty="0"/>
              <a:t>most effective if it is carried out in the first 6-12 months of the </a:t>
            </a:r>
            <a:r>
              <a:rPr lang="en-US" altLang="en-US" sz="2400" dirty="0" smtClean="0"/>
              <a:t>disease</a:t>
            </a:r>
          </a:p>
          <a:p>
            <a:pPr>
              <a:buClr>
                <a:srgbClr val="00B050"/>
              </a:buClr>
            </a:pPr>
            <a:r>
              <a:rPr lang="en-US" altLang="en-US" sz="2400" dirty="0" smtClean="0"/>
              <a:t>Better </a:t>
            </a:r>
            <a:r>
              <a:rPr lang="en-US" altLang="en-US" sz="2400" dirty="0"/>
              <a:t>results in </a:t>
            </a:r>
            <a:r>
              <a:rPr lang="en-US" altLang="en-US" sz="2400" dirty="0" smtClean="0"/>
              <a:t>women</a:t>
            </a:r>
            <a:endParaRPr lang="sr-Latn-CS" altLang="en-US" sz="2400" dirty="0"/>
          </a:p>
          <a:p>
            <a:pPr marL="0" indent="0">
              <a:buClr>
                <a:srgbClr val="00B050"/>
              </a:buClr>
              <a:buNone/>
            </a:pPr>
            <a:endParaRPr lang="sr-Cyrl-RS" altLang="sr-Latn-RS" dirty="0">
              <a:solidFill>
                <a:srgbClr val="FF0000"/>
              </a:solidFill>
            </a:endParaRPr>
          </a:p>
          <a:p>
            <a:pPr marL="0" indent="0">
              <a:buClr>
                <a:srgbClr val="00B050"/>
              </a:buClr>
              <a:buNone/>
            </a:pPr>
            <a:endParaRPr lang="sr-Cyrl-RS" altLang="sr-Latn-RS" dirty="0" smtClean="0">
              <a:solidFill>
                <a:srgbClr val="FF0000"/>
              </a:solidFill>
            </a:endParaRPr>
          </a:p>
        </p:txBody>
      </p:sp>
      <p:cxnSp>
        <p:nvCxnSpPr>
          <p:cNvPr id="5" name="Straight Connector 4"/>
          <p:cNvCxnSpPr/>
          <p:nvPr/>
        </p:nvCxnSpPr>
        <p:spPr>
          <a:xfrm flipV="1">
            <a:off x="954258" y="1371600"/>
            <a:ext cx="10283483" cy="9044"/>
          </a:xfrm>
          <a:prstGeom prst="line">
            <a:avLst/>
          </a:prstGeom>
          <a:ln w="38100">
            <a:solidFill>
              <a:srgbClr val="00B05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274038873"/>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Cyrl-RS" dirty="0">
                <a:solidFill>
                  <a:schemeClr val="accent5">
                    <a:lumMod val="75000"/>
                  </a:schemeClr>
                </a:solidFill>
                <a:latin typeface="Comic Sans MS" panose="030F0702030302020204" pitchFamily="66" charset="0"/>
              </a:rPr>
              <a:t> </a:t>
            </a:r>
            <a:r>
              <a:rPr lang="sr-Latn-RS" dirty="0" smtClean="0">
                <a:latin typeface="Comic Sans MS" panose="030F0702030302020204" pitchFamily="66" charset="0"/>
              </a:rPr>
              <a:t>MuSK </a:t>
            </a:r>
            <a:r>
              <a:rPr lang="sr-Cyrl-RS" dirty="0" smtClean="0">
                <a:latin typeface="Comic Sans MS" panose="030F0702030302020204" pitchFamily="66" charset="0"/>
              </a:rPr>
              <a:t>М</a:t>
            </a:r>
            <a:r>
              <a:rPr lang="en-US" dirty="0" smtClean="0">
                <a:latin typeface="Comic Sans MS" panose="030F0702030302020204" pitchFamily="66" charset="0"/>
              </a:rPr>
              <a:t>G</a:t>
            </a:r>
            <a:endParaRPr lang="en-US" dirty="0">
              <a:latin typeface="Comic Sans MS" panose="030F0702030302020204" pitchFamily="66" charset="0"/>
            </a:endParaRPr>
          </a:p>
        </p:txBody>
      </p:sp>
      <p:sp>
        <p:nvSpPr>
          <p:cNvPr id="3" name="Content Placeholder 2"/>
          <p:cNvSpPr>
            <a:spLocks noGrp="1"/>
          </p:cNvSpPr>
          <p:nvPr>
            <p:ph idx="1"/>
          </p:nvPr>
        </p:nvSpPr>
        <p:spPr>
          <a:xfrm>
            <a:off x="896228" y="2064327"/>
            <a:ext cx="11295772" cy="5181600"/>
          </a:xfrm>
        </p:spPr>
        <p:txBody>
          <a:bodyPr>
            <a:normAutofit fontScale="92500" lnSpcReduction="10000"/>
          </a:bodyPr>
          <a:lstStyle/>
          <a:p>
            <a:pPr>
              <a:buClr>
                <a:srgbClr val="00B050"/>
              </a:buClr>
              <a:defRPr/>
            </a:pPr>
            <a:r>
              <a:rPr lang="en-US" kern="0" dirty="0"/>
              <a:t>The course of MuSK MG is less predictable - it can be very complicated to </a:t>
            </a:r>
            <a:r>
              <a:rPr lang="en-US" kern="0" dirty="0" smtClean="0"/>
              <a:t>treat</a:t>
            </a:r>
          </a:p>
          <a:p>
            <a:pPr>
              <a:buClr>
                <a:srgbClr val="00B050"/>
              </a:buClr>
              <a:defRPr/>
            </a:pPr>
            <a:r>
              <a:rPr lang="en-US" kern="0" dirty="0" smtClean="0"/>
              <a:t>About </a:t>
            </a:r>
            <a:r>
              <a:rPr lang="en-US" kern="0" dirty="0"/>
              <a:t>30% of patients do not have a clear positive response to anticholinesterase </a:t>
            </a:r>
            <a:r>
              <a:rPr lang="en-US" kern="0" dirty="0" smtClean="0"/>
              <a:t>drugs</a:t>
            </a:r>
          </a:p>
          <a:p>
            <a:pPr>
              <a:buClr>
                <a:srgbClr val="00B050"/>
              </a:buClr>
              <a:defRPr/>
            </a:pPr>
            <a:r>
              <a:rPr lang="en-US" kern="0" dirty="0" smtClean="0"/>
              <a:t>Frequent </a:t>
            </a:r>
            <a:r>
              <a:rPr lang="en-US" kern="0" dirty="0"/>
              <a:t>hypersensitivity to usual doses </a:t>
            </a:r>
            <a:r>
              <a:rPr lang="en-US" kern="0" dirty="0" smtClean="0"/>
              <a:t>of ptridostigmine bromid </a:t>
            </a:r>
            <a:r>
              <a:rPr lang="en-US" kern="0" dirty="0"/>
              <a:t>(fasciculations, cramps</a:t>
            </a:r>
            <a:r>
              <a:rPr lang="en-US" kern="0" dirty="0" smtClean="0"/>
              <a:t>...)</a:t>
            </a:r>
          </a:p>
          <a:p>
            <a:pPr>
              <a:buClr>
                <a:srgbClr val="00B050"/>
              </a:buClr>
              <a:defRPr/>
            </a:pPr>
            <a:r>
              <a:rPr lang="en-US" kern="0" dirty="0" smtClean="0"/>
              <a:t>Thymectomy </a:t>
            </a:r>
            <a:r>
              <a:rPr lang="en-US" kern="0" dirty="0"/>
              <a:t>without </a:t>
            </a:r>
            <a:r>
              <a:rPr lang="en-US" kern="0" dirty="0" smtClean="0"/>
              <a:t>effect</a:t>
            </a:r>
            <a:endParaRPr lang="sr-Cyrl-RS" kern="0" dirty="0" smtClean="0"/>
          </a:p>
          <a:p>
            <a:pPr>
              <a:buClr>
                <a:srgbClr val="00B050"/>
              </a:buClr>
              <a:defRPr/>
            </a:pPr>
            <a:endParaRPr lang="sr-Cyrl-RS" kern="0" dirty="0" smtClean="0"/>
          </a:p>
          <a:p>
            <a:pPr>
              <a:buClr>
                <a:srgbClr val="00B050"/>
              </a:buClr>
              <a:defRPr/>
            </a:pPr>
            <a:r>
              <a:rPr lang="sr-Cyrl-RS" b="1" kern="0" dirty="0" smtClean="0"/>
              <a:t>К</a:t>
            </a:r>
            <a:r>
              <a:rPr lang="en-US" b="1" kern="0" dirty="0"/>
              <a:t>S</a:t>
            </a:r>
            <a:r>
              <a:rPr lang="sr-Cyrl-RS" b="1" kern="0" dirty="0" smtClean="0"/>
              <a:t> + </a:t>
            </a:r>
            <a:r>
              <a:rPr lang="en-US" b="1" kern="0" dirty="0" smtClean="0"/>
              <a:t>immunosuppressive drugs</a:t>
            </a:r>
            <a:endParaRPr lang="sr-Cyrl-RS" b="1" kern="0" dirty="0" smtClean="0"/>
          </a:p>
          <a:p>
            <a:pPr>
              <a:buClr>
                <a:srgbClr val="00B050"/>
              </a:buClr>
              <a:defRPr/>
            </a:pPr>
            <a:r>
              <a:rPr lang="en-US" b="1" kern="0" dirty="0" smtClean="0"/>
              <a:t>PLEX</a:t>
            </a:r>
            <a:r>
              <a:rPr lang="sr-Cyrl-RS" b="1" kern="0" dirty="0" smtClean="0"/>
              <a:t> </a:t>
            </a:r>
          </a:p>
          <a:p>
            <a:pPr>
              <a:buClr>
                <a:srgbClr val="00B050"/>
              </a:buClr>
              <a:defRPr/>
            </a:pPr>
            <a:r>
              <a:rPr lang="en-US" b="1" kern="0" dirty="0" smtClean="0"/>
              <a:t>IVIG</a:t>
            </a:r>
            <a:r>
              <a:rPr lang="sr-Cyrl-RS" b="1" kern="0" dirty="0" smtClean="0"/>
              <a:t> </a:t>
            </a:r>
            <a:endParaRPr lang="en-US" b="1" kern="0" dirty="0"/>
          </a:p>
          <a:p>
            <a:pPr marL="0" indent="0">
              <a:buClr>
                <a:srgbClr val="00B050"/>
              </a:buClr>
              <a:buNone/>
              <a:defRPr/>
            </a:pPr>
            <a:endParaRPr lang="sr-Cyrl-CS" altLang="en-US" b="1" dirty="0">
              <a:solidFill>
                <a:srgbClr val="00B050"/>
              </a:solidFill>
            </a:endParaRPr>
          </a:p>
          <a:p>
            <a:pPr marL="0" indent="0">
              <a:buClr>
                <a:srgbClr val="00B050"/>
              </a:buClr>
              <a:buNone/>
            </a:pPr>
            <a:r>
              <a:rPr lang="sr-Cyrl-RS" altLang="en-US" sz="2400" dirty="0" smtClean="0"/>
              <a:t>                            </a:t>
            </a:r>
            <a:endParaRPr lang="sr-Latn-CS" altLang="en-US" sz="2400" dirty="0"/>
          </a:p>
          <a:p>
            <a:pPr marL="0" indent="0">
              <a:buClr>
                <a:srgbClr val="00B050"/>
              </a:buClr>
              <a:buNone/>
            </a:pPr>
            <a:endParaRPr lang="sr-Cyrl-RS" altLang="sr-Latn-RS" b="1" dirty="0">
              <a:solidFill>
                <a:srgbClr val="FF0000"/>
              </a:solidFill>
              <a:latin typeface="Calibri" panose="020F0502020204030204" pitchFamily="34" charset="0"/>
            </a:endParaRPr>
          </a:p>
          <a:p>
            <a:pPr marL="0" indent="0">
              <a:buClr>
                <a:srgbClr val="00B050"/>
              </a:buClr>
              <a:buNone/>
            </a:pPr>
            <a:endParaRPr lang="sr-Cyrl-RS" altLang="sr-Latn-RS" b="1" dirty="0" smtClean="0">
              <a:solidFill>
                <a:srgbClr val="FF0000"/>
              </a:solidFill>
              <a:latin typeface="Calibri" panose="020F0502020204030204" pitchFamily="34" charset="0"/>
            </a:endParaRPr>
          </a:p>
        </p:txBody>
      </p:sp>
      <p:cxnSp>
        <p:nvCxnSpPr>
          <p:cNvPr id="5" name="Straight Connector 4"/>
          <p:cNvCxnSpPr/>
          <p:nvPr/>
        </p:nvCxnSpPr>
        <p:spPr>
          <a:xfrm flipV="1">
            <a:off x="954258" y="1371600"/>
            <a:ext cx="10283483" cy="9044"/>
          </a:xfrm>
          <a:prstGeom prst="line">
            <a:avLst/>
          </a:prstGeom>
          <a:ln w="38100">
            <a:solidFill>
              <a:srgbClr val="00B05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1088126045"/>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Cyrl-RS" dirty="0">
                <a:solidFill>
                  <a:schemeClr val="accent5">
                    <a:lumMod val="75000"/>
                  </a:schemeClr>
                </a:solidFill>
                <a:latin typeface="Comic Sans MS" panose="030F0702030302020204" pitchFamily="66" charset="0"/>
              </a:rPr>
              <a:t> </a:t>
            </a:r>
            <a:r>
              <a:rPr lang="en-US" dirty="0" smtClean="0">
                <a:latin typeface="Comic Sans MS" panose="030F0702030302020204" pitchFamily="66" charset="0"/>
              </a:rPr>
              <a:t>MG crisis</a:t>
            </a:r>
            <a:endParaRPr lang="en-US" dirty="0">
              <a:latin typeface="Comic Sans MS" panose="030F0702030302020204" pitchFamily="66" charset="0"/>
            </a:endParaRPr>
          </a:p>
        </p:txBody>
      </p:sp>
      <p:sp>
        <p:nvSpPr>
          <p:cNvPr id="3" name="Content Placeholder 2"/>
          <p:cNvSpPr>
            <a:spLocks noGrp="1"/>
          </p:cNvSpPr>
          <p:nvPr>
            <p:ph idx="1"/>
          </p:nvPr>
        </p:nvSpPr>
        <p:spPr>
          <a:xfrm>
            <a:off x="637052" y="1471068"/>
            <a:ext cx="11295772" cy="5721494"/>
          </a:xfrm>
        </p:spPr>
        <p:txBody>
          <a:bodyPr>
            <a:normAutofit/>
          </a:bodyPr>
          <a:lstStyle/>
          <a:p>
            <a:pPr>
              <a:buClr>
                <a:srgbClr val="00B050"/>
              </a:buClr>
              <a:defRPr/>
            </a:pPr>
            <a:endParaRPr lang="en-US" b="1" kern="0" dirty="0"/>
          </a:p>
          <a:p>
            <a:pPr>
              <a:buClr>
                <a:srgbClr val="00B050"/>
              </a:buClr>
            </a:pPr>
            <a:r>
              <a:rPr lang="en-US" sz="2600" b="1" dirty="0">
                <a:solidFill>
                  <a:schemeClr val="accent6"/>
                </a:solidFill>
              </a:rPr>
              <a:t>Myasthenic crisis is a complication of MG characterized by worsening muscle weakness, resulting in respiratory failure that requires intubation and mechanical </a:t>
            </a:r>
            <a:r>
              <a:rPr lang="en-US" sz="2600" b="1" dirty="0" smtClean="0">
                <a:solidFill>
                  <a:schemeClr val="accent6"/>
                </a:solidFill>
              </a:rPr>
              <a:t>ventilation</a:t>
            </a:r>
          </a:p>
          <a:p>
            <a:pPr marL="0" indent="0">
              <a:buClr>
                <a:srgbClr val="00B050"/>
              </a:buClr>
              <a:buNone/>
            </a:pPr>
            <a:endParaRPr lang="en-US" sz="2400" b="1" dirty="0" smtClean="0">
              <a:solidFill>
                <a:schemeClr val="accent6"/>
              </a:solidFill>
            </a:endParaRPr>
          </a:p>
          <a:p>
            <a:pPr>
              <a:buClr>
                <a:srgbClr val="00B050"/>
              </a:buClr>
            </a:pPr>
            <a:r>
              <a:rPr lang="en-US" altLang="en-US" sz="2400" dirty="0"/>
              <a:t>When the number of nAChRs falls below a critical </a:t>
            </a:r>
            <a:r>
              <a:rPr lang="en-US" altLang="en-US" sz="2400" dirty="0" smtClean="0"/>
              <a:t>level</a:t>
            </a:r>
          </a:p>
          <a:p>
            <a:pPr>
              <a:buClr>
                <a:srgbClr val="00B050"/>
              </a:buClr>
            </a:pPr>
            <a:r>
              <a:rPr lang="en-US" altLang="en-US" sz="2400" dirty="0" smtClean="0"/>
              <a:t>Causes</a:t>
            </a:r>
            <a:r>
              <a:rPr lang="sr-Cyrl-CS" altLang="en-US" sz="2400" dirty="0" smtClean="0"/>
              <a:t>: </a:t>
            </a:r>
            <a:r>
              <a:rPr lang="en-US" altLang="en-US" sz="2400" dirty="0" smtClean="0"/>
              <a:t>infection</a:t>
            </a:r>
            <a:r>
              <a:rPr lang="sr-Cyrl-CS" altLang="en-US" sz="2400" dirty="0" smtClean="0"/>
              <a:t>, </a:t>
            </a:r>
            <a:r>
              <a:rPr lang="en-US" altLang="en-US" sz="2400" dirty="0" smtClean="0"/>
              <a:t>stress</a:t>
            </a:r>
            <a:r>
              <a:rPr lang="sr-Cyrl-CS" altLang="en-US" sz="2400" dirty="0" smtClean="0"/>
              <a:t>, </a:t>
            </a:r>
            <a:r>
              <a:rPr lang="en-US" altLang="en-US" sz="2400" dirty="0" smtClean="0"/>
              <a:t>surgery</a:t>
            </a:r>
            <a:r>
              <a:rPr lang="sr-Cyrl-CS" altLang="en-US" sz="2400" dirty="0" smtClean="0"/>
              <a:t>, </a:t>
            </a:r>
            <a:r>
              <a:rPr lang="en-US" altLang="en-US" sz="2400" dirty="0" smtClean="0"/>
              <a:t>pregnancy</a:t>
            </a:r>
            <a:r>
              <a:rPr lang="sr-Cyrl-CS" altLang="en-US" sz="2400" dirty="0" smtClean="0"/>
              <a:t>...</a:t>
            </a:r>
          </a:p>
          <a:p>
            <a:pPr>
              <a:buClr>
                <a:srgbClr val="00B050"/>
              </a:buClr>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sz="2400" dirty="0">
                <a:solidFill>
                  <a:srgbClr val="212121"/>
                </a:solidFill>
              </a:rPr>
              <a:t>Fifteen to 20% of myasthenic patients are affected by myasthenic crisis at least once in their </a:t>
            </a:r>
            <a:r>
              <a:rPr lang="en-US" sz="2400" dirty="0" smtClean="0">
                <a:solidFill>
                  <a:srgbClr val="212121"/>
                </a:solidFill>
              </a:rPr>
              <a:t>lives</a:t>
            </a:r>
          </a:p>
          <a:p>
            <a:pPr>
              <a:buClr>
                <a:srgbClr val="00B050"/>
              </a:buClr>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sz="2400" dirty="0" smtClean="0">
                <a:solidFill>
                  <a:srgbClr val="212121"/>
                </a:solidFill>
              </a:rPr>
              <a:t>The </a:t>
            </a:r>
            <a:r>
              <a:rPr lang="en-US" sz="2400" dirty="0">
                <a:solidFill>
                  <a:srgbClr val="212121"/>
                </a:solidFill>
              </a:rPr>
              <a:t>median time to first myasthenic crisis from onset of MG ranges from 8-12 </a:t>
            </a:r>
            <a:r>
              <a:rPr lang="en-US" sz="2400" dirty="0" smtClean="0">
                <a:solidFill>
                  <a:srgbClr val="212121"/>
                </a:solidFill>
              </a:rPr>
              <a:t>months</a:t>
            </a:r>
          </a:p>
          <a:p>
            <a:pPr>
              <a:buClr>
                <a:srgbClr val="00B050"/>
              </a:buClr>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sz="2400" dirty="0" smtClean="0">
                <a:solidFill>
                  <a:srgbClr val="212121"/>
                </a:solidFill>
              </a:rPr>
              <a:t>MC </a:t>
            </a:r>
            <a:r>
              <a:rPr lang="en-US" sz="2400" dirty="0">
                <a:solidFill>
                  <a:srgbClr val="212121"/>
                </a:solidFill>
              </a:rPr>
              <a:t>may be the initial presentation of MG in one-fifth of </a:t>
            </a:r>
            <a:r>
              <a:rPr lang="en-US" sz="2400" dirty="0" smtClean="0">
                <a:solidFill>
                  <a:srgbClr val="212121"/>
                </a:solidFill>
              </a:rPr>
              <a:t>patients</a:t>
            </a:r>
          </a:p>
          <a:p>
            <a:pPr>
              <a:buClr>
                <a:srgbClr val="00B050"/>
              </a:buClr>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sz="2400" dirty="0" smtClean="0">
                <a:solidFill>
                  <a:srgbClr val="212121"/>
                </a:solidFill>
              </a:rPr>
              <a:t>Women </a:t>
            </a:r>
            <a:r>
              <a:rPr lang="en-US" sz="2400" dirty="0">
                <a:solidFill>
                  <a:srgbClr val="212121"/>
                </a:solidFill>
              </a:rPr>
              <a:t>are twice as likely as men to be </a:t>
            </a:r>
            <a:r>
              <a:rPr lang="en-US" sz="2400" dirty="0" smtClean="0">
                <a:solidFill>
                  <a:srgbClr val="212121"/>
                </a:solidFill>
              </a:rPr>
              <a:t>affected</a:t>
            </a:r>
            <a:r>
              <a:rPr lang="sr-Cyrl-RS" altLang="en-US" sz="2400" dirty="0" smtClean="0"/>
              <a:t>                       </a:t>
            </a:r>
            <a:endParaRPr lang="sr-Latn-CS" altLang="en-US" sz="2400" dirty="0"/>
          </a:p>
          <a:p>
            <a:pPr marL="0" indent="0">
              <a:buClr>
                <a:srgbClr val="00B050"/>
              </a:buClr>
              <a:buNone/>
            </a:pPr>
            <a:endParaRPr lang="sr-Cyrl-RS" altLang="sr-Latn-RS" b="1" dirty="0">
              <a:solidFill>
                <a:srgbClr val="FF0000"/>
              </a:solidFill>
              <a:latin typeface="Calibri" panose="020F0502020204030204" pitchFamily="34" charset="0"/>
            </a:endParaRPr>
          </a:p>
          <a:p>
            <a:pPr marL="0" indent="0">
              <a:buClr>
                <a:srgbClr val="00B050"/>
              </a:buClr>
              <a:buNone/>
            </a:pPr>
            <a:endParaRPr lang="sr-Cyrl-RS" altLang="sr-Latn-RS" b="1" dirty="0" smtClean="0">
              <a:solidFill>
                <a:srgbClr val="FF0000"/>
              </a:solidFill>
              <a:latin typeface="Calibri" panose="020F0502020204030204" pitchFamily="34" charset="0"/>
            </a:endParaRPr>
          </a:p>
        </p:txBody>
      </p:sp>
      <p:cxnSp>
        <p:nvCxnSpPr>
          <p:cNvPr id="5" name="Straight Connector 4"/>
          <p:cNvCxnSpPr/>
          <p:nvPr/>
        </p:nvCxnSpPr>
        <p:spPr>
          <a:xfrm flipV="1">
            <a:off x="954258" y="1371600"/>
            <a:ext cx="10283483" cy="9044"/>
          </a:xfrm>
          <a:prstGeom prst="line">
            <a:avLst/>
          </a:prstGeom>
          <a:ln w="38100">
            <a:solidFill>
              <a:srgbClr val="00B05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2044245639"/>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Cyrl-RS" dirty="0">
                <a:solidFill>
                  <a:schemeClr val="accent5">
                    <a:lumMod val="75000"/>
                  </a:schemeClr>
                </a:solidFill>
                <a:latin typeface="Comic Sans MS" panose="030F0702030302020204" pitchFamily="66" charset="0"/>
              </a:rPr>
              <a:t> </a:t>
            </a:r>
            <a:r>
              <a:rPr lang="en-US" dirty="0" smtClean="0">
                <a:latin typeface="Comic Sans MS" panose="030F0702030302020204" pitchFamily="66" charset="0"/>
              </a:rPr>
              <a:t>MG crisis</a:t>
            </a:r>
            <a:endParaRPr lang="en-US" dirty="0">
              <a:latin typeface="Comic Sans MS" panose="030F0702030302020204" pitchFamily="66" charset="0"/>
            </a:endParaRPr>
          </a:p>
        </p:txBody>
      </p:sp>
      <p:sp>
        <p:nvSpPr>
          <p:cNvPr id="3" name="Content Placeholder 2"/>
          <p:cNvSpPr>
            <a:spLocks noGrp="1"/>
          </p:cNvSpPr>
          <p:nvPr>
            <p:ph idx="1"/>
          </p:nvPr>
        </p:nvSpPr>
        <p:spPr>
          <a:xfrm>
            <a:off x="553925" y="1484922"/>
            <a:ext cx="11295772" cy="5721494"/>
          </a:xfrm>
        </p:spPr>
        <p:txBody>
          <a:bodyPr>
            <a:normAutofit fontScale="85000" lnSpcReduction="10000"/>
          </a:bodyPr>
          <a:lstStyle/>
          <a:p>
            <a:pPr algn="just">
              <a:buClr>
                <a:srgbClr val="00B050"/>
              </a:buClr>
              <a:defRPr/>
            </a:pPr>
            <a:endParaRPr lang="en-US" b="1" kern="0" dirty="0"/>
          </a:p>
          <a:p>
            <a:pPr algn="just"/>
            <a:r>
              <a:rPr lang="en-US" altLang="en-US" sz="3300" b="1" dirty="0" smtClean="0">
                <a:solidFill>
                  <a:srgbClr val="00B050"/>
                </a:solidFill>
              </a:rPr>
              <a:t>Signs</a:t>
            </a:r>
            <a:r>
              <a:rPr lang="sr-Cyrl-CS" altLang="en-US" sz="3300" b="1" dirty="0" smtClean="0">
                <a:solidFill>
                  <a:srgbClr val="00B050"/>
                </a:solidFill>
              </a:rPr>
              <a:t>: </a:t>
            </a:r>
            <a:r>
              <a:rPr lang="en-US" b="1" dirty="0" smtClean="0">
                <a:solidFill>
                  <a:srgbClr val="202124"/>
                </a:solidFill>
              </a:rPr>
              <a:t>increased </a:t>
            </a:r>
            <a:r>
              <a:rPr lang="en-US" b="1" dirty="0">
                <a:solidFill>
                  <a:srgbClr val="202124"/>
                </a:solidFill>
              </a:rPr>
              <a:t>bulbar weakness, which may cause: </a:t>
            </a:r>
            <a:r>
              <a:rPr lang="en-US" b="1" dirty="0" smtClean="0">
                <a:solidFill>
                  <a:srgbClr val="202124"/>
                </a:solidFill>
              </a:rPr>
              <a:t>drooling, </a:t>
            </a:r>
            <a:r>
              <a:rPr lang="en-US" b="1" dirty="0">
                <a:solidFill>
                  <a:srgbClr val="202124"/>
                </a:solidFill>
              </a:rPr>
              <a:t>lip </a:t>
            </a:r>
            <a:r>
              <a:rPr lang="en-US" b="1" dirty="0" smtClean="0">
                <a:solidFill>
                  <a:srgbClr val="202124"/>
                </a:solidFill>
              </a:rPr>
              <a:t>trembling, </a:t>
            </a:r>
            <a:r>
              <a:rPr lang="en-US" b="1" dirty="0">
                <a:solidFill>
                  <a:srgbClr val="202124"/>
                </a:solidFill>
              </a:rPr>
              <a:t>loss of gag </a:t>
            </a:r>
            <a:r>
              <a:rPr lang="en-US" b="1" dirty="0" smtClean="0">
                <a:solidFill>
                  <a:srgbClr val="202124"/>
                </a:solidFill>
              </a:rPr>
              <a:t>reflex, tongue </a:t>
            </a:r>
            <a:r>
              <a:rPr lang="en-US" b="1" dirty="0">
                <a:solidFill>
                  <a:srgbClr val="202124"/>
                </a:solidFill>
              </a:rPr>
              <a:t>or jaw </a:t>
            </a:r>
            <a:r>
              <a:rPr lang="en-US" b="1" dirty="0" smtClean="0">
                <a:solidFill>
                  <a:srgbClr val="202124"/>
                </a:solidFill>
              </a:rPr>
              <a:t>weakness, difficulty with swallowing </a:t>
            </a:r>
            <a:r>
              <a:rPr lang="en-US" b="1" dirty="0">
                <a:solidFill>
                  <a:srgbClr val="202124"/>
                </a:solidFill>
              </a:rPr>
              <a:t>or </a:t>
            </a:r>
            <a:r>
              <a:rPr lang="en-US" b="1" dirty="0" smtClean="0">
                <a:solidFill>
                  <a:srgbClr val="202124"/>
                </a:solidFill>
              </a:rPr>
              <a:t>talking, nasal </a:t>
            </a:r>
            <a:r>
              <a:rPr lang="en-US" b="1" dirty="0">
                <a:solidFill>
                  <a:srgbClr val="202124"/>
                </a:solidFill>
              </a:rPr>
              <a:t>or hoarse </a:t>
            </a:r>
            <a:r>
              <a:rPr lang="en-US" b="1" dirty="0" smtClean="0">
                <a:solidFill>
                  <a:srgbClr val="202124"/>
                </a:solidFill>
              </a:rPr>
              <a:t>voice, </a:t>
            </a:r>
            <a:r>
              <a:rPr lang="en-US" b="1" dirty="0">
                <a:solidFill>
                  <a:srgbClr val="202124"/>
                </a:solidFill>
              </a:rPr>
              <a:t>difficulty breathing, shallow breathing, weak cough, general weakness, limbs </a:t>
            </a:r>
            <a:r>
              <a:rPr lang="en-US" b="1" dirty="0" smtClean="0">
                <a:solidFill>
                  <a:srgbClr val="202124"/>
                </a:solidFill>
              </a:rPr>
              <a:t>weakness</a:t>
            </a:r>
            <a:endParaRPr lang="en-US" b="1" dirty="0">
              <a:solidFill>
                <a:srgbClr val="202124"/>
              </a:solidFill>
            </a:endParaRPr>
          </a:p>
          <a:p>
            <a:pPr marL="0" indent="0" algn="just">
              <a:buClr>
                <a:srgbClr val="00B050"/>
              </a:buClr>
              <a:buNone/>
            </a:pPr>
            <a:endParaRPr lang="sr-Cyrl-CS" altLang="en-US" b="1" dirty="0" smtClean="0"/>
          </a:p>
          <a:p>
            <a:pPr algn="just">
              <a:buClr>
                <a:srgbClr val="00B050"/>
              </a:buClr>
            </a:pPr>
            <a:r>
              <a:rPr lang="en-US" altLang="en-US" dirty="0"/>
              <a:t>Administration of anticholinesterase drugs gives improvement only in the </a:t>
            </a:r>
            <a:r>
              <a:rPr lang="en-US" altLang="en-US" dirty="0" smtClean="0"/>
              <a:t>beginning</a:t>
            </a:r>
          </a:p>
          <a:p>
            <a:pPr algn="just">
              <a:buClr>
                <a:srgbClr val="00B050"/>
              </a:buClr>
            </a:pPr>
            <a:r>
              <a:rPr lang="en-US" altLang="en-US" dirty="0" smtClean="0"/>
              <a:t>Intensive </a:t>
            </a:r>
            <a:r>
              <a:rPr lang="en-US" altLang="en-US" dirty="0"/>
              <a:t>care </a:t>
            </a:r>
            <a:r>
              <a:rPr lang="en-US" altLang="en-US" dirty="0" smtClean="0"/>
              <a:t>/mechanic ventilation/</a:t>
            </a:r>
          </a:p>
          <a:p>
            <a:pPr algn="just">
              <a:buClr>
                <a:srgbClr val="00B050"/>
              </a:buClr>
            </a:pPr>
            <a:r>
              <a:rPr lang="en-US" altLang="en-US" dirty="0" smtClean="0"/>
              <a:t>Nasogastric </a:t>
            </a:r>
            <a:r>
              <a:rPr lang="en-US" altLang="en-US" dirty="0"/>
              <a:t>tube, </a:t>
            </a:r>
            <a:r>
              <a:rPr lang="en-US" altLang="en-US" dirty="0" smtClean="0"/>
              <a:t>nutrition</a:t>
            </a:r>
          </a:p>
          <a:p>
            <a:pPr algn="just">
              <a:buClr>
                <a:srgbClr val="00B050"/>
              </a:buClr>
            </a:pPr>
            <a:r>
              <a:rPr lang="en-US" altLang="en-US" b="1" dirty="0" smtClean="0">
                <a:solidFill>
                  <a:srgbClr val="7030A0"/>
                </a:solidFill>
              </a:rPr>
              <a:t>Stop </a:t>
            </a:r>
            <a:r>
              <a:rPr lang="en-US" altLang="en-US" b="1" dirty="0">
                <a:solidFill>
                  <a:srgbClr val="7030A0"/>
                </a:solidFill>
              </a:rPr>
              <a:t>anticholinesterase drugs</a:t>
            </a:r>
            <a:r>
              <a:rPr lang="en-US" altLang="en-US" dirty="0"/>
              <a:t>, </a:t>
            </a:r>
            <a:r>
              <a:rPr lang="en-US" altLang="en-US" dirty="0" smtClean="0"/>
              <a:t>introduce antibiotics, </a:t>
            </a:r>
            <a:r>
              <a:rPr lang="en-US" altLang="en-US" dirty="0"/>
              <a:t>low molecular weight </a:t>
            </a:r>
            <a:r>
              <a:rPr lang="en-US" altLang="en-US" dirty="0" smtClean="0"/>
              <a:t>heparin</a:t>
            </a:r>
          </a:p>
          <a:p>
            <a:pPr algn="just">
              <a:buClr>
                <a:srgbClr val="00B050"/>
              </a:buClr>
            </a:pPr>
            <a:r>
              <a:rPr lang="en-US" altLang="en-US" dirty="0" smtClean="0"/>
              <a:t>PLEX, IVIG</a:t>
            </a:r>
          </a:p>
          <a:p>
            <a:pPr algn="just">
              <a:buClr>
                <a:srgbClr val="00B050"/>
              </a:buClr>
            </a:pPr>
            <a:r>
              <a:rPr lang="en-US" altLang="en-US" dirty="0" smtClean="0"/>
              <a:t>Immunosuppressant's </a:t>
            </a:r>
            <a:r>
              <a:rPr lang="en-US" altLang="en-US" dirty="0"/>
              <a:t>(corticosteroids, azathioprine</a:t>
            </a:r>
            <a:r>
              <a:rPr lang="en-US" altLang="en-US" dirty="0" smtClean="0"/>
              <a:t>)</a:t>
            </a:r>
          </a:p>
          <a:p>
            <a:pPr algn="just">
              <a:buClr>
                <a:srgbClr val="00B050"/>
              </a:buClr>
            </a:pPr>
            <a:r>
              <a:rPr lang="en-US" altLang="en-US" dirty="0" smtClean="0"/>
              <a:t>After </a:t>
            </a:r>
            <a:r>
              <a:rPr lang="en-US" altLang="en-US" dirty="0"/>
              <a:t>10 days (restoration of receptors) - introduce anticholinesterase </a:t>
            </a:r>
            <a:r>
              <a:rPr lang="en-US" altLang="en-US" dirty="0" smtClean="0"/>
              <a:t>therapy</a:t>
            </a:r>
            <a:endParaRPr lang="sr-Cyrl-CS" altLang="en-US" b="1" dirty="0">
              <a:solidFill>
                <a:srgbClr val="00B050"/>
              </a:solidFill>
            </a:endParaRPr>
          </a:p>
          <a:p>
            <a:pPr marL="0" indent="0">
              <a:buClr>
                <a:srgbClr val="00B050"/>
              </a:buClr>
              <a:buNone/>
            </a:pPr>
            <a:r>
              <a:rPr lang="sr-Cyrl-RS" altLang="en-US" sz="2400" dirty="0" smtClean="0"/>
              <a:t>                            </a:t>
            </a:r>
            <a:endParaRPr lang="sr-Latn-CS" altLang="en-US" sz="2400" dirty="0"/>
          </a:p>
          <a:p>
            <a:pPr marL="0" indent="0">
              <a:buClr>
                <a:srgbClr val="00B050"/>
              </a:buClr>
              <a:buNone/>
            </a:pPr>
            <a:endParaRPr lang="sr-Cyrl-RS" altLang="sr-Latn-RS" b="1" dirty="0">
              <a:solidFill>
                <a:srgbClr val="FF0000"/>
              </a:solidFill>
              <a:latin typeface="Calibri" panose="020F0502020204030204" pitchFamily="34" charset="0"/>
            </a:endParaRPr>
          </a:p>
          <a:p>
            <a:pPr marL="0" indent="0">
              <a:buClr>
                <a:srgbClr val="00B050"/>
              </a:buClr>
              <a:buNone/>
            </a:pPr>
            <a:endParaRPr lang="sr-Cyrl-RS" altLang="sr-Latn-RS" b="1" dirty="0" smtClean="0">
              <a:solidFill>
                <a:srgbClr val="FF0000"/>
              </a:solidFill>
              <a:latin typeface="Calibri" panose="020F0502020204030204" pitchFamily="34" charset="0"/>
            </a:endParaRPr>
          </a:p>
        </p:txBody>
      </p:sp>
      <p:cxnSp>
        <p:nvCxnSpPr>
          <p:cNvPr id="5" name="Straight Connector 4"/>
          <p:cNvCxnSpPr/>
          <p:nvPr/>
        </p:nvCxnSpPr>
        <p:spPr>
          <a:xfrm flipV="1">
            <a:off x="954258" y="1371600"/>
            <a:ext cx="10283483" cy="9044"/>
          </a:xfrm>
          <a:prstGeom prst="line">
            <a:avLst/>
          </a:prstGeom>
          <a:ln w="38100">
            <a:solidFill>
              <a:srgbClr val="00B05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1721018652"/>
      </p:ext>
    </p:ext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868378" cy="1325563"/>
          </a:xfrm>
        </p:spPr>
        <p:txBody>
          <a:bodyPr>
            <a:normAutofit/>
          </a:bodyPr>
          <a:lstStyle/>
          <a:p>
            <a:r>
              <a:rPr lang="en-US" sz="3600" dirty="0" smtClean="0">
                <a:latin typeface="Comic Sans MS" panose="030F0702030302020204" pitchFamily="66" charset="0"/>
              </a:rPr>
              <a:t>Medications contraindicated in patients with MG</a:t>
            </a:r>
            <a:endParaRPr lang="en-US" sz="3600" dirty="0">
              <a:latin typeface="Comic Sans MS" panose="030F0702030302020204" pitchFamily="66" charset="0"/>
            </a:endParaRPr>
          </a:p>
        </p:txBody>
      </p:sp>
      <p:sp>
        <p:nvSpPr>
          <p:cNvPr id="3" name="Content Placeholder 2"/>
          <p:cNvSpPr>
            <a:spLocks noGrp="1"/>
          </p:cNvSpPr>
          <p:nvPr>
            <p:ph idx="1"/>
          </p:nvPr>
        </p:nvSpPr>
        <p:spPr>
          <a:xfrm>
            <a:off x="896228" y="2064327"/>
            <a:ext cx="11295772" cy="5181600"/>
          </a:xfrm>
        </p:spPr>
        <p:txBody>
          <a:bodyPr>
            <a:normAutofit fontScale="92500" lnSpcReduction="20000"/>
          </a:bodyPr>
          <a:lstStyle/>
          <a:p>
            <a:pPr>
              <a:buClr>
                <a:srgbClr val="00B050"/>
              </a:buClr>
            </a:pPr>
            <a:r>
              <a:rPr lang="en-US" dirty="0" smtClean="0">
                <a:solidFill>
                  <a:srgbClr val="212121"/>
                </a:solidFill>
              </a:rPr>
              <a:t>Antibiotics: Aminoglycosides,</a:t>
            </a:r>
            <a:r>
              <a:rPr lang="en-US" dirty="0">
                <a:solidFill>
                  <a:srgbClr val="212121"/>
                </a:solidFill>
              </a:rPr>
              <a:t> </a:t>
            </a:r>
            <a:r>
              <a:rPr lang="en-US" dirty="0" smtClean="0">
                <a:solidFill>
                  <a:srgbClr val="212121"/>
                </a:solidFill>
              </a:rPr>
              <a:t>Gentamicin, Streptomycin, Ampicillin, Macrolides, Erythromycin, Quinolones, Ciprofloxacin</a:t>
            </a:r>
          </a:p>
          <a:p>
            <a:pPr>
              <a:buClr>
                <a:srgbClr val="00B050"/>
              </a:buClr>
            </a:pPr>
            <a:r>
              <a:rPr lang="en-US" dirty="0">
                <a:solidFill>
                  <a:srgbClr val="212121"/>
                </a:solidFill>
              </a:rPr>
              <a:t>Polymyxin</a:t>
            </a:r>
            <a:endParaRPr lang="sr-Cyrl-RS" altLang="en-US" dirty="0"/>
          </a:p>
          <a:p>
            <a:pPr>
              <a:buClr>
                <a:srgbClr val="00B050"/>
              </a:buClr>
            </a:pPr>
            <a:r>
              <a:rPr lang="en-US" dirty="0" smtClean="0">
                <a:solidFill>
                  <a:srgbClr val="212121"/>
                </a:solidFill>
              </a:rPr>
              <a:t>Antiepileptics</a:t>
            </a:r>
            <a:r>
              <a:rPr lang="sr-Cyrl-RS" altLang="en-US" dirty="0" smtClean="0"/>
              <a:t>: </a:t>
            </a:r>
            <a:r>
              <a:rPr lang="en-US" dirty="0" smtClean="0">
                <a:solidFill>
                  <a:srgbClr val="212121"/>
                </a:solidFill>
              </a:rPr>
              <a:t>Gabapentin</a:t>
            </a:r>
            <a:r>
              <a:rPr lang="ru-RU" altLang="en-US" dirty="0" smtClean="0"/>
              <a:t>, </a:t>
            </a:r>
            <a:r>
              <a:rPr lang="en-US" dirty="0" smtClean="0">
                <a:solidFill>
                  <a:srgbClr val="212121"/>
                </a:solidFill>
              </a:rPr>
              <a:t>Phenytoin</a:t>
            </a:r>
            <a:endParaRPr lang="ru-RU" altLang="en-US" dirty="0"/>
          </a:p>
          <a:p>
            <a:pPr>
              <a:buClr>
                <a:srgbClr val="00B050"/>
              </a:buClr>
            </a:pPr>
            <a:r>
              <a:rPr lang="en-US" altLang="en-US" dirty="0" smtClean="0"/>
              <a:t>Benzodiazepines</a:t>
            </a:r>
            <a:endParaRPr lang="ru-RU" altLang="en-US" dirty="0"/>
          </a:p>
          <a:p>
            <a:pPr>
              <a:buClr>
                <a:srgbClr val="00B050"/>
              </a:buClr>
            </a:pPr>
            <a:r>
              <a:rPr lang="el-GR" dirty="0">
                <a:solidFill>
                  <a:srgbClr val="212121"/>
                </a:solidFill>
              </a:rPr>
              <a:t>β-</a:t>
            </a:r>
            <a:r>
              <a:rPr lang="en-US" dirty="0">
                <a:solidFill>
                  <a:srgbClr val="212121"/>
                </a:solidFill>
              </a:rPr>
              <a:t>Adrenergic </a:t>
            </a:r>
            <a:r>
              <a:rPr lang="en-US" dirty="0" smtClean="0">
                <a:solidFill>
                  <a:srgbClr val="212121"/>
                </a:solidFill>
              </a:rPr>
              <a:t>antagonists</a:t>
            </a:r>
            <a:endParaRPr lang="ru-RU" altLang="en-US" dirty="0"/>
          </a:p>
          <a:p>
            <a:pPr>
              <a:buClr>
                <a:srgbClr val="00B050"/>
              </a:buClr>
            </a:pPr>
            <a:r>
              <a:rPr lang="en-US" dirty="0">
                <a:solidFill>
                  <a:srgbClr val="212121"/>
                </a:solidFill>
              </a:rPr>
              <a:t>Calcium channel </a:t>
            </a:r>
            <a:r>
              <a:rPr lang="en-US" dirty="0" smtClean="0">
                <a:solidFill>
                  <a:srgbClr val="212121"/>
                </a:solidFill>
              </a:rPr>
              <a:t>antagonists</a:t>
            </a:r>
            <a:endParaRPr lang="ru-RU" altLang="en-US" dirty="0"/>
          </a:p>
          <a:p>
            <a:pPr>
              <a:buClr>
                <a:srgbClr val="00B050"/>
              </a:buClr>
            </a:pPr>
            <a:r>
              <a:rPr lang="en-US" dirty="0">
                <a:solidFill>
                  <a:srgbClr val="212121"/>
                </a:solidFill>
              </a:rPr>
              <a:t>Contrast </a:t>
            </a:r>
            <a:r>
              <a:rPr lang="en-US" dirty="0" smtClean="0">
                <a:solidFill>
                  <a:srgbClr val="212121"/>
                </a:solidFill>
              </a:rPr>
              <a:t>media</a:t>
            </a:r>
            <a:endParaRPr lang="ru-RU" altLang="en-US" dirty="0"/>
          </a:p>
          <a:p>
            <a:pPr>
              <a:buClr>
                <a:srgbClr val="00B050"/>
              </a:buClr>
            </a:pPr>
            <a:r>
              <a:rPr lang="en-US" dirty="0">
                <a:solidFill>
                  <a:srgbClr val="212121"/>
                </a:solidFill>
              </a:rPr>
              <a:t>Magnesium</a:t>
            </a:r>
            <a:endParaRPr lang="ru-RU" altLang="en-US" dirty="0" smtClean="0"/>
          </a:p>
          <a:p>
            <a:pPr>
              <a:buClr>
                <a:srgbClr val="00B050"/>
              </a:buClr>
            </a:pPr>
            <a:r>
              <a:rPr lang="en-US" dirty="0" smtClean="0">
                <a:solidFill>
                  <a:srgbClr val="212121"/>
                </a:solidFill>
              </a:rPr>
              <a:t>Procainamide</a:t>
            </a:r>
          </a:p>
          <a:p>
            <a:pPr>
              <a:buClr>
                <a:srgbClr val="00B050"/>
              </a:buClr>
            </a:pPr>
            <a:r>
              <a:rPr lang="en-US" dirty="0">
                <a:solidFill>
                  <a:srgbClr val="212121"/>
                </a:solidFill>
              </a:rPr>
              <a:t>Quinidine</a:t>
            </a:r>
            <a:endParaRPr lang="ru-RU" altLang="en-US" dirty="0"/>
          </a:p>
          <a:p>
            <a:pPr marL="0" indent="0">
              <a:buClr>
                <a:srgbClr val="00B050"/>
              </a:buClr>
              <a:buNone/>
              <a:defRPr/>
            </a:pPr>
            <a:endParaRPr lang="sr-Cyrl-CS" altLang="en-US" b="1" dirty="0">
              <a:solidFill>
                <a:srgbClr val="00B050"/>
              </a:solidFill>
            </a:endParaRPr>
          </a:p>
          <a:p>
            <a:pPr marL="0" indent="0">
              <a:buClr>
                <a:srgbClr val="00B050"/>
              </a:buClr>
              <a:buNone/>
            </a:pPr>
            <a:r>
              <a:rPr lang="sr-Cyrl-RS" altLang="en-US" sz="2400" dirty="0" smtClean="0"/>
              <a:t>                            </a:t>
            </a:r>
            <a:endParaRPr lang="sr-Latn-CS" altLang="en-US" sz="2400" dirty="0"/>
          </a:p>
          <a:p>
            <a:pPr marL="0" indent="0">
              <a:buClr>
                <a:srgbClr val="00B050"/>
              </a:buClr>
              <a:buNone/>
            </a:pPr>
            <a:endParaRPr lang="sr-Cyrl-RS" altLang="sr-Latn-RS" b="1" dirty="0">
              <a:solidFill>
                <a:srgbClr val="FF0000"/>
              </a:solidFill>
              <a:latin typeface="Calibri" panose="020F0502020204030204" pitchFamily="34" charset="0"/>
            </a:endParaRPr>
          </a:p>
          <a:p>
            <a:pPr marL="0" indent="0">
              <a:buClr>
                <a:srgbClr val="00B050"/>
              </a:buClr>
              <a:buNone/>
            </a:pPr>
            <a:endParaRPr lang="sr-Cyrl-RS" altLang="sr-Latn-RS" b="1" dirty="0" smtClean="0">
              <a:solidFill>
                <a:srgbClr val="FF0000"/>
              </a:solidFill>
              <a:latin typeface="Calibri" panose="020F0502020204030204" pitchFamily="34" charset="0"/>
            </a:endParaRPr>
          </a:p>
        </p:txBody>
      </p:sp>
      <p:cxnSp>
        <p:nvCxnSpPr>
          <p:cNvPr id="5" name="Straight Connector 4"/>
          <p:cNvCxnSpPr/>
          <p:nvPr/>
        </p:nvCxnSpPr>
        <p:spPr>
          <a:xfrm>
            <a:off x="838200" y="1332089"/>
            <a:ext cx="10738207" cy="16933"/>
          </a:xfrm>
          <a:prstGeom prst="line">
            <a:avLst/>
          </a:prstGeom>
          <a:ln w="38100">
            <a:solidFill>
              <a:srgbClr val="00B05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217216078"/>
      </p:ext>
    </p:extLst>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38565" y="1998662"/>
            <a:ext cx="10851383" cy="4351338"/>
          </a:xfrm>
        </p:spPr>
        <p:txBody>
          <a:bodyPr>
            <a:normAutofit/>
          </a:bodyPr>
          <a:lstStyle/>
          <a:p>
            <a:pPr marL="0" indent="0">
              <a:buNone/>
            </a:pPr>
            <a:r>
              <a:rPr lang="sr-Cyrl-RS" sz="4400" b="1" dirty="0" smtClean="0">
                <a:effectLst>
                  <a:outerShdw blurRad="38100" dist="38100" dir="2700000" algn="tl">
                    <a:srgbClr val="000000">
                      <a:alpha val="43137"/>
                    </a:srgbClr>
                  </a:outerShdw>
                </a:effectLst>
                <a:latin typeface="Comic Sans MS" panose="030F0702030302020204" pitchFamily="66" charset="0"/>
              </a:rPr>
              <a:t>           </a:t>
            </a:r>
            <a:r>
              <a:rPr lang="en-US" sz="4400" b="1" dirty="0" smtClean="0">
                <a:effectLst>
                  <a:outerShdw blurRad="38100" dist="38100" dir="2700000" algn="tl">
                    <a:srgbClr val="000000">
                      <a:alpha val="43137"/>
                    </a:srgbClr>
                  </a:outerShdw>
                </a:effectLst>
                <a:latin typeface="Comic Sans MS" panose="030F0702030302020204" pitchFamily="66" charset="0"/>
              </a:rPr>
              <a:t>Muscles diseases</a:t>
            </a:r>
            <a:r>
              <a:rPr lang="sr-Cyrl-RS" sz="4400" b="1" dirty="0" smtClean="0">
                <a:effectLst>
                  <a:outerShdw blurRad="38100" dist="38100" dir="2700000" algn="tl">
                    <a:srgbClr val="000000">
                      <a:alpha val="43137"/>
                    </a:srgbClr>
                  </a:outerShdw>
                </a:effectLst>
                <a:latin typeface="Comic Sans MS" panose="030F0702030302020204" pitchFamily="66" charset="0"/>
              </a:rPr>
              <a:t>                   </a:t>
            </a:r>
          </a:p>
          <a:p>
            <a:pPr marL="0" indent="0">
              <a:buNone/>
            </a:pPr>
            <a:r>
              <a:rPr lang="sr-Cyrl-RS" sz="4400" b="1" dirty="0">
                <a:effectLst>
                  <a:outerShdw blurRad="38100" dist="38100" dir="2700000" algn="tl">
                    <a:srgbClr val="000000">
                      <a:alpha val="43137"/>
                    </a:srgbClr>
                  </a:outerShdw>
                </a:effectLst>
                <a:latin typeface="Comic Sans MS" panose="030F0702030302020204" pitchFamily="66" charset="0"/>
              </a:rPr>
              <a:t> </a:t>
            </a:r>
            <a:r>
              <a:rPr lang="sr-Cyrl-RS" sz="4400" b="1" dirty="0" smtClean="0">
                <a:effectLst>
                  <a:outerShdw blurRad="38100" dist="38100" dir="2700000" algn="tl">
                    <a:srgbClr val="000000">
                      <a:alpha val="43137"/>
                    </a:srgbClr>
                  </a:outerShdw>
                </a:effectLst>
                <a:latin typeface="Comic Sans MS" panose="030F0702030302020204" pitchFamily="66" charset="0"/>
              </a:rPr>
              <a:t>             </a:t>
            </a:r>
            <a:endParaRPr lang="sr-Cyrl-RS" sz="4400" b="1" dirty="0">
              <a:effectLst>
                <a:outerShdw blurRad="38100" dist="38100" dir="2700000" algn="tl">
                  <a:srgbClr val="000000">
                    <a:alpha val="43137"/>
                  </a:srgbClr>
                </a:outerShdw>
              </a:effectLst>
              <a:latin typeface="Comic Sans MS" panose="030F0702030302020204" pitchFamily="66" charset="0"/>
            </a:endParaRPr>
          </a:p>
          <a:p>
            <a:pPr marL="0" indent="0">
              <a:buNone/>
            </a:pPr>
            <a:r>
              <a:rPr lang="sr-Cyrl-RS" sz="4400" b="1" dirty="0" smtClean="0">
                <a:effectLst>
                  <a:outerShdw blurRad="38100" dist="38100" dir="2700000" algn="tl">
                    <a:srgbClr val="000000">
                      <a:alpha val="43137"/>
                    </a:srgbClr>
                  </a:outerShdw>
                </a:effectLst>
                <a:latin typeface="Comic Sans MS" panose="030F0702030302020204" pitchFamily="66" charset="0"/>
              </a:rPr>
              <a:t>         </a:t>
            </a:r>
            <a:r>
              <a:rPr lang="en-US" sz="4400" b="1" dirty="0">
                <a:effectLst>
                  <a:outerShdw blurRad="38100" dist="38100" dir="2700000" algn="tl">
                    <a:srgbClr val="000000">
                      <a:alpha val="43137"/>
                    </a:srgbClr>
                  </a:outerShdw>
                </a:effectLst>
                <a:latin typeface="Comic Sans MS" panose="030F0702030302020204" pitchFamily="66" charset="0"/>
              </a:rPr>
              <a:t>Hereditary </a:t>
            </a:r>
            <a:r>
              <a:rPr lang="en-US" sz="4400" b="1" dirty="0" smtClean="0">
                <a:effectLst>
                  <a:outerShdw blurRad="38100" dist="38100" dir="2700000" algn="tl">
                    <a:srgbClr val="000000">
                      <a:alpha val="43137"/>
                    </a:srgbClr>
                  </a:outerShdw>
                </a:effectLst>
                <a:latin typeface="Comic Sans MS" panose="030F0702030302020204" pitchFamily="66" charset="0"/>
              </a:rPr>
              <a:t>myopathies</a:t>
            </a:r>
            <a:endParaRPr lang="en-US" sz="4400" b="1" dirty="0">
              <a:effectLst>
                <a:outerShdw blurRad="38100" dist="38100" dir="2700000" algn="tl">
                  <a:srgbClr val="000000">
                    <a:alpha val="43137"/>
                  </a:srgbClr>
                </a:outerShdw>
              </a:effectLst>
              <a:latin typeface="Comic Sans MS" panose="030F0702030302020204" pitchFamily="66" charset="0"/>
            </a:endParaRPr>
          </a:p>
        </p:txBody>
      </p:sp>
    </p:spTree>
    <p:extLst>
      <p:ext uri="{BB962C8B-B14F-4D97-AF65-F5344CB8AC3E}">
        <p14:creationId xmlns:p14="http://schemas.microsoft.com/office/powerpoint/2010/main" xmlns="" val="176691863"/>
      </p:ext>
    </p:extLst>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Cyrl-RS" dirty="0">
                <a:solidFill>
                  <a:schemeClr val="accent5">
                    <a:lumMod val="75000"/>
                  </a:schemeClr>
                </a:solidFill>
                <a:latin typeface="Comic Sans MS" panose="030F0702030302020204" pitchFamily="66" charset="0"/>
              </a:rPr>
              <a:t> </a:t>
            </a:r>
            <a:r>
              <a:rPr lang="en-US" dirty="0">
                <a:solidFill>
                  <a:srgbClr val="202124"/>
                </a:solidFill>
                <a:latin typeface="Comic Sans MS" panose="030F0702030302020204" pitchFamily="66" charset="0"/>
              </a:rPr>
              <a:t>Muscular dystrophy </a:t>
            </a:r>
            <a:endParaRPr lang="en-US" dirty="0">
              <a:latin typeface="Comic Sans MS" panose="030F0702030302020204" pitchFamily="66" charset="0"/>
            </a:endParaRPr>
          </a:p>
        </p:txBody>
      </p:sp>
      <p:sp>
        <p:nvSpPr>
          <p:cNvPr id="3" name="Content Placeholder 2"/>
          <p:cNvSpPr>
            <a:spLocks noGrp="1"/>
          </p:cNvSpPr>
          <p:nvPr>
            <p:ph idx="1"/>
          </p:nvPr>
        </p:nvSpPr>
        <p:spPr>
          <a:xfrm>
            <a:off x="838200" y="2152657"/>
            <a:ext cx="11295772" cy="5181600"/>
          </a:xfrm>
        </p:spPr>
        <p:txBody>
          <a:bodyPr>
            <a:normAutofit fontScale="92500"/>
          </a:bodyPr>
          <a:lstStyle/>
          <a:p>
            <a:pPr>
              <a:buClr>
                <a:srgbClr val="00B050"/>
              </a:buClr>
            </a:pPr>
            <a:r>
              <a:rPr lang="en-US" b="1" dirty="0">
                <a:solidFill>
                  <a:srgbClr val="7030A0"/>
                </a:solidFill>
              </a:rPr>
              <a:t>Muscular dystrophies</a:t>
            </a:r>
            <a:r>
              <a:rPr lang="en-US" dirty="0">
                <a:solidFill>
                  <a:srgbClr val="7030A0"/>
                </a:solidFill>
              </a:rPr>
              <a:t> (</a:t>
            </a:r>
            <a:r>
              <a:rPr lang="en-US" b="1" dirty="0">
                <a:solidFill>
                  <a:srgbClr val="7030A0"/>
                </a:solidFill>
              </a:rPr>
              <a:t>MD</a:t>
            </a:r>
            <a:r>
              <a:rPr lang="en-US" dirty="0">
                <a:solidFill>
                  <a:srgbClr val="7030A0"/>
                </a:solidFill>
              </a:rPr>
              <a:t>) </a:t>
            </a:r>
            <a:r>
              <a:rPr lang="en-US" dirty="0">
                <a:solidFill>
                  <a:srgbClr val="202122"/>
                </a:solidFill>
              </a:rPr>
              <a:t>are a genetically and clinically heterogeneous group of rare </a:t>
            </a:r>
            <a:r>
              <a:rPr lang="en-US" dirty="0" smtClean="0">
                <a:solidFill>
                  <a:srgbClr val="202122"/>
                </a:solidFill>
              </a:rPr>
              <a:t>muscular diseases that </a:t>
            </a:r>
            <a:r>
              <a:rPr lang="en-US" dirty="0">
                <a:solidFill>
                  <a:srgbClr val="202122"/>
                </a:solidFill>
              </a:rPr>
              <a:t>cause progressive </a:t>
            </a:r>
            <a:r>
              <a:rPr lang="en-US" dirty="0" smtClean="0">
                <a:solidFill>
                  <a:srgbClr val="202122"/>
                </a:solidFill>
              </a:rPr>
              <a:t>muscles weakness over </a:t>
            </a:r>
            <a:r>
              <a:rPr lang="en-US" dirty="0">
                <a:solidFill>
                  <a:srgbClr val="202122"/>
                </a:solidFill>
              </a:rPr>
              <a:t>time </a:t>
            </a:r>
            <a:endParaRPr lang="en-US" dirty="0" smtClean="0">
              <a:solidFill>
                <a:srgbClr val="202122"/>
              </a:solidFill>
            </a:endParaRPr>
          </a:p>
          <a:p>
            <a:pPr marL="0" indent="0">
              <a:buClr>
                <a:srgbClr val="00B050"/>
              </a:buClr>
              <a:buNone/>
            </a:pPr>
            <a:endParaRPr lang="sr-Cyrl-RS" altLang="en-US" dirty="0"/>
          </a:p>
          <a:p>
            <a:pPr>
              <a:buClr>
                <a:srgbClr val="00B050"/>
              </a:buClr>
            </a:pPr>
            <a:r>
              <a:rPr lang="en-US" altLang="en-US" dirty="0"/>
              <a:t>Women are carriers of </a:t>
            </a:r>
            <a:r>
              <a:rPr lang="en-US" altLang="en-US" dirty="0" smtClean="0"/>
              <a:t>genes mutations</a:t>
            </a:r>
          </a:p>
          <a:p>
            <a:pPr>
              <a:buClr>
                <a:srgbClr val="00B050"/>
              </a:buClr>
            </a:pPr>
            <a:r>
              <a:rPr lang="en-US" altLang="en-US" dirty="0" smtClean="0"/>
              <a:t>Degeneration </a:t>
            </a:r>
            <a:r>
              <a:rPr lang="en-US" altLang="en-US" dirty="0"/>
              <a:t>and weakness of skeletal </a:t>
            </a:r>
            <a:r>
              <a:rPr lang="en-US" altLang="en-US" dirty="0" smtClean="0"/>
              <a:t>muscles</a:t>
            </a:r>
          </a:p>
          <a:p>
            <a:pPr>
              <a:buClr>
                <a:srgbClr val="00B050"/>
              </a:buClr>
            </a:pPr>
            <a:r>
              <a:rPr lang="en-US" altLang="en-US" dirty="0" smtClean="0"/>
              <a:t>They </a:t>
            </a:r>
            <a:r>
              <a:rPr lang="en-US" altLang="en-US" dirty="0"/>
              <a:t>can appear at different </a:t>
            </a:r>
            <a:r>
              <a:rPr lang="en-US" altLang="en-US" dirty="0" smtClean="0"/>
              <a:t>ages</a:t>
            </a:r>
          </a:p>
          <a:p>
            <a:pPr>
              <a:buClr>
                <a:srgbClr val="00B050"/>
              </a:buClr>
            </a:pPr>
            <a:r>
              <a:rPr lang="en-US" altLang="en-US" dirty="0" smtClean="0"/>
              <a:t>Some </a:t>
            </a:r>
            <a:r>
              <a:rPr lang="en-US" altLang="en-US" dirty="0"/>
              <a:t>forms </a:t>
            </a:r>
            <a:r>
              <a:rPr lang="en-US" altLang="en-US" dirty="0" smtClean="0"/>
              <a:t>occur only </a:t>
            </a:r>
            <a:r>
              <a:rPr lang="en-US" altLang="en-US" dirty="0"/>
              <a:t>in </a:t>
            </a:r>
            <a:r>
              <a:rPr lang="en-US" altLang="en-US" dirty="0" smtClean="0"/>
              <a:t>men</a:t>
            </a:r>
          </a:p>
          <a:p>
            <a:pPr>
              <a:buClr>
                <a:srgbClr val="00B050"/>
              </a:buClr>
            </a:pPr>
            <a:r>
              <a:rPr lang="en-US" altLang="en-US" dirty="0" smtClean="0"/>
              <a:t>Clinical symptoms – mild, sever or </a:t>
            </a:r>
            <a:r>
              <a:rPr lang="en-US" altLang="en-US" dirty="0"/>
              <a:t>rapidly </a:t>
            </a:r>
            <a:r>
              <a:rPr lang="en-US" altLang="en-US" dirty="0" smtClean="0"/>
              <a:t>progressive</a:t>
            </a:r>
            <a:endParaRPr lang="sr-Cyrl-RS" altLang="en-US" dirty="0" smtClean="0"/>
          </a:p>
          <a:p>
            <a:pPr>
              <a:buClr>
                <a:srgbClr val="00B050"/>
              </a:buClr>
            </a:pPr>
            <a:endParaRPr lang="sr-Cyrl-RS" altLang="en-US" dirty="0"/>
          </a:p>
          <a:p>
            <a:pPr marL="0" indent="0">
              <a:buClr>
                <a:srgbClr val="00B050"/>
              </a:buClr>
              <a:buNone/>
              <a:defRPr/>
            </a:pPr>
            <a:endParaRPr lang="sr-Cyrl-CS" altLang="en-US" b="1" dirty="0">
              <a:solidFill>
                <a:srgbClr val="00B050"/>
              </a:solidFill>
            </a:endParaRPr>
          </a:p>
          <a:p>
            <a:pPr marL="0" indent="0">
              <a:buClr>
                <a:srgbClr val="00B050"/>
              </a:buClr>
              <a:buNone/>
            </a:pPr>
            <a:r>
              <a:rPr lang="sr-Cyrl-RS" altLang="en-US" sz="2400" dirty="0" smtClean="0"/>
              <a:t>                            </a:t>
            </a:r>
            <a:endParaRPr lang="sr-Latn-CS" altLang="en-US" sz="2400" dirty="0"/>
          </a:p>
          <a:p>
            <a:pPr marL="0" indent="0">
              <a:buClr>
                <a:srgbClr val="00B050"/>
              </a:buClr>
              <a:buNone/>
            </a:pPr>
            <a:endParaRPr lang="sr-Cyrl-RS" altLang="sr-Latn-RS" b="1" dirty="0">
              <a:solidFill>
                <a:srgbClr val="FF0000"/>
              </a:solidFill>
              <a:latin typeface="Calibri" panose="020F0502020204030204" pitchFamily="34" charset="0"/>
            </a:endParaRPr>
          </a:p>
          <a:p>
            <a:pPr marL="0" indent="0">
              <a:buClr>
                <a:srgbClr val="00B050"/>
              </a:buClr>
              <a:buNone/>
            </a:pPr>
            <a:endParaRPr lang="sr-Cyrl-RS" altLang="sr-Latn-RS" b="1" dirty="0" smtClean="0">
              <a:solidFill>
                <a:srgbClr val="FF0000"/>
              </a:solidFill>
              <a:latin typeface="Calibri" panose="020F0502020204030204" pitchFamily="34" charset="0"/>
            </a:endParaRPr>
          </a:p>
        </p:txBody>
      </p:sp>
      <p:cxnSp>
        <p:nvCxnSpPr>
          <p:cNvPr id="5" name="Straight Connector 4"/>
          <p:cNvCxnSpPr/>
          <p:nvPr/>
        </p:nvCxnSpPr>
        <p:spPr>
          <a:xfrm flipV="1">
            <a:off x="954258" y="1371600"/>
            <a:ext cx="10283483" cy="9044"/>
          </a:xfrm>
          <a:prstGeom prst="line">
            <a:avLst/>
          </a:prstGeom>
          <a:ln w="38100">
            <a:solidFill>
              <a:srgbClr val="00B05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2418907350"/>
      </p:ext>
    </p:extLst>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Cyrl-RS" dirty="0">
                <a:solidFill>
                  <a:schemeClr val="accent5">
                    <a:lumMod val="75000"/>
                  </a:schemeClr>
                </a:solidFill>
                <a:latin typeface="Comic Sans MS" panose="030F0702030302020204" pitchFamily="66" charset="0"/>
              </a:rPr>
              <a:t> </a:t>
            </a:r>
            <a:r>
              <a:rPr lang="en-US" dirty="0" smtClean="0">
                <a:latin typeface="Comic Sans MS" panose="030F0702030302020204" pitchFamily="66" charset="0"/>
              </a:rPr>
              <a:t>Classification</a:t>
            </a:r>
            <a:endParaRPr lang="en-US" sz="4000" dirty="0">
              <a:latin typeface="Comic Sans MS" panose="030F0702030302020204" pitchFamily="66" charset="0"/>
            </a:endParaRPr>
          </a:p>
        </p:txBody>
      </p:sp>
      <p:sp>
        <p:nvSpPr>
          <p:cNvPr id="3" name="Content Placeholder 2"/>
          <p:cNvSpPr>
            <a:spLocks noGrp="1"/>
          </p:cNvSpPr>
          <p:nvPr>
            <p:ph idx="1"/>
          </p:nvPr>
        </p:nvSpPr>
        <p:spPr>
          <a:xfrm>
            <a:off x="954258" y="2387119"/>
            <a:ext cx="11295772" cy="5181600"/>
          </a:xfrm>
        </p:spPr>
        <p:txBody>
          <a:bodyPr>
            <a:normAutofit fontScale="92500" lnSpcReduction="10000"/>
          </a:bodyPr>
          <a:lstStyle/>
          <a:p>
            <a:pPr>
              <a:buClr>
                <a:srgbClr val="00B050"/>
              </a:buClr>
            </a:pPr>
            <a:r>
              <a:rPr lang="en-US" altLang="en-US" b="1" dirty="0" smtClean="0">
                <a:solidFill>
                  <a:srgbClr val="00B050"/>
                </a:solidFill>
              </a:rPr>
              <a:t>Duchenne muscular dystrophy (DMD)</a:t>
            </a:r>
            <a:endParaRPr lang="sr-Cyrl-RS" altLang="en-US" b="1" dirty="0" smtClean="0">
              <a:solidFill>
                <a:srgbClr val="00B050"/>
              </a:solidFill>
            </a:endParaRPr>
          </a:p>
          <a:p>
            <a:pPr>
              <a:buClr>
                <a:srgbClr val="00B050"/>
              </a:buClr>
            </a:pPr>
            <a:r>
              <a:rPr lang="en-US" altLang="en-US" b="1" dirty="0" smtClean="0">
                <a:solidFill>
                  <a:srgbClr val="00B050"/>
                </a:solidFill>
              </a:rPr>
              <a:t>Becker muscular dystrophy</a:t>
            </a:r>
            <a:endParaRPr lang="sr-Cyrl-RS" altLang="en-US" b="1" dirty="0" smtClean="0">
              <a:solidFill>
                <a:srgbClr val="00B050"/>
              </a:solidFill>
            </a:endParaRPr>
          </a:p>
          <a:p>
            <a:pPr>
              <a:buClr>
                <a:srgbClr val="00B050"/>
              </a:buClr>
            </a:pPr>
            <a:r>
              <a:rPr lang="en-US" altLang="en-US" b="1" dirty="0" smtClean="0">
                <a:solidFill>
                  <a:srgbClr val="00B050"/>
                </a:solidFill>
              </a:rPr>
              <a:t>Limb-girdle muscular dystrophy</a:t>
            </a:r>
            <a:endParaRPr lang="sr-Cyrl-RS" altLang="en-US" b="1" dirty="0" smtClean="0">
              <a:solidFill>
                <a:srgbClr val="00B050"/>
              </a:solidFill>
            </a:endParaRPr>
          </a:p>
          <a:p>
            <a:pPr lvl="0">
              <a:buClr>
                <a:srgbClr val="00B050"/>
              </a:buClr>
            </a:pPr>
            <a:r>
              <a:rPr lang="en-US" altLang="en-US" b="1" dirty="0" smtClean="0">
                <a:solidFill>
                  <a:srgbClr val="00B050"/>
                </a:solidFill>
              </a:rPr>
              <a:t>Congenital </a:t>
            </a:r>
            <a:r>
              <a:rPr lang="en-US" altLang="en-US" b="1" dirty="0">
                <a:solidFill>
                  <a:srgbClr val="00B050"/>
                </a:solidFill>
              </a:rPr>
              <a:t>muscular </a:t>
            </a:r>
            <a:r>
              <a:rPr lang="en-US" altLang="en-US" b="1" dirty="0" smtClean="0">
                <a:solidFill>
                  <a:srgbClr val="00B050"/>
                </a:solidFill>
              </a:rPr>
              <a:t>dystrophy</a:t>
            </a:r>
            <a:endParaRPr lang="sr-Cyrl-RS" altLang="en-US" b="1" dirty="0" smtClean="0">
              <a:solidFill>
                <a:srgbClr val="00B050"/>
              </a:solidFill>
            </a:endParaRPr>
          </a:p>
          <a:p>
            <a:pPr>
              <a:buClr>
                <a:srgbClr val="00B050"/>
              </a:buClr>
            </a:pPr>
            <a:r>
              <a:rPr lang="en-US" altLang="en-US" b="1" dirty="0" smtClean="0">
                <a:solidFill>
                  <a:srgbClr val="00B050"/>
                </a:solidFill>
              </a:rPr>
              <a:t>Distal muscular dystrophy</a:t>
            </a:r>
            <a:endParaRPr lang="sr-Cyrl-RS" altLang="en-US" b="1" dirty="0" smtClean="0">
              <a:solidFill>
                <a:srgbClr val="00B050"/>
              </a:solidFill>
            </a:endParaRPr>
          </a:p>
          <a:p>
            <a:pPr>
              <a:buClr>
                <a:srgbClr val="00B050"/>
              </a:buClr>
            </a:pPr>
            <a:r>
              <a:rPr lang="en-US" b="1" dirty="0">
                <a:solidFill>
                  <a:srgbClr val="00B050"/>
                </a:solidFill>
              </a:rPr>
              <a:t>Emery-Dreifuss muscular </a:t>
            </a:r>
            <a:r>
              <a:rPr lang="en-US" b="1" dirty="0" smtClean="0">
                <a:solidFill>
                  <a:srgbClr val="00B050"/>
                </a:solidFill>
              </a:rPr>
              <a:t>dystrophy</a:t>
            </a:r>
            <a:endParaRPr lang="sr-Cyrl-RS" altLang="en-US" b="1" dirty="0" smtClean="0">
              <a:solidFill>
                <a:srgbClr val="00B050"/>
              </a:solidFill>
            </a:endParaRPr>
          </a:p>
          <a:p>
            <a:pPr>
              <a:buClr>
                <a:srgbClr val="00B050"/>
              </a:buClr>
            </a:pPr>
            <a:r>
              <a:rPr lang="en-US" altLang="en-US" b="1" dirty="0" smtClean="0">
                <a:solidFill>
                  <a:srgbClr val="00B050"/>
                </a:solidFill>
              </a:rPr>
              <a:t>Facioscapulohumeral muscular dystrophy</a:t>
            </a:r>
            <a:endParaRPr lang="sr-Cyrl-RS" altLang="en-US" b="1" dirty="0" smtClean="0">
              <a:solidFill>
                <a:srgbClr val="00B050"/>
              </a:solidFill>
            </a:endParaRPr>
          </a:p>
          <a:p>
            <a:pPr>
              <a:buClr>
                <a:srgbClr val="00B050"/>
              </a:buClr>
            </a:pPr>
            <a:r>
              <a:rPr lang="en-US" altLang="en-US" b="1" dirty="0" smtClean="0">
                <a:solidFill>
                  <a:srgbClr val="00B050"/>
                </a:solidFill>
              </a:rPr>
              <a:t>Oculopharingeal muscular dystrophy</a:t>
            </a:r>
            <a:endParaRPr lang="sr-Cyrl-RS" altLang="en-US" b="1" dirty="0" smtClean="0">
              <a:solidFill>
                <a:srgbClr val="00B050"/>
              </a:solidFill>
            </a:endParaRPr>
          </a:p>
          <a:p>
            <a:pPr>
              <a:buClr>
                <a:srgbClr val="00B050"/>
              </a:buClr>
            </a:pPr>
            <a:r>
              <a:rPr lang="en-US" altLang="en-US" b="1" dirty="0" smtClean="0">
                <a:solidFill>
                  <a:srgbClr val="00B050"/>
                </a:solidFill>
              </a:rPr>
              <a:t>Myotonic dystrophy</a:t>
            </a:r>
            <a:endParaRPr lang="sr-Cyrl-RS" altLang="en-US" b="1" dirty="0">
              <a:solidFill>
                <a:srgbClr val="00B050"/>
              </a:solidFill>
            </a:endParaRPr>
          </a:p>
          <a:p>
            <a:pPr marL="0" indent="0">
              <a:buClr>
                <a:srgbClr val="00B050"/>
              </a:buClr>
              <a:buNone/>
              <a:defRPr/>
            </a:pPr>
            <a:endParaRPr lang="sr-Cyrl-CS" altLang="en-US" b="1" dirty="0">
              <a:solidFill>
                <a:srgbClr val="00B050"/>
              </a:solidFill>
            </a:endParaRPr>
          </a:p>
          <a:p>
            <a:pPr marL="0" indent="0">
              <a:buClr>
                <a:srgbClr val="00B050"/>
              </a:buClr>
              <a:buNone/>
            </a:pPr>
            <a:r>
              <a:rPr lang="sr-Cyrl-RS" altLang="en-US" sz="2400" dirty="0" smtClean="0"/>
              <a:t>                            </a:t>
            </a:r>
            <a:endParaRPr lang="sr-Latn-CS" altLang="en-US" sz="2400" dirty="0"/>
          </a:p>
          <a:p>
            <a:pPr marL="0" indent="0">
              <a:buClr>
                <a:srgbClr val="00B050"/>
              </a:buClr>
              <a:buNone/>
            </a:pPr>
            <a:endParaRPr lang="sr-Cyrl-RS" altLang="sr-Latn-RS" b="1" dirty="0">
              <a:solidFill>
                <a:srgbClr val="FF0000"/>
              </a:solidFill>
              <a:latin typeface="Calibri" panose="020F0502020204030204" pitchFamily="34" charset="0"/>
            </a:endParaRPr>
          </a:p>
          <a:p>
            <a:pPr marL="0" indent="0">
              <a:buClr>
                <a:srgbClr val="00B050"/>
              </a:buClr>
              <a:buNone/>
            </a:pPr>
            <a:endParaRPr lang="sr-Cyrl-RS" altLang="sr-Latn-RS" b="1" dirty="0" smtClean="0">
              <a:solidFill>
                <a:srgbClr val="FF0000"/>
              </a:solidFill>
              <a:latin typeface="Calibri" panose="020F0502020204030204" pitchFamily="34" charset="0"/>
            </a:endParaRPr>
          </a:p>
        </p:txBody>
      </p:sp>
      <p:cxnSp>
        <p:nvCxnSpPr>
          <p:cNvPr id="5" name="Straight Connector 4"/>
          <p:cNvCxnSpPr/>
          <p:nvPr/>
        </p:nvCxnSpPr>
        <p:spPr>
          <a:xfrm flipV="1">
            <a:off x="954258" y="1371600"/>
            <a:ext cx="10283483" cy="9044"/>
          </a:xfrm>
          <a:prstGeom prst="line">
            <a:avLst/>
          </a:prstGeom>
          <a:ln w="38100">
            <a:solidFill>
              <a:srgbClr val="00B05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3767478293"/>
      </p:ext>
    </p:extLst>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199" y="945885"/>
            <a:ext cx="10515600" cy="1325563"/>
          </a:xfrm>
        </p:spPr>
        <p:txBody>
          <a:bodyPr>
            <a:normAutofit fontScale="90000"/>
          </a:bodyPr>
          <a:lstStyle/>
          <a:p>
            <a:pPr lvl="0">
              <a:spcBef>
                <a:spcPts val="1000"/>
              </a:spcBef>
              <a:buClr>
                <a:srgbClr val="00B050"/>
              </a:buClr>
            </a:pPr>
            <a:r>
              <a:rPr lang="en-US" altLang="en-US" dirty="0" smtClean="0">
                <a:latin typeface="Comic Sans MS" panose="030F0702030302020204" pitchFamily="66" charset="0"/>
                <a:ea typeface="+mn-ea"/>
                <a:cs typeface="+mn-cs"/>
              </a:rPr>
              <a:t>Duchenne </a:t>
            </a:r>
            <a:r>
              <a:rPr lang="en-US" altLang="en-US" dirty="0">
                <a:latin typeface="Comic Sans MS" panose="030F0702030302020204" pitchFamily="66" charset="0"/>
                <a:ea typeface="+mn-ea"/>
                <a:cs typeface="+mn-cs"/>
              </a:rPr>
              <a:t>muscular dystrophy (DMD)</a:t>
            </a:r>
            <a:r>
              <a:rPr lang="sr-Cyrl-RS" altLang="en-US" sz="2600" b="1" dirty="0">
                <a:solidFill>
                  <a:srgbClr val="00B050"/>
                </a:solidFill>
                <a:latin typeface="Calibri" panose="020F0502020204030204"/>
                <a:ea typeface="+mn-ea"/>
                <a:cs typeface="+mn-cs"/>
              </a:rPr>
              <a:t/>
            </a:r>
            <a:br>
              <a:rPr lang="sr-Cyrl-RS" altLang="en-US" sz="2600" b="1" dirty="0">
                <a:solidFill>
                  <a:srgbClr val="00B050"/>
                </a:solidFill>
                <a:latin typeface="Calibri" panose="020F0502020204030204"/>
                <a:ea typeface="+mn-ea"/>
                <a:cs typeface="+mn-cs"/>
              </a:rPr>
            </a:br>
            <a:r>
              <a:rPr lang="sr-Cyrl-RS" altLang="en-US" sz="4000" b="1" dirty="0">
                <a:solidFill>
                  <a:srgbClr val="00B050"/>
                </a:solidFill>
              </a:rPr>
              <a:t/>
            </a:r>
            <a:br>
              <a:rPr lang="sr-Cyrl-RS" altLang="en-US" sz="4000" b="1" dirty="0">
                <a:solidFill>
                  <a:srgbClr val="00B050"/>
                </a:solidFill>
              </a:rPr>
            </a:br>
            <a:endParaRPr lang="en-US" sz="4000" dirty="0">
              <a:latin typeface="Comic Sans MS" panose="030F0702030302020204" pitchFamily="66" charset="0"/>
            </a:endParaRPr>
          </a:p>
        </p:txBody>
      </p:sp>
      <p:sp>
        <p:nvSpPr>
          <p:cNvPr id="3" name="Content Placeholder 2"/>
          <p:cNvSpPr>
            <a:spLocks noGrp="1"/>
          </p:cNvSpPr>
          <p:nvPr>
            <p:ph idx="1"/>
          </p:nvPr>
        </p:nvSpPr>
        <p:spPr>
          <a:xfrm>
            <a:off x="115710" y="2503220"/>
            <a:ext cx="9186334" cy="5181600"/>
          </a:xfrm>
        </p:spPr>
        <p:txBody>
          <a:bodyPr>
            <a:normAutofit fontScale="92500" lnSpcReduction="20000"/>
          </a:bodyPr>
          <a:lstStyle/>
          <a:p>
            <a:pPr>
              <a:buClr>
                <a:srgbClr val="00B050"/>
              </a:buClr>
            </a:pPr>
            <a:r>
              <a:rPr lang="en-US" sz="2400" dirty="0" smtClean="0">
                <a:solidFill>
                  <a:srgbClr val="000000"/>
                </a:solidFill>
              </a:rPr>
              <a:t>One </a:t>
            </a:r>
            <a:r>
              <a:rPr lang="en-US" sz="2400" dirty="0">
                <a:solidFill>
                  <a:srgbClr val="000000"/>
                </a:solidFill>
              </a:rPr>
              <a:t>of the most severe forms of inherited muscular dystrophies but also the most common hereditary neuromuscular </a:t>
            </a:r>
            <a:r>
              <a:rPr lang="en-US" sz="2400" dirty="0" smtClean="0">
                <a:solidFill>
                  <a:srgbClr val="000000"/>
                </a:solidFill>
              </a:rPr>
              <a:t>disease</a:t>
            </a:r>
          </a:p>
          <a:p>
            <a:pPr>
              <a:buClr>
                <a:srgbClr val="00B050"/>
              </a:buClr>
            </a:pPr>
            <a:r>
              <a:rPr lang="en-US" sz="2400" dirty="0">
                <a:solidFill>
                  <a:srgbClr val="000000"/>
                </a:solidFill>
              </a:rPr>
              <a:t>It is inherited as an X- linked recessive </a:t>
            </a:r>
            <a:r>
              <a:rPr lang="en-US" sz="2400" dirty="0" smtClean="0">
                <a:solidFill>
                  <a:srgbClr val="000000"/>
                </a:solidFill>
              </a:rPr>
              <a:t>trait</a:t>
            </a:r>
            <a:endParaRPr lang="sr-Cyrl-RS" altLang="en-US" sz="2600" dirty="0" smtClean="0"/>
          </a:p>
          <a:p>
            <a:pPr>
              <a:buClr>
                <a:srgbClr val="00B050"/>
              </a:buClr>
            </a:pPr>
            <a:r>
              <a:rPr lang="en-US" sz="2400" dirty="0">
                <a:solidFill>
                  <a:srgbClr val="000000"/>
                </a:solidFill>
              </a:rPr>
              <a:t>Mutations in the dystrophin gene result in diseases known as dystrophinopathies, which encompass Duchenne muscular dystrophy, Becker muscular dystrophy, and an intermediate form. Mutations </a:t>
            </a:r>
            <a:r>
              <a:rPr lang="en-US" sz="2400" dirty="0" smtClean="0">
                <a:solidFill>
                  <a:srgbClr val="000000"/>
                </a:solidFill>
              </a:rPr>
              <a:t>result </a:t>
            </a:r>
            <a:r>
              <a:rPr lang="en-US" sz="2400" dirty="0">
                <a:solidFill>
                  <a:srgbClr val="000000"/>
                </a:solidFill>
              </a:rPr>
              <a:t>in a </a:t>
            </a:r>
            <a:r>
              <a:rPr lang="en-US" sz="2400" b="1" dirty="0">
                <a:solidFill>
                  <a:srgbClr val="7030A0"/>
                </a:solidFill>
              </a:rPr>
              <a:t>lack of dystrophin </a:t>
            </a:r>
            <a:r>
              <a:rPr lang="en-US" sz="2400" b="1" dirty="0" smtClean="0">
                <a:solidFill>
                  <a:srgbClr val="7030A0"/>
                </a:solidFill>
              </a:rPr>
              <a:t>expression</a:t>
            </a:r>
            <a:r>
              <a:rPr lang="en-US" sz="2400" dirty="0" smtClean="0">
                <a:solidFill>
                  <a:srgbClr val="000000"/>
                </a:solidFill>
              </a:rPr>
              <a:t>, </a:t>
            </a:r>
            <a:r>
              <a:rPr lang="en-US" sz="2400" dirty="0">
                <a:solidFill>
                  <a:srgbClr val="000000"/>
                </a:solidFill>
              </a:rPr>
              <a:t>which results in loss of the myofiber membrane integrity with repeated cycles of necrosis and regeneration. Fibrous connective tissue and fat progressively replace muscle leading to clinical </a:t>
            </a:r>
            <a:r>
              <a:rPr lang="en-US" sz="2400" dirty="0" smtClean="0">
                <a:solidFill>
                  <a:srgbClr val="000000"/>
                </a:solidFill>
              </a:rPr>
              <a:t>features</a:t>
            </a:r>
            <a:endParaRPr lang="sr-Cyrl-RS" altLang="en-US" sz="2600" dirty="0" smtClean="0"/>
          </a:p>
          <a:p>
            <a:pPr>
              <a:buClr>
                <a:srgbClr val="00B050"/>
              </a:buClr>
            </a:pPr>
            <a:r>
              <a:rPr lang="en-US" sz="2400" dirty="0" smtClean="0">
                <a:solidFill>
                  <a:srgbClr val="000000"/>
                </a:solidFill>
              </a:rPr>
              <a:t>Boys </a:t>
            </a:r>
            <a:r>
              <a:rPr lang="en-US" sz="2400" dirty="0">
                <a:solidFill>
                  <a:srgbClr val="000000"/>
                </a:solidFill>
              </a:rPr>
              <a:t>are more frequently affected than </a:t>
            </a:r>
            <a:r>
              <a:rPr lang="en-US" sz="2400" dirty="0" smtClean="0">
                <a:solidFill>
                  <a:srgbClr val="000000"/>
                </a:solidFill>
              </a:rPr>
              <a:t>girl</a:t>
            </a:r>
            <a:endParaRPr lang="sr-Cyrl-RS" altLang="en-US" sz="2600" dirty="0" smtClean="0"/>
          </a:p>
          <a:p>
            <a:pPr>
              <a:buClr>
                <a:srgbClr val="00B050"/>
              </a:buClr>
            </a:pPr>
            <a:r>
              <a:rPr lang="en-US" sz="2400" dirty="0">
                <a:solidFill>
                  <a:srgbClr val="000000"/>
                </a:solidFill>
              </a:rPr>
              <a:t>Weakness and difficulty in ambulation in typically first noted between 2 and three years of </a:t>
            </a:r>
            <a:r>
              <a:rPr lang="en-US" sz="2400" dirty="0" smtClean="0">
                <a:solidFill>
                  <a:srgbClr val="000000"/>
                </a:solidFill>
              </a:rPr>
              <a:t>life</a:t>
            </a:r>
            <a:endParaRPr lang="sr-Cyrl-RS" altLang="en-US" sz="2600" dirty="0" smtClean="0"/>
          </a:p>
          <a:p>
            <a:pPr>
              <a:buClr>
                <a:srgbClr val="00B050"/>
              </a:buClr>
            </a:pPr>
            <a:endParaRPr lang="sr-Cyrl-RS" altLang="en-US" sz="2600" dirty="0" smtClean="0"/>
          </a:p>
          <a:p>
            <a:pPr marL="0" indent="0">
              <a:buClr>
                <a:srgbClr val="00B050"/>
              </a:buClr>
              <a:buNone/>
              <a:defRPr/>
            </a:pPr>
            <a:endParaRPr lang="sr-Cyrl-CS" altLang="en-US" b="1" dirty="0">
              <a:solidFill>
                <a:srgbClr val="00B050"/>
              </a:solidFill>
            </a:endParaRPr>
          </a:p>
          <a:p>
            <a:pPr marL="0" indent="0">
              <a:buClr>
                <a:srgbClr val="00B050"/>
              </a:buClr>
              <a:buNone/>
            </a:pPr>
            <a:r>
              <a:rPr lang="sr-Cyrl-RS" altLang="en-US" sz="2400" dirty="0" smtClean="0"/>
              <a:t>                            </a:t>
            </a:r>
            <a:endParaRPr lang="sr-Latn-CS" altLang="en-US" sz="2400" dirty="0"/>
          </a:p>
          <a:p>
            <a:pPr marL="0" indent="0">
              <a:buClr>
                <a:srgbClr val="00B050"/>
              </a:buClr>
              <a:buNone/>
            </a:pPr>
            <a:endParaRPr lang="sr-Cyrl-RS" altLang="sr-Latn-RS" b="1" dirty="0">
              <a:solidFill>
                <a:srgbClr val="FF0000"/>
              </a:solidFill>
              <a:latin typeface="Calibri" panose="020F0502020204030204" pitchFamily="34" charset="0"/>
            </a:endParaRPr>
          </a:p>
          <a:p>
            <a:pPr marL="0" indent="0">
              <a:buClr>
                <a:srgbClr val="00B050"/>
              </a:buClr>
              <a:buNone/>
            </a:pPr>
            <a:endParaRPr lang="sr-Cyrl-RS" altLang="sr-Latn-RS" b="1" dirty="0" smtClean="0">
              <a:solidFill>
                <a:srgbClr val="FF0000"/>
              </a:solidFill>
              <a:latin typeface="Calibri" panose="020F0502020204030204" pitchFamily="34" charset="0"/>
            </a:endParaRPr>
          </a:p>
        </p:txBody>
      </p:sp>
      <p:cxnSp>
        <p:nvCxnSpPr>
          <p:cNvPr id="5" name="Straight Connector 4"/>
          <p:cNvCxnSpPr/>
          <p:nvPr/>
        </p:nvCxnSpPr>
        <p:spPr>
          <a:xfrm flipV="1">
            <a:off x="954258" y="1371600"/>
            <a:ext cx="10283483" cy="9044"/>
          </a:xfrm>
          <a:prstGeom prst="line">
            <a:avLst/>
          </a:prstGeom>
          <a:ln w="38100">
            <a:solidFill>
              <a:srgbClr val="00B050"/>
            </a:solidFill>
          </a:ln>
        </p:spPr>
        <p:style>
          <a:lnRef idx="1">
            <a:schemeClr val="accent1"/>
          </a:lnRef>
          <a:fillRef idx="0">
            <a:schemeClr val="accent1"/>
          </a:fillRef>
          <a:effectRef idx="0">
            <a:schemeClr val="accent1"/>
          </a:effectRef>
          <a:fontRef idx="minor">
            <a:schemeClr val="tx1"/>
          </a:fontRef>
        </p:style>
      </p:cxnSp>
      <p:pic>
        <p:nvPicPr>
          <p:cNvPr id="4" name="Picture 3"/>
          <p:cNvPicPr>
            <a:picLocks noChangeAspect="1"/>
          </p:cNvPicPr>
          <p:nvPr/>
        </p:nvPicPr>
        <p:blipFill>
          <a:blip r:embed="rId2"/>
          <a:stretch>
            <a:fillRect/>
          </a:stretch>
        </p:blipFill>
        <p:spPr>
          <a:xfrm>
            <a:off x="9177866" y="2616109"/>
            <a:ext cx="3014133" cy="4241891"/>
          </a:xfrm>
          <a:prstGeom prst="rect">
            <a:avLst/>
          </a:prstGeom>
        </p:spPr>
      </p:pic>
    </p:spTree>
    <p:extLst>
      <p:ext uri="{BB962C8B-B14F-4D97-AF65-F5344CB8AC3E}">
        <p14:creationId xmlns:p14="http://schemas.microsoft.com/office/powerpoint/2010/main" xmlns="" val="367296155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716705"/>
            <a:ext cx="10515600" cy="1325563"/>
          </a:xfrm>
        </p:spPr>
        <p:txBody>
          <a:bodyPr>
            <a:normAutofit/>
          </a:bodyPr>
          <a:lstStyle/>
          <a:p>
            <a:r>
              <a:rPr lang="en-US" dirty="0">
                <a:solidFill>
                  <a:prstClr val="black">
                    <a:lumMod val="95000"/>
                    <a:lumOff val="5000"/>
                  </a:prstClr>
                </a:solidFill>
                <a:latin typeface="Comic Sans MS" panose="030F0702030302020204" pitchFamily="66" charset="0"/>
              </a:rPr>
              <a:t>Needle </a:t>
            </a:r>
            <a:r>
              <a:rPr lang="en-US" dirty="0" smtClean="0">
                <a:solidFill>
                  <a:prstClr val="black">
                    <a:lumMod val="95000"/>
                    <a:lumOff val="5000"/>
                  </a:prstClr>
                </a:solidFill>
                <a:latin typeface="Comic Sans MS" panose="030F0702030302020204" pitchFamily="66" charset="0"/>
              </a:rPr>
              <a:t>electromyography</a:t>
            </a:r>
            <a:r>
              <a:rPr lang="sr-Cyrl-RS" b="1" dirty="0">
                <a:solidFill>
                  <a:srgbClr val="00B050"/>
                </a:solidFill>
              </a:rPr>
              <a:t/>
            </a:r>
            <a:br>
              <a:rPr lang="sr-Cyrl-RS" b="1" dirty="0">
                <a:solidFill>
                  <a:srgbClr val="00B050"/>
                </a:solidFill>
              </a:rPr>
            </a:br>
            <a:endParaRPr lang="en-US" dirty="0">
              <a:latin typeface="Comic Sans MS" panose="030F0702030302020204" pitchFamily="66" charset="0"/>
            </a:endParaRPr>
          </a:p>
        </p:txBody>
      </p:sp>
      <p:sp>
        <p:nvSpPr>
          <p:cNvPr id="3" name="Content Placeholder 2"/>
          <p:cNvSpPr>
            <a:spLocks noGrp="1"/>
          </p:cNvSpPr>
          <p:nvPr>
            <p:ph idx="1"/>
          </p:nvPr>
        </p:nvSpPr>
        <p:spPr>
          <a:xfrm>
            <a:off x="685800" y="2311006"/>
            <a:ext cx="10515600" cy="4351338"/>
          </a:xfrm>
        </p:spPr>
        <p:txBody>
          <a:bodyPr>
            <a:normAutofit/>
          </a:bodyPr>
          <a:lstStyle/>
          <a:p>
            <a:pPr>
              <a:buClr>
                <a:srgbClr val="00B050"/>
              </a:buClr>
            </a:pPr>
            <a:r>
              <a:rPr lang="en-US" sz="2600" dirty="0"/>
              <a:t>In the contracted muscle – analysis of the AP motor unit      </a:t>
            </a:r>
            <a:endParaRPr lang="en-US" sz="2600" dirty="0" smtClean="0"/>
          </a:p>
          <a:p>
            <a:pPr marL="0" indent="0">
              <a:buClr>
                <a:srgbClr val="00B050"/>
              </a:buClr>
              <a:buNone/>
            </a:pPr>
            <a:r>
              <a:rPr lang="en-US" sz="2600" dirty="0"/>
              <a:t> </a:t>
            </a:r>
            <a:r>
              <a:rPr lang="en-US" sz="2600" dirty="0" smtClean="0"/>
              <a:t> </a:t>
            </a:r>
            <a:r>
              <a:rPr lang="en-US" sz="2600" dirty="0"/>
              <a:t>-differentiation of muscle fiber disease from PMN </a:t>
            </a:r>
            <a:r>
              <a:rPr lang="en-US" sz="2600" dirty="0" smtClean="0"/>
              <a:t>disease</a:t>
            </a:r>
          </a:p>
          <a:p>
            <a:pPr marL="0" indent="0">
              <a:buClr>
                <a:srgbClr val="00B050"/>
              </a:buClr>
              <a:buNone/>
            </a:pPr>
            <a:endParaRPr lang="en-US" sz="2600" dirty="0"/>
          </a:p>
          <a:p>
            <a:pPr marL="0" indent="0">
              <a:buClr>
                <a:srgbClr val="00B050"/>
              </a:buClr>
              <a:buNone/>
            </a:pPr>
            <a:r>
              <a:rPr lang="en-US" sz="2600" b="1" dirty="0" smtClean="0">
                <a:solidFill>
                  <a:srgbClr val="00B050"/>
                </a:solidFill>
              </a:rPr>
              <a:t>Neurogenic </a:t>
            </a:r>
            <a:r>
              <a:rPr lang="en-US" sz="2600" b="1" dirty="0">
                <a:solidFill>
                  <a:srgbClr val="00B050"/>
                </a:solidFill>
              </a:rPr>
              <a:t>lesion </a:t>
            </a:r>
            <a:r>
              <a:rPr lang="en-US" sz="2600" dirty="0"/>
              <a:t>- increased amplitude, greater number of phases and prolonged AP duration, chronic neurogenic lesions - high amplitude potentials - giant </a:t>
            </a:r>
            <a:r>
              <a:rPr lang="en-US" sz="2600" dirty="0" smtClean="0"/>
              <a:t>potentials</a:t>
            </a:r>
          </a:p>
          <a:p>
            <a:pPr marL="0" indent="0">
              <a:buClr>
                <a:srgbClr val="00B050"/>
              </a:buClr>
              <a:buNone/>
            </a:pPr>
            <a:endParaRPr lang="en-US" sz="2600" dirty="0"/>
          </a:p>
          <a:p>
            <a:pPr marL="0" indent="0">
              <a:buClr>
                <a:srgbClr val="00B050"/>
              </a:buClr>
              <a:buNone/>
            </a:pPr>
            <a:r>
              <a:rPr lang="en-US" sz="2600" b="1" dirty="0" smtClean="0">
                <a:solidFill>
                  <a:srgbClr val="00B050"/>
                </a:solidFill>
              </a:rPr>
              <a:t> Myopathic </a:t>
            </a:r>
            <a:r>
              <a:rPr lang="en-US" sz="2600" b="1" dirty="0">
                <a:solidFill>
                  <a:srgbClr val="00B050"/>
                </a:solidFill>
              </a:rPr>
              <a:t>lesion </a:t>
            </a:r>
            <a:r>
              <a:rPr lang="en-US" sz="2600" dirty="0"/>
              <a:t>- small amplitude and short duration of AP motor </a:t>
            </a:r>
            <a:r>
              <a:rPr lang="en-US" sz="2600" dirty="0" smtClean="0"/>
              <a:t>units</a:t>
            </a:r>
            <a:endParaRPr lang="sr-Cyrl-RS" sz="2600" dirty="0" smtClean="0"/>
          </a:p>
        </p:txBody>
      </p:sp>
      <p:cxnSp>
        <p:nvCxnSpPr>
          <p:cNvPr id="4" name="Straight Connector 3"/>
          <p:cNvCxnSpPr/>
          <p:nvPr/>
        </p:nvCxnSpPr>
        <p:spPr>
          <a:xfrm flipV="1">
            <a:off x="685800" y="1379487"/>
            <a:ext cx="10515600" cy="42206"/>
          </a:xfrm>
          <a:prstGeom prst="line">
            <a:avLst/>
          </a:prstGeom>
          <a:ln w="38100">
            <a:solidFill>
              <a:srgbClr val="00B05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2505425160"/>
      </p:ext>
    </p:extLst>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Cyrl-RS" dirty="0">
                <a:solidFill>
                  <a:schemeClr val="accent5">
                    <a:lumMod val="75000"/>
                  </a:schemeClr>
                </a:solidFill>
                <a:latin typeface="Comic Sans MS" panose="030F0702030302020204" pitchFamily="66" charset="0"/>
              </a:rPr>
              <a:t> </a:t>
            </a:r>
            <a:endParaRPr lang="en-US" sz="4000" dirty="0">
              <a:latin typeface="Comic Sans MS" panose="030F0702030302020204" pitchFamily="66" charset="0"/>
            </a:endParaRPr>
          </a:p>
        </p:txBody>
      </p:sp>
      <p:sp>
        <p:nvSpPr>
          <p:cNvPr id="3" name="Content Placeholder 2"/>
          <p:cNvSpPr>
            <a:spLocks noGrp="1"/>
          </p:cNvSpPr>
          <p:nvPr>
            <p:ph idx="1"/>
          </p:nvPr>
        </p:nvSpPr>
        <p:spPr>
          <a:xfrm>
            <a:off x="954258" y="2387119"/>
            <a:ext cx="11295772" cy="5181600"/>
          </a:xfrm>
        </p:spPr>
        <p:txBody>
          <a:bodyPr>
            <a:normAutofit/>
          </a:bodyPr>
          <a:lstStyle/>
          <a:p>
            <a:pPr marL="0" indent="0">
              <a:buClr>
                <a:srgbClr val="00B050"/>
              </a:buClr>
              <a:buNone/>
              <a:defRPr/>
            </a:pPr>
            <a:endParaRPr lang="sr-Cyrl-CS" altLang="en-US" b="1" dirty="0">
              <a:solidFill>
                <a:srgbClr val="00B050"/>
              </a:solidFill>
            </a:endParaRPr>
          </a:p>
          <a:p>
            <a:pPr marL="0" indent="0">
              <a:buClr>
                <a:srgbClr val="00B050"/>
              </a:buClr>
              <a:buNone/>
            </a:pPr>
            <a:r>
              <a:rPr lang="sr-Cyrl-RS" altLang="en-US" sz="2400" dirty="0" smtClean="0"/>
              <a:t>                            </a:t>
            </a:r>
            <a:endParaRPr lang="sr-Latn-CS" altLang="en-US" sz="2400" dirty="0"/>
          </a:p>
          <a:p>
            <a:pPr marL="0" indent="0">
              <a:buClr>
                <a:srgbClr val="00B050"/>
              </a:buClr>
              <a:buNone/>
            </a:pPr>
            <a:endParaRPr lang="sr-Cyrl-RS" altLang="sr-Latn-RS" b="1" dirty="0">
              <a:solidFill>
                <a:srgbClr val="FF0000"/>
              </a:solidFill>
              <a:latin typeface="Calibri" panose="020F0502020204030204" pitchFamily="34" charset="0"/>
            </a:endParaRPr>
          </a:p>
          <a:p>
            <a:pPr marL="0" indent="0">
              <a:buClr>
                <a:srgbClr val="00B050"/>
              </a:buClr>
              <a:buNone/>
            </a:pPr>
            <a:endParaRPr lang="sr-Cyrl-RS" altLang="sr-Latn-RS" b="1" dirty="0" smtClean="0">
              <a:solidFill>
                <a:srgbClr val="FF0000"/>
              </a:solidFill>
              <a:latin typeface="Calibri" panose="020F0502020204030204" pitchFamily="34" charset="0"/>
            </a:endParaRPr>
          </a:p>
        </p:txBody>
      </p:sp>
      <p:cxnSp>
        <p:nvCxnSpPr>
          <p:cNvPr id="5" name="Straight Connector 4"/>
          <p:cNvCxnSpPr/>
          <p:nvPr/>
        </p:nvCxnSpPr>
        <p:spPr>
          <a:xfrm flipV="1">
            <a:off x="954258" y="1371600"/>
            <a:ext cx="10283483" cy="9044"/>
          </a:xfrm>
          <a:prstGeom prst="line">
            <a:avLst/>
          </a:prstGeom>
          <a:ln w="38100">
            <a:solidFill>
              <a:srgbClr val="00B050"/>
            </a:solidFill>
          </a:ln>
        </p:spPr>
        <p:style>
          <a:lnRef idx="1">
            <a:schemeClr val="accent1"/>
          </a:lnRef>
          <a:fillRef idx="0">
            <a:schemeClr val="accent1"/>
          </a:fillRef>
          <a:effectRef idx="0">
            <a:schemeClr val="accent1"/>
          </a:effectRef>
          <a:fontRef idx="minor">
            <a:schemeClr val="tx1"/>
          </a:fontRef>
        </p:style>
      </p:cxnSp>
      <p:sp>
        <p:nvSpPr>
          <p:cNvPr id="4" name="Rectangle 3"/>
          <p:cNvSpPr/>
          <p:nvPr/>
        </p:nvSpPr>
        <p:spPr>
          <a:xfrm>
            <a:off x="954258" y="663714"/>
            <a:ext cx="9175910" cy="707886"/>
          </a:xfrm>
          <a:prstGeom prst="rect">
            <a:avLst/>
          </a:prstGeom>
        </p:spPr>
        <p:txBody>
          <a:bodyPr wrap="none">
            <a:spAutoFit/>
          </a:bodyPr>
          <a:lstStyle/>
          <a:p>
            <a:r>
              <a:rPr lang="en-US" altLang="en-US" sz="4000" dirty="0">
                <a:solidFill>
                  <a:prstClr val="black"/>
                </a:solidFill>
                <a:latin typeface="Comic Sans MS" panose="030F0702030302020204" pitchFamily="66" charset="0"/>
                <a:ea typeface="+mj-ea"/>
                <a:cs typeface="+mj-cs"/>
              </a:rPr>
              <a:t>Duchenne muscular dystrophy (DMD) </a:t>
            </a:r>
            <a:endParaRPr lang="en-US" sz="4000" dirty="0"/>
          </a:p>
        </p:txBody>
      </p:sp>
      <p:pic>
        <p:nvPicPr>
          <p:cNvPr id="6" name="Picture 5"/>
          <p:cNvPicPr>
            <a:picLocks noChangeAspect="1"/>
          </p:cNvPicPr>
          <p:nvPr/>
        </p:nvPicPr>
        <p:blipFill>
          <a:blip r:embed="rId2"/>
          <a:stretch>
            <a:fillRect/>
          </a:stretch>
        </p:blipFill>
        <p:spPr>
          <a:xfrm>
            <a:off x="2424545" y="1690688"/>
            <a:ext cx="7162799" cy="4904075"/>
          </a:xfrm>
          <a:prstGeom prst="rect">
            <a:avLst/>
          </a:prstGeom>
        </p:spPr>
      </p:pic>
    </p:spTree>
    <p:extLst>
      <p:ext uri="{BB962C8B-B14F-4D97-AF65-F5344CB8AC3E}">
        <p14:creationId xmlns:p14="http://schemas.microsoft.com/office/powerpoint/2010/main" xmlns="" val="3462741824"/>
      </p:ext>
    </p:extLst>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Cyrl-RS" dirty="0">
                <a:solidFill>
                  <a:schemeClr val="accent5">
                    <a:lumMod val="75000"/>
                  </a:schemeClr>
                </a:solidFill>
                <a:latin typeface="Comic Sans MS" panose="030F0702030302020204" pitchFamily="66" charset="0"/>
              </a:rPr>
              <a:t> </a:t>
            </a:r>
            <a:endParaRPr lang="en-US" sz="4000" dirty="0">
              <a:latin typeface="Comic Sans MS" panose="030F0702030302020204" pitchFamily="66" charset="0"/>
            </a:endParaRPr>
          </a:p>
        </p:txBody>
      </p:sp>
      <p:sp>
        <p:nvSpPr>
          <p:cNvPr id="3" name="Content Placeholder 2"/>
          <p:cNvSpPr>
            <a:spLocks noGrp="1"/>
          </p:cNvSpPr>
          <p:nvPr>
            <p:ph idx="1"/>
          </p:nvPr>
        </p:nvSpPr>
        <p:spPr>
          <a:xfrm>
            <a:off x="838201" y="1989277"/>
            <a:ext cx="6699738" cy="5181600"/>
          </a:xfrm>
        </p:spPr>
        <p:txBody>
          <a:bodyPr>
            <a:normAutofit fontScale="92500" lnSpcReduction="20000"/>
          </a:bodyPr>
          <a:lstStyle/>
          <a:p>
            <a:pPr>
              <a:buClr>
                <a:srgbClr val="00B050"/>
              </a:buClr>
              <a:defRPr/>
            </a:pPr>
            <a:endParaRPr lang="sr-Cyrl-CS" altLang="en-US" sz="2400" b="1" dirty="0">
              <a:solidFill>
                <a:srgbClr val="00B050"/>
              </a:solidFill>
            </a:endParaRPr>
          </a:p>
          <a:p>
            <a:pPr algn="just">
              <a:buClr>
                <a:srgbClr val="00B050"/>
              </a:buClr>
            </a:pPr>
            <a:r>
              <a:rPr lang="en-US" sz="2400" dirty="0">
                <a:solidFill>
                  <a:srgbClr val="000000"/>
                </a:solidFill>
              </a:rPr>
              <a:t>Development in the first few years of life is typically normal, with milestones achieved at a slightly delayed if not normal </a:t>
            </a:r>
            <a:r>
              <a:rPr lang="en-US" sz="2400" dirty="0" smtClean="0">
                <a:solidFill>
                  <a:srgbClr val="000000"/>
                </a:solidFill>
              </a:rPr>
              <a:t>rate</a:t>
            </a:r>
          </a:p>
          <a:p>
            <a:pPr algn="just">
              <a:buClr>
                <a:srgbClr val="00B050"/>
              </a:buClr>
            </a:pPr>
            <a:r>
              <a:rPr lang="en-US" sz="2400" dirty="0" smtClean="0">
                <a:solidFill>
                  <a:srgbClr val="000000"/>
                </a:solidFill>
              </a:rPr>
              <a:t>Growth </a:t>
            </a:r>
            <a:r>
              <a:rPr lang="en-US" sz="2400" dirty="0">
                <a:solidFill>
                  <a:srgbClr val="000000"/>
                </a:solidFill>
              </a:rPr>
              <a:t>velocity, however, is slower, leading to short </a:t>
            </a:r>
            <a:r>
              <a:rPr lang="en-US" sz="2400" dirty="0" smtClean="0">
                <a:solidFill>
                  <a:srgbClr val="000000"/>
                </a:solidFill>
              </a:rPr>
              <a:t>stature</a:t>
            </a:r>
          </a:p>
          <a:p>
            <a:pPr algn="just">
              <a:buClr>
                <a:srgbClr val="00B050"/>
              </a:buClr>
            </a:pPr>
            <a:r>
              <a:rPr lang="en-US" sz="2400" dirty="0" smtClean="0">
                <a:solidFill>
                  <a:srgbClr val="000000"/>
                </a:solidFill>
              </a:rPr>
              <a:t>Mild </a:t>
            </a:r>
            <a:r>
              <a:rPr lang="en-US" sz="2400" dirty="0">
                <a:solidFill>
                  <a:srgbClr val="000000"/>
                </a:solidFill>
              </a:rPr>
              <a:t>hypotonia in an infant may be present, and poor head control in an infant may be an initial </a:t>
            </a:r>
            <a:r>
              <a:rPr lang="en-US" sz="2400" dirty="0" smtClean="0">
                <a:solidFill>
                  <a:srgbClr val="000000"/>
                </a:solidFill>
              </a:rPr>
              <a:t>sign</a:t>
            </a:r>
          </a:p>
          <a:p>
            <a:pPr algn="just">
              <a:buClr>
                <a:srgbClr val="00B050"/>
              </a:buClr>
            </a:pPr>
            <a:r>
              <a:rPr lang="en-US" sz="2400" dirty="0" smtClean="0">
                <a:solidFill>
                  <a:srgbClr val="000000"/>
                </a:solidFill>
              </a:rPr>
              <a:t>Patients </a:t>
            </a:r>
            <a:r>
              <a:rPr lang="en-US" sz="2400" dirty="0">
                <a:solidFill>
                  <a:srgbClr val="000000"/>
                </a:solidFill>
              </a:rPr>
              <a:t>do not have atypical facies, but with the onset of facial muscle weakness, a transverse or horizontal sign may be seen in later </a:t>
            </a:r>
            <a:r>
              <a:rPr lang="en-US" sz="2400" dirty="0" smtClean="0">
                <a:solidFill>
                  <a:srgbClr val="000000"/>
                </a:solidFill>
              </a:rPr>
              <a:t>childhood</a:t>
            </a:r>
          </a:p>
          <a:p>
            <a:pPr algn="just">
              <a:buClr>
                <a:srgbClr val="00B050"/>
              </a:buClr>
            </a:pPr>
            <a:r>
              <a:rPr lang="en-US" sz="2400" dirty="0" smtClean="0">
                <a:solidFill>
                  <a:srgbClr val="000000"/>
                </a:solidFill>
              </a:rPr>
              <a:t>Weakness </a:t>
            </a:r>
            <a:r>
              <a:rPr lang="en-US" sz="2400" dirty="0">
                <a:solidFill>
                  <a:srgbClr val="000000"/>
                </a:solidFill>
              </a:rPr>
              <a:t>and difficulty in ambulation in typically first noted between 2 and three years of life. This manifests as toe walking, difficulty running, climbing up stairs, and frequently </a:t>
            </a:r>
            <a:r>
              <a:rPr lang="en-US" sz="2400" dirty="0" smtClean="0">
                <a:solidFill>
                  <a:srgbClr val="000000"/>
                </a:solidFill>
              </a:rPr>
              <a:t>falling</a:t>
            </a:r>
          </a:p>
          <a:p>
            <a:pPr algn="just">
              <a:buClr>
                <a:srgbClr val="00B050"/>
              </a:buClr>
            </a:pPr>
            <a:r>
              <a:rPr lang="en-US" sz="2400" dirty="0" smtClean="0">
                <a:solidFill>
                  <a:srgbClr val="000000"/>
                </a:solidFill>
              </a:rPr>
              <a:t>Weakness </a:t>
            </a:r>
            <a:r>
              <a:rPr lang="en-US" sz="2400" dirty="0">
                <a:solidFill>
                  <a:srgbClr val="000000"/>
                </a:solidFill>
              </a:rPr>
              <a:t>is more pronounced in proximal than distal muscles and the lower limb more than the upper </a:t>
            </a:r>
            <a:r>
              <a:rPr lang="en-US" sz="2400" dirty="0" smtClean="0">
                <a:solidFill>
                  <a:srgbClr val="000000"/>
                </a:solidFill>
              </a:rPr>
              <a:t>limb</a:t>
            </a:r>
            <a:endParaRPr lang="sr-Cyrl-RS" altLang="en-US" sz="2600" dirty="0" smtClean="0"/>
          </a:p>
        </p:txBody>
      </p:sp>
      <p:cxnSp>
        <p:nvCxnSpPr>
          <p:cNvPr id="5" name="Straight Connector 4"/>
          <p:cNvCxnSpPr/>
          <p:nvPr/>
        </p:nvCxnSpPr>
        <p:spPr>
          <a:xfrm flipV="1">
            <a:off x="954258" y="1371600"/>
            <a:ext cx="10283483" cy="9044"/>
          </a:xfrm>
          <a:prstGeom prst="line">
            <a:avLst/>
          </a:prstGeom>
          <a:ln w="38100">
            <a:solidFill>
              <a:srgbClr val="00B050"/>
            </a:solidFill>
          </a:ln>
        </p:spPr>
        <p:style>
          <a:lnRef idx="1">
            <a:schemeClr val="accent1"/>
          </a:lnRef>
          <a:fillRef idx="0">
            <a:schemeClr val="accent1"/>
          </a:fillRef>
          <a:effectRef idx="0">
            <a:schemeClr val="accent1"/>
          </a:effectRef>
          <a:fontRef idx="minor">
            <a:schemeClr val="tx1"/>
          </a:fontRef>
        </p:style>
      </p:cxnSp>
      <p:sp>
        <p:nvSpPr>
          <p:cNvPr id="4" name="Rectangle 3"/>
          <p:cNvSpPr/>
          <p:nvPr/>
        </p:nvSpPr>
        <p:spPr>
          <a:xfrm>
            <a:off x="954258" y="663714"/>
            <a:ext cx="9175910" cy="707886"/>
          </a:xfrm>
          <a:prstGeom prst="rect">
            <a:avLst/>
          </a:prstGeom>
        </p:spPr>
        <p:txBody>
          <a:bodyPr wrap="none">
            <a:spAutoFit/>
          </a:bodyPr>
          <a:lstStyle/>
          <a:p>
            <a:r>
              <a:rPr lang="en-US" altLang="en-US" sz="4000" dirty="0">
                <a:solidFill>
                  <a:prstClr val="black"/>
                </a:solidFill>
                <a:latin typeface="Comic Sans MS" panose="030F0702030302020204" pitchFamily="66" charset="0"/>
                <a:ea typeface="+mj-ea"/>
                <a:cs typeface="+mj-cs"/>
              </a:rPr>
              <a:t>Duchenne muscular dystrophy (DMD) </a:t>
            </a:r>
            <a:endParaRPr lang="en-US" sz="4000" dirty="0"/>
          </a:p>
        </p:txBody>
      </p:sp>
      <p:pic>
        <p:nvPicPr>
          <p:cNvPr id="8" name="Picture 7"/>
          <p:cNvPicPr>
            <a:picLocks noChangeAspect="1"/>
          </p:cNvPicPr>
          <p:nvPr/>
        </p:nvPicPr>
        <p:blipFill>
          <a:blip r:embed="rId2"/>
          <a:stretch>
            <a:fillRect/>
          </a:stretch>
        </p:blipFill>
        <p:spPr>
          <a:xfrm>
            <a:off x="7774102" y="1690688"/>
            <a:ext cx="4223933" cy="5005250"/>
          </a:xfrm>
          <a:prstGeom prst="rect">
            <a:avLst/>
          </a:prstGeom>
        </p:spPr>
      </p:pic>
    </p:spTree>
    <p:extLst>
      <p:ext uri="{BB962C8B-B14F-4D97-AF65-F5344CB8AC3E}">
        <p14:creationId xmlns:p14="http://schemas.microsoft.com/office/powerpoint/2010/main" xmlns="" val="3643876874"/>
      </p:ext>
    </p:extLst>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17072" y="365125"/>
            <a:ext cx="9836728" cy="1325563"/>
          </a:xfrm>
        </p:spPr>
        <p:txBody>
          <a:bodyPr>
            <a:normAutofit fontScale="90000"/>
          </a:bodyPr>
          <a:lstStyle/>
          <a:p>
            <a:pPr algn="ctr">
              <a:buClr>
                <a:srgbClr val="00B050"/>
              </a:buClr>
            </a:pPr>
            <a:r>
              <a:rPr lang="en-US" sz="2400" dirty="0" smtClean="0">
                <a:solidFill>
                  <a:srgbClr val="202124"/>
                </a:solidFill>
                <a:latin typeface="+mn-lt"/>
              </a:rPr>
              <a:t/>
            </a:r>
            <a:br>
              <a:rPr lang="en-US" sz="2400" dirty="0" smtClean="0">
                <a:solidFill>
                  <a:srgbClr val="202124"/>
                </a:solidFill>
                <a:latin typeface="+mn-lt"/>
              </a:rPr>
            </a:br>
            <a:r>
              <a:rPr lang="en-US" sz="2900" b="1" dirty="0" smtClean="0">
                <a:solidFill>
                  <a:schemeClr val="accent6"/>
                </a:solidFill>
                <a:latin typeface="+mn-lt"/>
              </a:rPr>
              <a:t>Gowers's </a:t>
            </a:r>
            <a:r>
              <a:rPr lang="en-US" sz="2900" b="1" dirty="0">
                <a:solidFill>
                  <a:schemeClr val="accent6"/>
                </a:solidFill>
                <a:latin typeface="+mn-lt"/>
              </a:rPr>
              <a:t>sign </a:t>
            </a:r>
            <a:r>
              <a:rPr lang="en-US" sz="2400" dirty="0">
                <a:solidFill>
                  <a:srgbClr val="202124"/>
                </a:solidFill>
                <a:latin typeface="+mn-lt"/>
              </a:rPr>
              <a:t>is </a:t>
            </a:r>
            <a:r>
              <a:rPr lang="en-US" sz="2400" dirty="0">
                <a:solidFill>
                  <a:srgbClr val="040C28"/>
                </a:solidFill>
                <a:latin typeface="+mn-lt"/>
              </a:rPr>
              <a:t>a medical sign that indicates weakness of the proximal muscles, namely those of the lower limb</a:t>
            </a:r>
            <a:r>
              <a:rPr lang="en-US" sz="2400" dirty="0">
                <a:solidFill>
                  <a:srgbClr val="202124"/>
                </a:solidFill>
                <a:latin typeface="+mn-lt"/>
              </a:rPr>
              <a:t>. The sign describes a patient that has to use their hands and arms to "walk" up their own body from a squatting position due to lack of </a:t>
            </a:r>
            <a:r>
              <a:rPr lang="en-US" sz="2400" dirty="0" smtClean="0">
                <a:solidFill>
                  <a:srgbClr val="202124"/>
                </a:solidFill>
                <a:latin typeface="+mn-lt"/>
              </a:rPr>
              <a:t>hip and </a:t>
            </a:r>
            <a:r>
              <a:rPr lang="en-US" sz="2400" dirty="0">
                <a:solidFill>
                  <a:srgbClr val="202124"/>
                </a:solidFill>
                <a:latin typeface="+mn-lt"/>
              </a:rPr>
              <a:t>thigh muscle </a:t>
            </a:r>
            <a:r>
              <a:rPr lang="en-US" sz="2400" dirty="0" smtClean="0">
                <a:solidFill>
                  <a:srgbClr val="202124"/>
                </a:solidFill>
                <a:latin typeface="+mn-lt"/>
              </a:rPr>
              <a:t>strength</a:t>
            </a:r>
            <a:r>
              <a:rPr lang="sr-Cyrl-RS" altLang="en-US" sz="4000" b="1" dirty="0"/>
              <a:t/>
            </a:r>
            <a:br>
              <a:rPr lang="sr-Cyrl-RS" altLang="en-US" sz="4000" b="1" dirty="0"/>
            </a:br>
            <a:endParaRPr lang="en-US" sz="4000" dirty="0">
              <a:latin typeface="Comic Sans MS" panose="030F0702030302020204" pitchFamily="66" charset="0"/>
            </a:endParaRPr>
          </a:p>
        </p:txBody>
      </p:sp>
      <p:pic>
        <p:nvPicPr>
          <p:cNvPr id="6" name="Picture 5"/>
          <p:cNvPicPr>
            <a:picLocks noChangeAspect="1"/>
          </p:cNvPicPr>
          <p:nvPr/>
        </p:nvPicPr>
        <p:blipFill>
          <a:blip r:embed="rId2"/>
          <a:stretch>
            <a:fillRect/>
          </a:stretch>
        </p:blipFill>
        <p:spPr>
          <a:xfrm>
            <a:off x="1986586" y="1595943"/>
            <a:ext cx="8375073" cy="5262057"/>
          </a:xfrm>
          <a:prstGeom prst="rect">
            <a:avLst/>
          </a:prstGeom>
        </p:spPr>
      </p:pic>
    </p:spTree>
    <p:extLst>
      <p:ext uri="{BB962C8B-B14F-4D97-AF65-F5344CB8AC3E}">
        <p14:creationId xmlns:p14="http://schemas.microsoft.com/office/powerpoint/2010/main" xmlns="" val="3714639936"/>
      </p:ext>
    </p:extLst>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5038" y="336910"/>
            <a:ext cx="10515600" cy="1325563"/>
          </a:xfrm>
        </p:spPr>
        <p:txBody>
          <a:bodyPr>
            <a:normAutofit fontScale="90000"/>
          </a:bodyPr>
          <a:lstStyle/>
          <a:p>
            <a:pPr>
              <a:buClr>
                <a:srgbClr val="00B050"/>
              </a:buClr>
            </a:pPr>
            <a:r>
              <a:rPr lang="sr-Cyrl-RS" sz="2400" dirty="0">
                <a:solidFill>
                  <a:schemeClr val="accent5">
                    <a:lumMod val="75000"/>
                  </a:schemeClr>
                </a:solidFill>
                <a:latin typeface="+mn-lt"/>
              </a:rPr>
              <a:t> </a:t>
            </a:r>
            <a:r>
              <a:rPr lang="en-US" sz="2400" dirty="0" smtClean="0">
                <a:solidFill>
                  <a:schemeClr val="accent5">
                    <a:lumMod val="75000"/>
                  </a:schemeClr>
                </a:solidFill>
                <a:latin typeface="+mn-lt"/>
              </a:rPr>
              <a:t/>
            </a:r>
            <a:br>
              <a:rPr lang="en-US" sz="2400" dirty="0" smtClean="0">
                <a:solidFill>
                  <a:schemeClr val="accent5">
                    <a:lumMod val="75000"/>
                  </a:schemeClr>
                </a:solidFill>
                <a:latin typeface="+mn-lt"/>
              </a:rPr>
            </a:br>
            <a:r>
              <a:rPr lang="en-US" sz="2400" dirty="0">
                <a:solidFill>
                  <a:schemeClr val="accent5">
                    <a:lumMod val="75000"/>
                  </a:schemeClr>
                </a:solidFill>
                <a:latin typeface="+mn-lt"/>
              </a:rPr>
              <a:t/>
            </a:r>
            <a:br>
              <a:rPr lang="en-US" sz="2400" dirty="0">
                <a:solidFill>
                  <a:schemeClr val="accent5">
                    <a:lumMod val="75000"/>
                  </a:schemeClr>
                </a:solidFill>
                <a:latin typeface="+mn-lt"/>
              </a:rPr>
            </a:br>
            <a:r>
              <a:rPr lang="en-US" sz="2400" dirty="0" smtClean="0">
                <a:solidFill>
                  <a:srgbClr val="000000"/>
                </a:solidFill>
                <a:latin typeface="+mn-lt"/>
              </a:rPr>
              <a:t>Enlargement </a:t>
            </a:r>
            <a:r>
              <a:rPr lang="en-US" sz="2400" dirty="0">
                <a:solidFill>
                  <a:srgbClr val="000000"/>
                </a:solidFill>
                <a:latin typeface="+mn-lt"/>
              </a:rPr>
              <a:t>of the calves with wasting of the thigh muscles results in pseudohypertrophy of the calves, which is a classical feature. Aside from the calves, hypertrophy of the tongue and muscles of the forearm may be seen but are less </a:t>
            </a:r>
            <a:r>
              <a:rPr lang="en-US" sz="2400" dirty="0" smtClean="0">
                <a:solidFill>
                  <a:srgbClr val="000000"/>
                </a:solidFill>
                <a:latin typeface="+mn-lt"/>
              </a:rPr>
              <a:t>classical</a:t>
            </a:r>
            <a:r>
              <a:rPr lang="sr-Cyrl-RS" altLang="en-US" sz="4000" dirty="0"/>
              <a:t/>
            </a:r>
            <a:br>
              <a:rPr lang="sr-Cyrl-RS" altLang="en-US" sz="4000" dirty="0"/>
            </a:br>
            <a:r>
              <a:rPr lang="sr-Cyrl-RS" altLang="en-US" sz="4000" b="1" dirty="0"/>
              <a:t/>
            </a:r>
            <a:br>
              <a:rPr lang="sr-Cyrl-RS" altLang="en-US" sz="4000" b="1" dirty="0"/>
            </a:br>
            <a:endParaRPr lang="en-US" sz="4000" dirty="0">
              <a:latin typeface="Comic Sans MS" panose="030F0702030302020204" pitchFamily="66" charset="0"/>
            </a:endParaRPr>
          </a:p>
        </p:txBody>
      </p:sp>
      <p:pic>
        <p:nvPicPr>
          <p:cNvPr id="7" name="Picture 6"/>
          <p:cNvPicPr>
            <a:picLocks noChangeAspect="1"/>
          </p:cNvPicPr>
          <p:nvPr/>
        </p:nvPicPr>
        <p:blipFill>
          <a:blip r:embed="rId2"/>
          <a:stretch>
            <a:fillRect/>
          </a:stretch>
        </p:blipFill>
        <p:spPr>
          <a:xfrm>
            <a:off x="332509" y="1510146"/>
            <a:ext cx="5438547" cy="5175152"/>
          </a:xfrm>
          <a:prstGeom prst="rect">
            <a:avLst/>
          </a:prstGeom>
        </p:spPr>
      </p:pic>
      <p:pic>
        <p:nvPicPr>
          <p:cNvPr id="6" name="Picture 5"/>
          <p:cNvPicPr>
            <a:picLocks noChangeAspect="1"/>
          </p:cNvPicPr>
          <p:nvPr/>
        </p:nvPicPr>
        <p:blipFill>
          <a:blip r:embed="rId3"/>
          <a:stretch>
            <a:fillRect/>
          </a:stretch>
        </p:blipFill>
        <p:spPr>
          <a:xfrm>
            <a:off x="6172838" y="1510146"/>
            <a:ext cx="5437271" cy="5175152"/>
          </a:xfrm>
          <a:prstGeom prst="rect">
            <a:avLst/>
          </a:prstGeom>
        </p:spPr>
      </p:pic>
    </p:spTree>
    <p:extLst>
      <p:ext uri="{BB962C8B-B14F-4D97-AF65-F5344CB8AC3E}">
        <p14:creationId xmlns:p14="http://schemas.microsoft.com/office/powerpoint/2010/main" xmlns="" val="4048505027"/>
      </p:ext>
    </p:extLst>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p:cNvSpPr>
            <a:spLocks noGrp="1"/>
          </p:cNvSpPr>
          <p:nvPr>
            <p:ph idx="1"/>
          </p:nvPr>
        </p:nvSpPr>
        <p:spPr>
          <a:xfrm>
            <a:off x="616527" y="326593"/>
            <a:ext cx="10785764" cy="5181600"/>
          </a:xfrm>
        </p:spPr>
        <p:txBody>
          <a:bodyPr>
            <a:normAutofit fontScale="97500"/>
          </a:bodyPr>
          <a:lstStyle/>
          <a:p>
            <a:pPr marL="457200" indent="-457200">
              <a:buClr>
                <a:srgbClr val="00B050"/>
              </a:buClr>
            </a:pPr>
            <a:r>
              <a:rPr lang="en-US" sz="2500" dirty="0"/>
              <a:t>Between the ages of 7-13, most lose the ability to walk </a:t>
            </a:r>
            <a:r>
              <a:rPr lang="en-US" sz="2500" dirty="0" smtClean="0"/>
              <a:t>independently</a:t>
            </a:r>
          </a:p>
          <a:p>
            <a:pPr marL="457200" indent="-457200">
              <a:buClr>
                <a:srgbClr val="00B050"/>
              </a:buClr>
            </a:pPr>
            <a:r>
              <a:rPr lang="en-US" sz="2500" dirty="0" smtClean="0"/>
              <a:t>Most patients are wheelchair related</a:t>
            </a:r>
          </a:p>
          <a:p>
            <a:pPr marL="457200" indent="-457200">
              <a:buClr>
                <a:srgbClr val="00B050"/>
              </a:buClr>
            </a:pPr>
            <a:r>
              <a:rPr lang="en-US" sz="2500" b="1" dirty="0" smtClean="0"/>
              <a:t>Deformities</a:t>
            </a:r>
            <a:r>
              <a:rPr lang="en-US" sz="2500" dirty="0"/>
              <a:t>: contractures, lumbar lordosis, </a:t>
            </a:r>
            <a:r>
              <a:rPr lang="en-US" sz="2500" dirty="0" smtClean="0"/>
              <a:t>scoliosis</a:t>
            </a:r>
          </a:p>
          <a:p>
            <a:pPr marL="457200" indent="-457200">
              <a:buClr>
                <a:srgbClr val="00B050"/>
              </a:buClr>
            </a:pPr>
            <a:r>
              <a:rPr lang="en-US" sz="2500" dirty="0" smtClean="0"/>
              <a:t>Aspiration </a:t>
            </a:r>
            <a:r>
              <a:rPr lang="en-US" sz="2500" dirty="0"/>
              <a:t>pneumonia, </a:t>
            </a:r>
            <a:r>
              <a:rPr lang="en-US" sz="2500" b="1" dirty="0" smtClean="0"/>
              <a:t>cardiomyopathy</a:t>
            </a:r>
          </a:p>
          <a:p>
            <a:pPr marL="457200" indent="-457200">
              <a:buClr>
                <a:srgbClr val="00B050"/>
              </a:buClr>
            </a:pPr>
            <a:r>
              <a:rPr lang="en-US" sz="2500" dirty="0" smtClean="0"/>
              <a:t>Average </a:t>
            </a:r>
            <a:r>
              <a:rPr lang="en-US" sz="2500" dirty="0"/>
              <a:t>life expectancy </a:t>
            </a:r>
            <a:r>
              <a:rPr lang="en-US" sz="2500" dirty="0" smtClean="0"/>
              <a:t>16-20 years</a:t>
            </a:r>
            <a:r>
              <a:rPr lang="sr-Cyrl-RS" sz="3100" dirty="0" smtClean="0">
                <a:latin typeface="+mn-lt"/>
              </a:rPr>
              <a:t/>
            </a:r>
            <a:br>
              <a:rPr lang="sr-Cyrl-RS" sz="3100" dirty="0" smtClean="0">
                <a:latin typeface="+mn-lt"/>
              </a:rPr>
            </a:br>
            <a:r>
              <a:rPr lang="sr-Cyrl-RS" altLang="en-US" sz="4000" dirty="0"/>
              <a:t/>
            </a:r>
            <a:br>
              <a:rPr lang="sr-Cyrl-RS" altLang="en-US" sz="4000" dirty="0"/>
            </a:br>
            <a:r>
              <a:rPr lang="sr-Cyrl-RS" altLang="en-US" sz="4000" b="1" dirty="0"/>
              <a:t/>
            </a:r>
            <a:br>
              <a:rPr lang="sr-Cyrl-RS" altLang="en-US" sz="4000" b="1" dirty="0"/>
            </a:br>
            <a:endParaRPr lang="en-US" sz="4000" dirty="0">
              <a:latin typeface="Comic Sans MS" panose="030F0702030302020204" pitchFamily="66" charset="0"/>
            </a:endParaRPr>
          </a:p>
        </p:txBody>
      </p:sp>
      <p:pic>
        <p:nvPicPr>
          <p:cNvPr id="11" name="Picture 10"/>
          <p:cNvPicPr>
            <a:picLocks noChangeAspect="1"/>
          </p:cNvPicPr>
          <p:nvPr/>
        </p:nvPicPr>
        <p:blipFill>
          <a:blip r:embed="rId2"/>
          <a:stretch>
            <a:fillRect/>
          </a:stretch>
        </p:blipFill>
        <p:spPr>
          <a:xfrm>
            <a:off x="616528" y="2917392"/>
            <a:ext cx="3719946" cy="3580389"/>
          </a:xfrm>
          <a:prstGeom prst="rect">
            <a:avLst/>
          </a:prstGeom>
        </p:spPr>
      </p:pic>
      <p:pic>
        <p:nvPicPr>
          <p:cNvPr id="12" name="Picture 11"/>
          <p:cNvPicPr>
            <a:picLocks noChangeAspect="1"/>
          </p:cNvPicPr>
          <p:nvPr/>
        </p:nvPicPr>
        <p:blipFill>
          <a:blip r:embed="rId3"/>
          <a:stretch>
            <a:fillRect/>
          </a:stretch>
        </p:blipFill>
        <p:spPr>
          <a:xfrm>
            <a:off x="4665948" y="2917391"/>
            <a:ext cx="3417743" cy="3580389"/>
          </a:xfrm>
          <a:prstGeom prst="rect">
            <a:avLst/>
          </a:prstGeom>
        </p:spPr>
      </p:pic>
      <p:pic>
        <p:nvPicPr>
          <p:cNvPr id="13" name="Picture 12"/>
          <p:cNvPicPr>
            <a:picLocks noChangeAspect="1"/>
          </p:cNvPicPr>
          <p:nvPr/>
        </p:nvPicPr>
        <p:blipFill>
          <a:blip r:embed="rId4"/>
          <a:stretch>
            <a:fillRect/>
          </a:stretch>
        </p:blipFill>
        <p:spPr>
          <a:xfrm>
            <a:off x="8385895" y="2917391"/>
            <a:ext cx="3557162" cy="3580389"/>
          </a:xfrm>
          <a:prstGeom prst="rect">
            <a:avLst/>
          </a:prstGeom>
        </p:spPr>
      </p:pic>
    </p:spTree>
    <p:extLst>
      <p:ext uri="{BB962C8B-B14F-4D97-AF65-F5344CB8AC3E}">
        <p14:creationId xmlns:p14="http://schemas.microsoft.com/office/powerpoint/2010/main" xmlns="" val="3068334115"/>
      </p:ext>
    </p:extLst>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Cyrl-RS" dirty="0">
                <a:solidFill>
                  <a:schemeClr val="accent5">
                    <a:lumMod val="75000"/>
                  </a:schemeClr>
                </a:solidFill>
                <a:latin typeface="Comic Sans MS" panose="030F0702030302020204" pitchFamily="66" charset="0"/>
              </a:rPr>
              <a:t> </a:t>
            </a:r>
            <a:endParaRPr lang="en-US" sz="4000" dirty="0">
              <a:latin typeface="Comic Sans MS" panose="030F0702030302020204" pitchFamily="66" charset="0"/>
            </a:endParaRPr>
          </a:p>
        </p:txBody>
      </p:sp>
      <p:sp>
        <p:nvSpPr>
          <p:cNvPr id="3" name="Content Placeholder 2"/>
          <p:cNvSpPr>
            <a:spLocks noGrp="1"/>
          </p:cNvSpPr>
          <p:nvPr>
            <p:ph idx="1"/>
          </p:nvPr>
        </p:nvSpPr>
        <p:spPr>
          <a:xfrm>
            <a:off x="838199" y="1364390"/>
            <a:ext cx="6255327" cy="5181600"/>
          </a:xfrm>
        </p:spPr>
        <p:txBody>
          <a:bodyPr>
            <a:normAutofit fontScale="70000" lnSpcReduction="20000"/>
          </a:bodyPr>
          <a:lstStyle/>
          <a:p>
            <a:pPr>
              <a:buClr>
                <a:srgbClr val="00B050"/>
              </a:buClr>
              <a:defRPr/>
            </a:pPr>
            <a:endParaRPr lang="sr-Cyrl-CS" altLang="en-US" sz="2400" b="1" dirty="0">
              <a:solidFill>
                <a:srgbClr val="00B050"/>
              </a:solidFill>
            </a:endParaRPr>
          </a:p>
          <a:p>
            <a:pPr>
              <a:buClr>
                <a:srgbClr val="00B050"/>
              </a:buClr>
            </a:pPr>
            <a:r>
              <a:rPr lang="en-US" altLang="en-US" b="1" dirty="0" smtClean="0">
                <a:solidFill>
                  <a:srgbClr val="00B050"/>
                </a:solidFill>
              </a:rPr>
              <a:t>Diagnosis</a:t>
            </a:r>
            <a:endParaRPr lang="sr-Cyrl-RS" altLang="en-US" b="1" dirty="0" smtClean="0">
              <a:solidFill>
                <a:srgbClr val="00B050"/>
              </a:solidFill>
            </a:endParaRPr>
          </a:p>
          <a:p>
            <a:pPr marL="0" indent="0">
              <a:buClr>
                <a:srgbClr val="00B050"/>
              </a:buClr>
              <a:buNone/>
            </a:pPr>
            <a:endParaRPr lang="sr-Cyrl-RS" altLang="en-US" b="1" dirty="0" smtClean="0">
              <a:solidFill>
                <a:srgbClr val="00B050"/>
              </a:solidFill>
            </a:endParaRPr>
          </a:p>
          <a:p>
            <a:pPr>
              <a:buClr>
                <a:srgbClr val="00B050"/>
              </a:buClr>
            </a:pPr>
            <a:r>
              <a:rPr lang="en-US" altLang="en-US" sz="2600" dirty="0" smtClean="0"/>
              <a:t>Clinical presentation, physical exam</a:t>
            </a:r>
            <a:endParaRPr lang="sr-Cyrl-RS" altLang="en-US" sz="2600" dirty="0" smtClean="0"/>
          </a:p>
          <a:p>
            <a:pPr>
              <a:buClr>
                <a:srgbClr val="00B050"/>
              </a:buClr>
            </a:pPr>
            <a:r>
              <a:rPr lang="en-US" altLang="en-US" sz="2600" dirty="0" smtClean="0"/>
              <a:t>Serum CK - </a:t>
            </a:r>
            <a:r>
              <a:rPr lang="en-US" sz="2600" dirty="0" smtClean="0">
                <a:solidFill>
                  <a:srgbClr val="000000"/>
                </a:solidFill>
              </a:rPr>
              <a:t>Levels </a:t>
            </a:r>
            <a:r>
              <a:rPr lang="en-US" sz="2600" dirty="0">
                <a:solidFill>
                  <a:srgbClr val="000000"/>
                </a:solidFill>
              </a:rPr>
              <a:t>peak by age two and can be more than 10 to 20 times above the upper limit of normal</a:t>
            </a:r>
            <a:endParaRPr lang="sr-Cyrl-RS" altLang="en-US" sz="2600" dirty="0" smtClean="0"/>
          </a:p>
          <a:p>
            <a:pPr>
              <a:buClr>
                <a:srgbClr val="00B050"/>
              </a:buClr>
            </a:pPr>
            <a:r>
              <a:rPr lang="en-US" sz="2600" dirty="0" smtClean="0">
                <a:solidFill>
                  <a:srgbClr val="000000"/>
                </a:solidFill>
              </a:rPr>
              <a:t>Electromyography</a:t>
            </a:r>
            <a:r>
              <a:rPr lang="sr-Cyrl-RS" altLang="en-US" sz="2600" dirty="0" smtClean="0"/>
              <a:t>–</a:t>
            </a:r>
            <a:r>
              <a:rPr lang="en-US" sz="2600" dirty="0">
                <a:solidFill>
                  <a:srgbClr val="000000"/>
                </a:solidFill>
              </a:rPr>
              <a:t>Characteristic myopathic features can be </a:t>
            </a:r>
            <a:r>
              <a:rPr lang="en-US" sz="2600" dirty="0" smtClean="0">
                <a:solidFill>
                  <a:srgbClr val="000000"/>
                </a:solidFill>
              </a:rPr>
              <a:t>seen, however</a:t>
            </a:r>
            <a:r>
              <a:rPr lang="en-US" sz="2600" dirty="0">
                <a:solidFill>
                  <a:srgbClr val="000000"/>
                </a:solidFill>
              </a:rPr>
              <a:t>, this is nonspecific</a:t>
            </a:r>
            <a:endParaRPr lang="en-US" altLang="en-US" sz="2600" dirty="0" smtClean="0"/>
          </a:p>
          <a:p>
            <a:pPr>
              <a:buClr>
                <a:srgbClr val="00B050"/>
              </a:buClr>
            </a:pPr>
            <a:r>
              <a:rPr lang="sr-Cyrl-RS" altLang="en-US" sz="2600" dirty="0" smtClean="0"/>
              <a:t> </a:t>
            </a:r>
            <a:r>
              <a:rPr lang="en-US" altLang="en-US" sz="2600" dirty="0" smtClean="0"/>
              <a:t>ECG</a:t>
            </a:r>
            <a:endParaRPr lang="sr-Cyrl-RS" altLang="en-US" sz="2600" dirty="0" smtClean="0"/>
          </a:p>
          <a:p>
            <a:pPr>
              <a:buClr>
                <a:srgbClr val="00B050"/>
              </a:buClr>
            </a:pPr>
            <a:r>
              <a:rPr lang="en-US" altLang="en-US" sz="2600" dirty="0" smtClean="0"/>
              <a:t>Gene analysis</a:t>
            </a:r>
            <a:endParaRPr lang="sr-Cyrl-RS" altLang="en-US" sz="2600" dirty="0" smtClean="0"/>
          </a:p>
          <a:p>
            <a:pPr>
              <a:buClr>
                <a:srgbClr val="00B050"/>
              </a:buClr>
            </a:pPr>
            <a:r>
              <a:rPr lang="en-US" sz="2600" dirty="0">
                <a:solidFill>
                  <a:srgbClr val="000000"/>
                </a:solidFill>
              </a:rPr>
              <a:t>Muscle </a:t>
            </a:r>
            <a:r>
              <a:rPr lang="en-US" sz="2600" dirty="0" smtClean="0">
                <a:solidFill>
                  <a:srgbClr val="000000"/>
                </a:solidFill>
              </a:rPr>
              <a:t>Biopsy – </a:t>
            </a:r>
            <a:r>
              <a:rPr lang="en-US" sz="2600" dirty="0">
                <a:solidFill>
                  <a:srgbClr val="000000"/>
                </a:solidFill>
              </a:rPr>
              <a:t>A muscle biopsy will demonstrate endomysial connective tissue proliferation, scattered degeneration, and regeneration of myofibers, muscle fiber necrosis with a mononuclear cell infiltrate, and replacement of muscle with adipose tissue and fat.</a:t>
            </a:r>
            <a:endParaRPr lang="en-US" sz="2600" dirty="0" smtClean="0">
              <a:solidFill>
                <a:srgbClr val="000000"/>
              </a:solidFill>
            </a:endParaRPr>
          </a:p>
          <a:p>
            <a:pPr>
              <a:buClr>
                <a:srgbClr val="00B050"/>
              </a:buClr>
            </a:pPr>
            <a:r>
              <a:rPr lang="en-US" altLang="en-US" sz="2600" b="1" dirty="0" smtClean="0"/>
              <a:t>Treatment</a:t>
            </a:r>
            <a:r>
              <a:rPr lang="sr-Cyrl-RS" altLang="en-US" sz="2600" b="1" dirty="0" smtClean="0"/>
              <a:t>: </a:t>
            </a:r>
            <a:r>
              <a:rPr lang="en-US" sz="2600" dirty="0">
                <a:solidFill>
                  <a:srgbClr val="000000"/>
                </a:solidFill>
              </a:rPr>
              <a:t>glucocorticoid therapy, prevention of contractures, and medical care of cardiomyopathy </a:t>
            </a:r>
            <a:r>
              <a:rPr lang="en-US" sz="2600" dirty="0" smtClean="0">
                <a:solidFill>
                  <a:srgbClr val="000000"/>
                </a:solidFill>
              </a:rPr>
              <a:t>(</a:t>
            </a:r>
            <a:r>
              <a:rPr lang="en-US" sz="2600" dirty="0">
                <a:solidFill>
                  <a:srgbClr val="000000"/>
                </a:solidFill>
              </a:rPr>
              <a:t>angiotensin-converting enzyme (ACE) inhibitors and/or </a:t>
            </a:r>
            <a:r>
              <a:rPr lang="en-US" sz="2600" dirty="0" smtClean="0">
                <a:solidFill>
                  <a:srgbClr val="000000"/>
                </a:solidFill>
              </a:rPr>
              <a:t>beta-blockers) and </a:t>
            </a:r>
            <a:r>
              <a:rPr lang="en-US" sz="2600" dirty="0">
                <a:solidFill>
                  <a:srgbClr val="000000"/>
                </a:solidFill>
              </a:rPr>
              <a:t>respiratory </a:t>
            </a:r>
            <a:r>
              <a:rPr lang="en-US" sz="2600" dirty="0" smtClean="0">
                <a:solidFill>
                  <a:srgbClr val="000000"/>
                </a:solidFill>
              </a:rPr>
              <a:t>compromise</a:t>
            </a:r>
            <a:endParaRPr lang="sr-Cyrl-RS" altLang="en-US" sz="2600" dirty="0" smtClean="0"/>
          </a:p>
        </p:txBody>
      </p:sp>
      <p:cxnSp>
        <p:nvCxnSpPr>
          <p:cNvPr id="5" name="Straight Connector 4"/>
          <p:cNvCxnSpPr/>
          <p:nvPr/>
        </p:nvCxnSpPr>
        <p:spPr>
          <a:xfrm flipV="1">
            <a:off x="954258" y="1371600"/>
            <a:ext cx="10283483" cy="9044"/>
          </a:xfrm>
          <a:prstGeom prst="line">
            <a:avLst/>
          </a:prstGeom>
          <a:ln w="38100">
            <a:solidFill>
              <a:srgbClr val="00B050"/>
            </a:solidFill>
          </a:ln>
        </p:spPr>
        <p:style>
          <a:lnRef idx="1">
            <a:schemeClr val="accent1"/>
          </a:lnRef>
          <a:fillRef idx="0">
            <a:schemeClr val="accent1"/>
          </a:fillRef>
          <a:effectRef idx="0">
            <a:schemeClr val="accent1"/>
          </a:effectRef>
          <a:fontRef idx="minor">
            <a:schemeClr val="tx1"/>
          </a:fontRef>
        </p:style>
      </p:cxnSp>
      <p:sp>
        <p:nvSpPr>
          <p:cNvPr id="4" name="Rectangle 3"/>
          <p:cNvSpPr/>
          <p:nvPr/>
        </p:nvSpPr>
        <p:spPr>
          <a:xfrm>
            <a:off x="954258" y="663714"/>
            <a:ext cx="9175910" cy="1323439"/>
          </a:xfrm>
          <a:prstGeom prst="rect">
            <a:avLst/>
          </a:prstGeom>
        </p:spPr>
        <p:txBody>
          <a:bodyPr wrap="none">
            <a:spAutoFit/>
          </a:bodyPr>
          <a:lstStyle/>
          <a:p>
            <a:pPr lvl="0"/>
            <a:r>
              <a:rPr lang="en-US" altLang="en-US" sz="4000" dirty="0">
                <a:solidFill>
                  <a:prstClr val="black"/>
                </a:solidFill>
                <a:latin typeface="Comic Sans MS" panose="030F0702030302020204" pitchFamily="66" charset="0"/>
              </a:rPr>
              <a:t>Duchenne muscular dystrophy (DMD) </a:t>
            </a:r>
            <a:endParaRPr lang="en-US" sz="4000" dirty="0">
              <a:solidFill>
                <a:prstClr val="black"/>
              </a:solidFill>
            </a:endParaRPr>
          </a:p>
          <a:p>
            <a:endParaRPr lang="en-US" sz="4000" dirty="0"/>
          </a:p>
        </p:txBody>
      </p:sp>
      <p:pic>
        <p:nvPicPr>
          <p:cNvPr id="6" name="Picture 5"/>
          <p:cNvPicPr>
            <a:picLocks noChangeAspect="1"/>
          </p:cNvPicPr>
          <p:nvPr/>
        </p:nvPicPr>
        <p:blipFill>
          <a:blip r:embed="rId2"/>
          <a:stretch>
            <a:fillRect/>
          </a:stretch>
        </p:blipFill>
        <p:spPr>
          <a:xfrm>
            <a:off x="7298599" y="1690688"/>
            <a:ext cx="4572638" cy="4855302"/>
          </a:xfrm>
          <a:prstGeom prst="rect">
            <a:avLst/>
          </a:prstGeom>
        </p:spPr>
      </p:pic>
    </p:spTree>
    <p:extLst>
      <p:ext uri="{BB962C8B-B14F-4D97-AF65-F5344CB8AC3E}">
        <p14:creationId xmlns:p14="http://schemas.microsoft.com/office/powerpoint/2010/main" xmlns="" val="2766082954"/>
      </p:ext>
    </p:extLst>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Cyrl-RS" dirty="0" smtClean="0">
                <a:solidFill>
                  <a:schemeClr val="accent5">
                    <a:lumMod val="75000"/>
                  </a:schemeClr>
                </a:solidFill>
                <a:latin typeface="Comic Sans MS" panose="030F0702030302020204" pitchFamily="66" charset="0"/>
              </a:rPr>
              <a:t> </a:t>
            </a:r>
            <a:r>
              <a:rPr lang="en-US" dirty="0" smtClean="0">
                <a:latin typeface="Comic Sans MS" panose="030F0702030302020204" pitchFamily="66" charset="0"/>
              </a:rPr>
              <a:t>Becker muscular dystrophy</a:t>
            </a:r>
            <a:endParaRPr lang="en-US" sz="4000" dirty="0">
              <a:latin typeface="Comic Sans MS" panose="030F0702030302020204" pitchFamily="66" charset="0"/>
            </a:endParaRPr>
          </a:p>
        </p:txBody>
      </p:sp>
      <p:sp>
        <p:nvSpPr>
          <p:cNvPr id="3" name="Content Placeholder 2"/>
          <p:cNvSpPr>
            <a:spLocks noGrp="1"/>
          </p:cNvSpPr>
          <p:nvPr>
            <p:ph idx="1"/>
          </p:nvPr>
        </p:nvSpPr>
        <p:spPr>
          <a:xfrm>
            <a:off x="421420" y="2004243"/>
            <a:ext cx="8427016" cy="5181600"/>
          </a:xfrm>
        </p:spPr>
        <p:txBody>
          <a:bodyPr>
            <a:normAutofit fontScale="92500" lnSpcReduction="20000"/>
          </a:bodyPr>
          <a:lstStyle/>
          <a:p>
            <a:pPr>
              <a:buClr>
                <a:srgbClr val="00B050"/>
              </a:buClr>
            </a:pPr>
            <a:r>
              <a:rPr lang="en-US" sz="2400" dirty="0">
                <a:solidFill>
                  <a:srgbClr val="000000"/>
                </a:solidFill>
              </a:rPr>
              <a:t>Becker muscular dystrophy (BMD) is an X-linked recessive disorder involving dystrophin gene mutation, resulting in progressive muscle </a:t>
            </a:r>
            <a:r>
              <a:rPr lang="en-US" sz="2400" dirty="0" smtClean="0">
                <a:solidFill>
                  <a:srgbClr val="000000"/>
                </a:solidFill>
              </a:rPr>
              <a:t>degeneration</a:t>
            </a:r>
          </a:p>
          <a:p>
            <a:pPr>
              <a:buClr>
                <a:srgbClr val="00B050"/>
              </a:buClr>
            </a:pPr>
            <a:r>
              <a:rPr lang="en-US" sz="2400" dirty="0">
                <a:solidFill>
                  <a:srgbClr val="000000"/>
                </a:solidFill>
              </a:rPr>
              <a:t>BMD is less common and less severe than Duchenne muscular dystrophy (</a:t>
            </a:r>
            <a:r>
              <a:rPr lang="en-US" sz="2400" dirty="0" smtClean="0">
                <a:solidFill>
                  <a:srgbClr val="000000"/>
                </a:solidFill>
              </a:rPr>
              <a:t>DMD)</a:t>
            </a:r>
            <a:endParaRPr lang="sr-Cyrl-RS" altLang="en-US" sz="2600" dirty="0" smtClean="0"/>
          </a:p>
          <a:p>
            <a:pPr>
              <a:buClr>
                <a:srgbClr val="00B050"/>
              </a:buClr>
              <a:defRPr/>
            </a:pPr>
            <a:r>
              <a:rPr lang="en-US" sz="2400" dirty="0" smtClean="0">
                <a:solidFill>
                  <a:srgbClr val="000000"/>
                </a:solidFill>
              </a:rPr>
              <a:t>Mutation lead </a:t>
            </a:r>
            <a:r>
              <a:rPr lang="en-US" sz="2400" dirty="0">
                <a:solidFill>
                  <a:srgbClr val="000000"/>
                </a:solidFill>
              </a:rPr>
              <a:t>to </a:t>
            </a:r>
            <a:r>
              <a:rPr lang="en-US" sz="2400" b="1" dirty="0">
                <a:solidFill>
                  <a:srgbClr val="7030A0"/>
                </a:solidFill>
              </a:rPr>
              <a:t>dystrophin deficiency or </a:t>
            </a:r>
            <a:r>
              <a:rPr lang="en-US" sz="2400" b="1" dirty="0" smtClean="0">
                <a:solidFill>
                  <a:srgbClr val="7030A0"/>
                </a:solidFill>
              </a:rPr>
              <a:t>dysfunction</a:t>
            </a:r>
          </a:p>
          <a:p>
            <a:pPr>
              <a:buClr>
                <a:srgbClr val="00B050"/>
              </a:buClr>
              <a:defRPr/>
            </a:pPr>
            <a:r>
              <a:rPr lang="en-US" sz="2400" dirty="0" smtClean="0">
                <a:solidFill>
                  <a:srgbClr val="000000"/>
                </a:solidFill>
              </a:rPr>
              <a:t>The </a:t>
            </a:r>
            <a:r>
              <a:rPr lang="en-US" sz="2400" dirty="0">
                <a:solidFill>
                  <a:srgbClr val="000000"/>
                </a:solidFill>
              </a:rPr>
              <a:t>onset of BMD symptoms is also late compared to DMD, although it varies widely between 5 and 60 years of </a:t>
            </a:r>
            <a:r>
              <a:rPr lang="en-US" sz="2400" dirty="0" smtClean="0">
                <a:solidFill>
                  <a:srgbClr val="000000"/>
                </a:solidFill>
              </a:rPr>
              <a:t>age</a:t>
            </a:r>
            <a:endParaRPr lang="sr-Cyrl-RS" altLang="en-US" sz="2600" dirty="0" smtClean="0"/>
          </a:p>
          <a:p>
            <a:pPr>
              <a:buClr>
                <a:srgbClr val="00B050"/>
              </a:buClr>
              <a:defRPr/>
            </a:pPr>
            <a:r>
              <a:rPr lang="en-US" sz="2400" dirty="0">
                <a:solidFill>
                  <a:srgbClr val="000000"/>
                </a:solidFill>
              </a:rPr>
              <a:t>Progressive muscle weakness, most notably of the proximal lower limbs, is the primary manifestation of this </a:t>
            </a:r>
            <a:r>
              <a:rPr lang="en-US" sz="2400" dirty="0" smtClean="0">
                <a:solidFill>
                  <a:srgbClr val="000000"/>
                </a:solidFill>
              </a:rPr>
              <a:t>condition (</a:t>
            </a:r>
            <a:r>
              <a:rPr lang="en-US" sz="2400" dirty="0">
                <a:solidFill>
                  <a:srgbClr val="000000"/>
                </a:solidFill>
              </a:rPr>
              <a:t>considered a mild form of DMD rather than a distinct clinical </a:t>
            </a:r>
            <a:r>
              <a:rPr lang="en-US" sz="2400" dirty="0" smtClean="0">
                <a:solidFill>
                  <a:srgbClr val="000000"/>
                </a:solidFill>
              </a:rPr>
              <a:t>entity)</a:t>
            </a:r>
            <a:endParaRPr lang="sr-Cyrl-RS" altLang="en-US" sz="2600" dirty="0"/>
          </a:p>
          <a:p>
            <a:pPr>
              <a:buClr>
                <a:srgbClr val="00B050"/>
              </a:buClr>
              <a:defRPr/>
            </a:pPr>
            <a:r>
              <a:rPr lang="en-US" altLang="en-US" sz="2600" dirty="0"/>
              <a:t>Biopsy - dystrophin present under the sarcolemma, but of lower molecular weight than normal or its total amount is </a:t>
            </a:r>
            <a:r>
              <a:rPr lang="en-US" altLang="en-US" sz="2600" dirty="0" smtClean="0"/>
              <a:t>lower</a:t>
            </a:r>
          </a:p>
          <a:p>
            <a:pPr>
              <a:buClr>
                <a:srgbClr val="00B050"/>
              </a:buClr>
              <a:defRPr/>
            </a:pPr>
            <a:r>
              <a:rPr lang="en-US" altLang="en-US" sz="2600" dirty="0" smtClean="0"/>
              <a:t>Therapy</a:t>
            </a:r>
            <a:r>
              <a:rPr lang="en-US" altLang="en-US" sz="2600" dirty="0"/>
              <a:t>: symptomatic, physical, </a:t>
            </a:r>
            <a:r>
              <a:rPr lang="en-US" altLang="en-US" sz="2600" dirty="0" smtClean="0"/>
              <a:t>anabolic</a:t>
            </a:r>
            <a:endParaRPr lang="sr-Cyrl-RS" altLang="en-US" sz="2600" dirty="0" smtClean="0"/>
          </a:p>
          <a:p>
            <a:pPr>
              <a:buClr>
                <a:srgbClr val="00B050"/>
              </a:buClr>
              <a:defRPr/>
            </a:pPr>
            <a:endParaRPr lang="sr-Cyrl-CS" altLang="en-US" sz="2600" b="1" dirty="0">
              <a:solidFill>
                <a:srgbClr val="00B050"/>
              </a:solidFill>
            </a:endParaRPr>
          </a:p>
          <a:p>
            <a:pPr marL="0" indent="0">
              <a:buClr>
                <a:srgbClr val="00B050"/>
              </a:buClr>
              <a:buNone/>
            </a:pPr>
            <a:r>
              <a:rPr lang="sr-Cyrl-RS" altLang="en-US" sz="2400" dirty="0" smtClean="0"/>
              <a:t>                            </a:t>
            </a:r>
            <a:endParaRPr lang="sr-Latn-CS" altLang="en-US" sz="2400" dirty="0"/>
          </a:p>
          <a:p>
            <a:pPr marL="0" indent="0">
              <a:buClr>
                <a:srgbClr val="00B050"/>
              </a:buClr>
              <a:buNone/>
            </a:pPr>
            <a:endParaRPr lang="sr-Cyrl-RS" altLang="sr-Latn-RS" b="1" dirty="0">
              <a:solidFill>
                <a:srgbClr val="FF0000"/>
              </a:solidFill>
              <a:latin typeface="Calibri" panose="020F0502020204030204" pitchFamily="34" charset="0"/>
            </a:endParaRPr>
          </a:p>
          <a:p>
            <a:pPr marL="0" indent="0">
              <a:buClr>
                <a:srgbClr val="00B050"/>
              </a:buClr>
              <a:buNone/>
            </a:pPr>
            <a:endParaRPr lang="sr-Cyrl-RS" altLang="sr-Latn-RS" b="1" dirty="0" smtClean="0">
              <a:solidFill>
                <a:srgbClr val="FF0000"/>
              </a:solidFill>
              <a:latin typeface="Calibri" panose="020F0502020204030204" pitchFamily="34" charset="0"/>
            </a:endParaRPr>
          </a:p>
        </p:txBody>
      </p:sp>
      <p:cxnSp>
        <p:nvCxnSpPr>
          <p:cNvPr id="5" name="Straight Connector 4"/>
          <p:cNvCxnSpPr/>
          <p:nvPr/>
        </p:nvCxnSpPr>
        <p:spPr>
          <a:xfrm flipV="1">
            <a:off x="954258" y="1371600"/>
            <a:ext cx="10283483" cy="9044"/>
          </a:xfrm>
          <a:prstGeom prst="line">
            <a:avLst/>
          </a:prstGeom>
          <a:ln w="38100">
            <a:solidFill>
              <a:srgbClr val="00B050"/>
            </a:solidFill>
          </a:ln>
        </p:spPr>
        <p:style>
          <a:lnRef idx="1">
            <a:schemeClr val="accent1"/>
          </a:lnRef>
          <a:fillRef idx="0">
            <a:schemeClr val="accent1"/>
          </a:fillRef>
          <a:effectRef idx="0">
            <a:schemeClr val="accent1"/>
          </a:effectRef>
          <a:fontRef idx="minor">
            <a:schemeClr val="tx1"/>
          </a:fontRef>
        </p:style>
      </p:cxnSp>
      <p:pic>
        <p:nvPicPr>
          <p:cNvPr id="6" name="Picture 5"/>
          <p:cNvPicPr>
            <a:picLocks noChangeAspect="1"/>
          </p:cNvPicPr>
          <p:nvPr/>
        </p:nvPicPr>
        <p:blipFill>
          <a:blip r:embed="rId2"/>
          <a:stretch>
            <a:fillRect/>
          </a:stretch>
        </p:blipFill>
        <p:spPr>
          <a:xfrm>
            <a:off x="8950036" y="2761624"/>
            <a:ext cx="3241964" cy="4096376"/>
          </a:xfrm>
          <a:prstGeom prst="rect">
            <a:avLst/>
          </a:prstGeom>
        </p:spPr>
      </p:pic>
    </p:spTree>
    <p:extLst>
      <p:ext uri="{BB962C8B-B14F-4D97-AF65-F5344CB8AC3E}">
        <p14:creationId xmlns:p14="http://schemas.microsoft.com/office/powerpoint/2010/main" xmlns="" val="726992027"/>
      </p:ext>
    </p:extLst>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Cyrl-RS" dirty="0" smtClean="0">
                <a:solidFill>
                  <a:schemeClr val="accent5">
                    <a:lumMod val="75000"/>
                  </a:schemeClr>
                </a:solidFill>
                <a:latin typeface="Comic Sans MS" panose="030F0702030302020204" pitchFamily="66" charset="0"/>
              </a:rPr>
              <a:t> </a:t>
            </a:r>
            <a:r>
              <a:rPr lang="en-US" dirty="0" smtClean="0">
                <a:latin typeface="Comic Sans MS" panose="030F0702030302020204" pitchFamily="66" charset="0"/>
              </a:rPr>
              <a:t>Becker muscular dystrophy</a:t>
            </a:r>
            <a:endParaRPr lang="en-US" sz="4000" dirty="0">
              <a:latin typeface="Comic Sans MS" panose="030F0702030302020204" pitchFamily="66" charset="0"/>
            </a:endParaRPr>
          </a:p>
        </p:txBody>
      </p:sp>
      <p:sp>
        <p:nvSpPr>
          <p:cNvPr id="3" name="Content Placeholder 2"/>
          <p:cNvSpPr>
            <a:spLocks noGrp="1"/>
          </p:cNvSpPr>
          <p:nvPr>
            <p:ph idx="1"/>
          </p:nvPr>
        </p:nvSpPr>
        <p:spPr>
          <a:xfrm>
            <a:off x="523020" y="1794933"/>
            <a:ext cx="9490224" cy="5594110"/>
          </a:xfrm>
        </p:spPr>
        <p:txBody>
          <a:bodyPr>
            <a:normAutofit fontScale="62500" lnSpcReduction="20000"/>
          </a:bodyPr>
          <a:lstStyle/>
          <a:p>
            <a:pPr marL="0" indent="0">
              <a:buNone/>
            </a:pPr>
            <a:r>
              <a:rPr lang="en-US" sz="2900" dirty="0">
                <a:solidFill>
                  <a:srgbClr val="000000"/>
                </a:solidFill>
              </a:rPr>
              <a:t>Physical examination may reveal the following</a:t>
            </a:r>
            <a:r>
              <a:rPr lang="en-US" sz="2900" dirty="0" smtClean="0">
                <a:solidFill>
                  <a:srgbClr val="000000"/>
                </a:solidFill>
              </a:rPr>
              <a:t>:</a:t>
            </a:r>
            <a:endParaRPr lang="en-US" sz="2900" dirty="0">
              <a:solidFill>
                <a:srgbClr val="000000"/>
              </a:solidFill>
            </a:endParaRPr>
          </a:p>
          <a:p>
            <a:r>
              <a:rPr lang="en-US" sz="2900" dirty="0">
                <a:solidFill>
                  <a:srgbClr val="000000"/>
                </a:solidFill>
              </a:rPr>
              <a:t>Atrophy with pseudohypertrophy of the calf muscles</a:t>
            </a:r>
          </a:p>
          <a:p>
            <a:r>
              <a:rPr lang="en-US" sz="2900" dirty="0">
                <a:solidFill>
                  <a:srgbClr val="000000"/>
                </a:solidFill>
              </a:rPr>
              <a:t>Quadriceps hypotonia, hyporeflexia, and fasciculations</a:t>
            </a:r>
          </a:p>
          <a:p>
            <a:r>
              <a:rPr lang="en-US" sz="2900" dirty="0">
                <a:solidFill>
                  <a:srgbClr val="000000"/>
                </a:solidFill>
              </a:rPr>
              <a:t>Gowers sign or using the hands and arms to push the body upright from a squatting position</a:t>
            </a:r>
          </a:p>
          <a:p>
            <a:r>
              <a:rPr lang="en-US" sz="2900" dirty="0">
                <a:solidFill>
                  <a:srgbClr val="000000"/>
                </a:solidFill>
              </a:rPr>
              <a:t>Lumbar lordosis</a:t>
            </a:r>
          </a:p>
          <a:p>
            <a:r>
              <a:rPr lang="en-US" sz="2900" dirty="0">
                <a:solidFill>
                  <a:srgbClr val="000000"/>
                </a:solidFill>
              </a:rPr>
              <a:t>Achilles tendon shortening</a:t>
            </a:r>
          </a:p>
          <a:p>
            <a:r>
              <a:rPr lang="en-US" sz="2900" dirty="0">
                <a:solidFill>
                  <a:srgbClr val="000000"/>
                </a:solidFill>
              </a:rPr>
              <a:t>Knee, elbow, or hip joint contractures</a:t>
            </a:r>
          </a:p>
          <a:p>
            <a:r>
              <a:rPr lang="en-US" sz="2900" dirty="0">
                <a:solidFill>
                  <a:srgbClr val="000000"/>
                </a:solidFill>
              </a:rPr>
              <a:t>Macroglossia</a:t>
            </a:r>
          </a:p>
          <a:p>
            <a:r>
              <a:rPr lang="en-US" sz="2900" dirty="0">
                <a:solidFill>
                  <a:srgbClr val="000000"/>
                </a:solidFill>
              </a:rPr>
              <a:t>Forearm muscle enlargement</a:t>
            </a:r>
          </a:p>
          <a:p>
            <a:r>
              <a:rPr lang="en-US" sz="2900" dirty="0">
                <a:solidFill>
                  <a:srgbClr val="000000"/>
                </a:solidFill>
              </a:rPr>
              <a:t>Scoliosis due to progressive thoracic muscle weakness</a:t>
            </a:r>
          </a:p>
          <a:p>
            <a:r>
              <a:rPr lang="en-US" sz="2900" dirty="0">
                <a:solidFill>
                  <a:srgbClr val="000000"/>
                </a:solidFill>
              </a:rPr>
              <a:t>Signs of cardiac involvement, such as jugular venous distension, cardiac impulse displacement, peripheral </a:t>
            </a:r>
            <a:r>
              <a:rPr lang="en-US" sz="2900" dirty="0" smtClean="0">
                <a:solidFill>
                  <a:srgbClr val="000000"/>
                </a:solidFill>
              </a:rPr>
              <a:t>edema and </a:t>
            </a:r>
            <a:r>
              <a:rPr lang="en-US" sz="2900" dirty="0">
                <a:solidFill>
                  <a:srgbClr val="000000"/>
                </a:solidFill>
              </a:rPr>
              <a:t>mitral or tricuspid regurgitation murmurs </a:t>
            </a:r>
          </a:p>
          <a:p>
            <a:r>
              <a:rPr lang="en-US" sz="2900" dirty="0">
                <a:solidFill>
                  <a:srgbClr val="000000"/>
                </a:solidFill>
              </a:rPr>
              <a:t>Signs of respiratory failure in advanced cases, such as crackles, cyanosis, and low oxygen saturation</a:t>
            </a:r>
          </a:p>
          <a:p>
            <a:r>
              <a:rPr lang="en-US" sz="2900" dirty="0">
                <a:solidFill>
                  <a:srgbClr val="000000"/>
                </a:solidFill>
              </a:rPr>
              <a:t>Muscle pseudohypertrophy is due to the fibrosis and fatty replacement of atrophic muscles, which are classical features of BMD.</a:t>
            </a:r>
          </a:p>
          <a:p>
            <a:pPr>
              <a:buClr>
                <a:srgbClr val="00B050"/>
              </a:buClr>
              <a:defRPr/>
            </a:pPr>
            <a:endParaRPr lang="sr-Cyrl-RS" altLang="en-US" sz="2600" dirty="0" smtClean="0"/>
          </a:p>
          <a:p>
            <a:pPr>
              <a:buClr>
                <a:srgbClr val="00B050"/>
              </a:buClr>
              <a:defRPr/>
            </a:pPr>
            <a:endParaRPr lang="sr-Cyrl-CS" altLang="en-US" sz="2600" b="1" dirty="0">
              <a:solidFill>
                <a:srgbClr val="00B050"/>
              </a:solidFill>
            </a:endParaRPr>
          </a:p>
          <a:p>
            <a:pPr marL="0" indent="0">
              <a:buClr>
                <a:srgbClr val="00B050"/>
              </a:buClr>
              <a:buNone/>
            </a:pPr>
            <a:r>
              <a:rPr lang="sr-Cyrl-RS" altLang="en-US" sz="2400" dirty="0" smtClean="0"/>
              <a:t>                            </a:t>
            </a:r>
            <a:endParaRPr lang="sr-Latn-CS" altLang="en-US" sz="2400" dirty="0"/>
          </a:p>
          <a:p>
            <a:pPr marL="0" indent="0">
              <a:buClr>
                <a:srgbClr val="00B050"/>
              </a:buClr>
              <a:buNone/>
            </a:pPr>
            <a:endParaRPr lang="sr-Cyrl-RS" altLang="sr-Latn-RS" b="1" dirty="0">
              <a:solidFill>
                <a:srgbClr val="FF0000"/>
              </a:solidFill>
              <a:latin typeface="Calibri" panose="020F0502020204030204" pitchFamily="34" charset="0"/>
            </a:endParaRPr>
          </a:p>
          <a:p>
            <a:pPr marL="0" indent="0">
              <a:buClr>
                <a:srgbClr val="00B050"/>
              </a:buClr>
              <a:buNone/>
            </a:pPr>
            <a:endParaRPr lang="sr-Cyrl-RS" altLang="sr-Latn-RS" b="1" dirty="0" smtClean="0">
              <a:solidFill>
                <a:srgbClr val="FF0000"/>
              </a:solidFill>
              <a:latin typeface="Calibri" panose="020F0502020204030204" pitchFamily="34" charset="0"/>
            </a:endParaRPr>
          </a:p>
        </p:txBody>
      </p:sp>
      <p:cxnSp>
        <p:nvCxnSpPr>
          <p:cNvPr id="5" name="Straight Connector 4"/>
          <p:cNvCxnSpPr/>
          <p:nvPr/>
        </p:nvCxnSpPr>
        <p:spPr>
          <a:xfrm flipV="1">
            <a:off x="954258" y="1371600"/>
            <a:ext cx="10283483" cy="9044"/>
          </a:xfrm>
          <a:prstGeom prst="line">
            <a:avLst/>
          </a:prstGeom>
          <a:ln w="38100">
            <a:solidFill>
              <a:srgbClr val="00B050"/>
            </a:solidFill>
          </a:ln>
        </p:spPr>
        <p:style>
          <a:lnRef idx="1">
            <a:schemeClr val="accent1"/>
          </a:lnRef>
          <a:fillRef idx="0">
            <a:schemeClr val="accent1"/>
          </a:fillRef>
          <a:effectRef idx="0">
            <a:schemeClr val="accent1"/>
          </a:effectRef>
          <a:fontRef idx="minor">
            <a:schemeClr val="tx1"/>
          </a:fontRef>
        </p:style>
      </p:cxnSp>
      <p:pic>
        <p:nvPicPr>
          <p:cNvPr id="6" name="Picture 5"/>
          <p:cNvPicPr>
            <a:picLocks noChangeAspect="1"/>
          </p:cNvPicPr>
          <p:nvPr/>
        </p:nvPicPr>
        <p:blipFill>
          <a:blip r:embed="rId2"/>
          <a:stretch>
            <a:fillRect/>
          </a:stretch>
        </p:blipFill>
        <p:spPr>
          <a:xfrm>
            <a:off x="10092266" y="2761624"/>
            <a:ext cx="2099733" cy="4096376"/>
          </a:xfrm>
          <a:prstGeom prst="rect">
            <a:avLst/>
          </a:prstGeom>
        </p:spPr>
      </p:pic>
    </p:spTree>
    <p:extLst>
      <p:ext uri="{BB962C8B-B14F-4D97-AF65-F5344CB8AC3E}">
        <p14:creationId xmlns:p14="http://schemas.microsoft.com/office/powerpoint/2010/main" xmlns="" val="1622102893"/>
      </p:ext>
    </p:extLst>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199" y="558318"/>
            <a:ext cx="10515600" cy="1325563"/>
          </a:xfrm>
        </p:spPr>
        <p:txBody>
          <a:bodyPr>
            <a:normAutofit fontScale="90000"/>
          </a:bodyPr>
          <a:lstStyle/>
          <a:p>
            <a:pPr lvl="0">
              <a:spcBef>
                <a:spcPts val="1000"/>
              </a:spcBef>
              <a:buClr>
                <a:srgbClr val="00B050"/>
              </a:buClr>
            </a:pPr>
            <a:r>
              <a:rPr lang="en-US" altLang="en-US" dirty="0" smtClean="0">
                <a:latin typeface="Comic Sans MS" panose="030F0702030302020204" pitchFamily="66" charset="0"/>
                <a:ea typeface="+mn-ea"/>
                <a:cs typeface="+mn-cs"/>
              </a:rPr>
              <a:t/>
            </a:r>
            <a:br>
              <a:rPr lang="en-US" altLang="en-US" dirty="0" smtClean="0">
                <a:latin typeface="Comic Sans MS" panose="030F0702030302020204" pitchFamily="66" charset="0"/>
                <a:ea typeface="+mn-ea"/>
                <a:cs typeface="+mn-cs"/>
              </a:rPr>
            </a:br>
            <a:r>
              <a:rPr lang="en-US" altLang="en-US" dirty="0" smtClean="0">
                <a:latin typeface="Comic Sans MS" panose="030F0702030302020204" pitchFamily="66" charset="0"/>
                <a:ea typeface="+mn-ea"/>
                <a:cs typeface="+mn-cs"/>
              </a:rPr>
              <a:t>Limb-girdle </a:t>
            </a:r>
            <a:r>
              <a:rPr lang="en-US" altLang="en-US" dirty="0">
                <a:latin typeface="Comic Sans MS" panose="030F0702030302020204" pitchFamily="66" charset="0"/>
                <a:ea typeface="+mn-ea"/>
                <a:cs typeface="+mn-cs"/>
              </a:rPr>
              <a:t>muscular </a:t>
            </a:r>
            <a:r>
              <a:rPr lang="en-US" altLang="en-US" dirty="0" smtClean="0">
                <a:latin typeface="Comic Sans MS" panose="030F0702030302020204" pitchFamily="66" charset="0"/>
                <a:ea typeface="+mn-ea"/>
                <a:cs typeface="+mn-cs"/>
              </a:rPr>
              <a:t>dystrophy (LGMD)</a:t>
            </a:r>
            <a:r>
              <a:rPr lang="sr-Cyrl-RS" altLang="en-US" sz="2600" b="1" dirty="0">
                <a:solidFill>
                  <a:srgbClr val="00B050"/>
                </a:solidFill>
                <a:latin typeface="Calibri" panose="020F0502020204030204"/>
                <a:ea typeface="+mn-ea"/>
                <a:cs typeface="+mn-cs"/>
              </a:rPr>
              <a:t/>
            </a:r>
            <a:br>
              <a:rPr lang="sr-Cyrl-RS" altLang="en-US" sz="2600" b="1" dirty="0">
                <a:solidFill>
                  <a:srgbClr val="00B050"/>
                </a:solidFill>
                <a:latin typeface="Calibri" panose="020F0502020204030204"/>
                <a:ea typeface="+mn-ea"/>
                <a:cs typeface="+mn-cs"/>
              </a:rPr>
            </a:br>
            <a:r>
              <a:rPr lang="sr-Cyrl-RS" altLang="en-US" sz="4000" b="1" dirty="0">
                <a:solidFill>
                  <a:srgbClr val="00B050"/>
                </a:solidFill>
              </a:rPr>
              <a:t/>
            </a:r>
            <a:br>
              <a:rPr lang="sr-Cyrl-RS" altLang="en-US" sz="4000" b="1" dirty="0">
                <a:solidFill>
                  <a:srgbClr val="00B050"/>
                </a:solidFill>
              </a:rPr>
            </a:br>
            <a:endParaRPr lang="en-US" sz="4000" dirty="0">
              <a:latin typeface="Comic Sans MS" panose="030F0702030302020204" pitchFamily="66" charset="0"/>
            </a:endParaRPr>
          </a:p>
        </p:txBody>
      </p:sp>
      <p:sp>
        <p:nvSpPr>
          <p:cNvPr id="3" name="Content Placeholder 2"/>
          <p:cNvSpPr>
            <a:spLocks noGrp="1"/>
          </p:cNvSpPr>
          <p:nvPr>
            <p:ph idx="1"/>
          </p:nvPr>
        </p:nvSpPr>
        <p:spPr>
          <a:xfrm>
            <a:off x="838199" y="2036618"/>
            <a:ext cx="11295772" cy="5181600"/>
          </a:xfrm>
        </p:spPr>
        <p:txBody>
          <a:bodyPr>
            <a:normAutofit lnSpcReduction="10000"/>
          </a:bodyPr>
          <a:lstStyle/>
          <a:p>
            <a:pPr marL="0" indent="0">
              <a:buClr>
                <a:srgbClr val="00B050"/>
              </a:buClr>
              <a:buNone/>
              <a:defRPr/>
            </a:pPr>
            <a:endParaRPr lang="sr-Cyrl-CS" altLang="en-US" b="1" dirty="0">
              <a:solidFill>
                <a:srgbClr val="00B050"/>
              </a:solidFill>
            </a:endParaRPr>
          </a:p>
          <a:p>
            <a:pPr>
              <a:buClr>
                <a:srgbClr val="00B050"/>
              </a:buClr>
              <a:buSzPct val="120000"/>
            </a:pPr>
            <a:r>
              <a:rPr lang="en-US" sz="2400" dirty="0" smtClean="0">
                <a:solidFill>
                  <a:srgbClr val="212121"/>
                </a:solidFill>
              </a:rPr>
              <a:t>LGMD </a:t>
            </a:r>
            <a:r>
              <a:rPr lang="en-US" sz="2400" dirty="0">
                <a:solidFill>
                  <a:srgbClr val="212121"/>
                </a:solidFill>
              </a:rPr>
              <a:t>defines a progressive weakness with </a:t>
            </a:r>
            <a:r>
              <a:rPr lang="en-US" sz="2400" b="1" dirty="0">
                <a:solidFill>
                  <a:schemeClr val="accent6"/>
                </a:solidFill>
              </a:rPr>
              <a:t>onset in the proximal limb girdle muscles</a:t>
            </a:r>
            <a:r>
              <a:rPr lang="en-US" sz="2400" dirty="0">
                <a:solidFill>
                  <a:srgbClr val="212121"/>
                </a:solidFill>
              </a:rPr>
              <a:t>, with age at onset of symptoms varying from early childhood (not congenital) to late adulthood </a:t>
            </a:r>
            <a:endParaRPr lang="en-US" sz="2400" dirty="0" smtClean="0">
              <a:solidFill>
                <a:srgbClr val="212121"/>
              </a:solidFill>
            </a:endParaRPr>
          </a:p>
          <a:p>
            <a:pPr>
              <a:buClr>
                <a:srgbClr val="00B050"/>
              </a:buClr>
              <a:buSzPct val="120000"/>
            </a:pPr>
            <a:r>
              <a:rPr lang="en-US" sz="2400" dirty="0" smtClean="0">
                <a:solidFill>
                  <a:srgbClr val="212121"/>
                </a:solidFill>
              </a:rPr>
              <a:t>These </a:t>
            </a:r>
            <a:r>
              <a:rPr lang="en-US" sz="2400" dirty="0">
                <a:solidFill>
                  <a:srgbClr val="212121"/>
                </a:solidFill>
              </a:rPr>
              <a:t>disorders present a wide spectrum of muscle involvement and wasting, spanning from very severe forms, such as those with childhood onset and rapid progression, to relatively benign forms with late </a:t>
            </a:r>
            <a:endParaRPr lang="en-US" sz="2400" dirty="0" smtClean="0">
              <a:solidFill>
                <a:srgbClr val="212121"/>
              </a:solidFill>
            </a:endParaRPr>
          </a:p>
          <a:p>
            <a:pPr>
              <a:buClr>
                <a:srgbClr val="00B050"/>
              </a:buClr>
              <a:buSzPct val="120000"/>
            </a:pPr>
            <a:r>
              <a:rPr lang="en-US" sz="2400" dirty="0">
                <a:solidFill>
                  <a:srgbClr val="202122"/>
                </a:solidFill>
              </a:rPr>
              <a:t>LGMD is a genetic </a:t>
            </a:r>
            <a:r>
              <a:rPr lang="en-US" sz="2400" dirty="0" smtClean="0">
                <a:solidFill>
                  <a:srgbClr val="202122"/>
                </a:solidFill>
              </a:rPr>
              <a:t>and heritable</a:t>
            </a:r>
            <a:r>
              <a:rPr lang="en-US" sz="2400" dirty="0">
                <a:solidFill>
                  <a:srgbClr val="202122"/>
                </a:solidFill>
              </a:rPr>
              <a:t> </a:t>
            </a:r>
            <a:r>
              <a:rPr lang="en-US" sz="2400" dirty="0" smtClean="0">
                <a:solidFill>
                  <a:srgbClr val="202122"/>
                </a:solidFill>
              </a:rPr>
              <a:t>disorder</a:t>
            </a:r>
            <a:r>
              <a:rPr lang="en-US" sz="2400" dirty="0">
                <a:solidFill>
                  <a:srgbClr val="202122"/>
                </a:solidFill>
              </a:rPr>
              <a:t>, due to one of many genetic mutations of proteins involved in muscle function. All currently identified LGMDs have an inheritance pattern that </a:t>
            </a:r>
            <a:r>
              <a:rPr lang="en-US" sz="2400" dirty="0" smtClean="0">
                <a:solidFill>
                  <a:srgbClr val="202122"/>
                </a:solidFill>
              </a:rPr>
              <a:t>is dominant (90%) or recessive (10%)</a:t>
            </a:r>
          </a:p>
          <a:p>
            <a:pPr>
              <a:buClr>
                <a:srgbClr val="00B050"/>
              </a:buClr>
              <a:buSzPct val="120000"/>
            </a:pPr>
            <a:r>
              <a:rPr lang="sr-Cyrl-RS" sz="2400" dirty="0" smtClean="0"/>
              <a:t> </a:t>
            </a:r>
            <a:r>
              <a:rPr lang="en-US" sz="2400" dirty="0"/>
              <a:t>So far, 32 forms of </a:t>
            </a:r>
            <a:r>
              <a:rPr lang="en-US" sz="2400" dirty="0" smtClean="0"/>
              <a:t>LGMD </a:t>
            </a:r>
            <a:r>
              <a:rPr lang="en-US" sz="2400" dirty="0"/>
              <a:t>have been </a:t>
            </a:r>
            <a:r>
              <a:rPr lang="en-US" sz="2400" dirty="0" smtClean="0"/>
              <a:t>identified</a:t>
            </a:r>
          </a:p>
          <a:p>
            <a:pPr>
              <a:buClr>
                <a:srgbClr val="00B050"/>
              </a:buClr>
              <a:buSzPct val="120000"/>
            </a:pPr>
            <a:r>
              <a:rPr lang="en-US" sz="2400" dirty="0"/>
              <a:t>Clinical </a:t>
            </a:r>
            <a:r>
              <a:rPr lang="en-US" sz="2400" dirty="0" smtClean="0"/>
              <a:t>presentation: </a:t>
            </a:r>
            <a:r>
              <a:rPr lang="en-US" sz="2400" dirty="0"/>
              <a:t>proximal, distal weaknesses, deformities, contractures, cardiac disorders/rhythm (depending on the type of UPMD</a:t>
            </a:r>
            <a:r>
              <a:rPr lang="en-US" sz="2400" dirty="0" smtClean="0"/>
              <a:t>)</a:t>
            </a:r>
            <a:r>
              <a:rPr lang="sr-Cyrl-RS" sz="2400" dirty="0" smtClean="0"/>
              <a:t> </a:t>
            </a:r>
            <a:r>
              <a:rPr lang="sr-Latn-CS" sz="2400" b="1" dirty="0"/>
              <a:t>	</a:t>
            </a:r>
            <a:endParaRPr lang="sr-Latn-CS" sz="2400" b="1" dirty="0">
              <a:solidFill>
                <a:srgbClr val="C00000"/>
              </a:solidFill>
            </a:endParaRPr>
          </a:p>
          <a:p>
            <a:pPr marL="0" indent="0">
              <a:buClr>
                <a:srgbClr val="00B050"/>
              </a:buClr>
              <a:buNone/>
            </a:pPr>
            <a:r>
              <a:rPr lang="sr-Cyrl-RS" altLang="en-US" sz="2400" dirty="0" smtClean="0"/>
              <a:t>    </a:t>
            </a:r>
            <a:endParaRPr lang="sr-Latn-CS" altLang="en-US" sz="2400" dirty="0"/>
          </a:p>
          <a:p>
            <a:pPr marL="0" indent="0">
              <a:buClr>
                <a:srgbClr val="00B050"/>
              </a:buClr>
              <a:buNone/>
            </a:pPr>
            <a:endParaRPr lang="sr-Cyrl-RS" altLang="sr-Latn-RS" b="1" dirty="0">
              <a:solidFill>
                <a:srgbClr val="FF0000"/>
              </a:solidFill>
              <a:latin typeface="Calibri" panose="020F0502020204030204" pitchFamily="34" charset="0"/>
            </a:endParaRPr>
          </a:p>
          <a:p>
            <a:pPr marL="0" indent="0">
              <a:buClr>
                <a:srgbClr val="00B050"/>
              </a:buClr>
              <a:buNone/>
            </a:pPr>
            <a:endParaRPr lang="sr-Cyrl-RS" altLang="sr-Latn-RS" b="1" dirty="0" smtClean="0">
              <a:solidFill>
                <a:srgbClr val="FF0000"/>
              </a:solidFill>
              <a:latin typeface="Calibri" panose="020F0502020204030204" pitchFamily="34" charset="0"/>
            </a:endParaRPr>
          </a:p>
        </p:txBody>
      </p:sp>
      <p:cxnSp>
        <p:nvCxnSpPr>
          <p:cNvPr id="5" name="Straight Connector 4"/>
          <p:cNvCxnSpPr/>
          <p:nvPr/>
        </p:nvCxnSpPr>
        <p:spPr>
          <a:xfrm flipV="1">
            <a:off x="954258" y="1371600"/>
            <a:ext cx="10283483" cy="9044"/>
          </a:xfrm>
          <a:prstGeom prst="line">
            <a:avLst/>
          </a:prstGeom>
          <a:ln w="38100">
            <a:solidFill>
              <a:srgbClr val="00B05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3440919448"/>
      </p:ext>
    </p:extLst>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199" y="558318"/>
            <a:ext cx="10515600" cy="1325563"/>
          </a:xfrm>
        </p:spPr>
        <p:txBody>
          <a:bodyPr>
            <a:normAutofit/>
          </a:bodyPr>
          <a:lstStyle/>
          <a:p>
            <a:r>
              <a:rPr lang="sr-Cyrl-RS" dirty="0">
                <a:solidFill>
                  <a:schemeClr val="accent5">
                    <a:lumMod val="75000"/>
                  </a:schemeClr>
                </a:solidFill>
                <a:latin typeface="Comic Sans MS" panose="030F0702030302020204" pitchFamily="66" charset="0"/>
              </a:rPr>
              <a:t> </a:t>
            </a:r>
            <a:r>
              <a:rPr lang="en-US" altLang="en-US" sz="4000" dirty="0">
                <a:solidFill>
                  <a:prstClr val="black"/>
                </a:solidFill>
                <a:latin typeface="Comic Sans MS" panose="030F0702030302020204" pitchFamily="66" charset="0"/>
              </a:rPr>
              <a:t>Limb-girdle muscular dystrophy </a:t>
            </a:r>
            <a:r>
              <a:rPr lang="en-US" altLang="en-US" sz="4000" dirty="0" smtClean="0">
                <a:solidFill>
                  <a:prstClr val="black"/>
                </a:solidFill>
                <a:latin typeface="Comic Sans MS" panose="030F0702030302020204" pitchFamily="66" charset="0"/>
              </a:rPr>
              <a:t/>
            </a:r>
            <a:br>
              <a:rPr lang="en-US" altLang="en-US" sz="4000" dirty="0" smtClean="0">
                <a:solidFill>
                  <a:prstClr val="black"/>
                </a:solidFill>
                <a:latin typeface="Comic Sans MS" panose="030F0702030302020204" pitchFamily="66" charset="0"/>
              </a:rPr>
            </a:br>
            <a:endParaRPr lang="en-US" sz="4000" dirty="0">
              <a:latin typeface="Comic Sans MS" panose="030F0702030302020204" pitchFamily="66" charset="0"/>
            </a:endParaRPr>
          </a:p>
        </p:txBody>
      </p:sp>
      <p:sp>
        <p:nvSpPr>
          <p:cNvPr id="3" name="Content Placeholder 2"/>
          <p:cNvSpPr>
            <a:spLocks noGrp="1"/>
          </p:cNvSpPr>
          <p:nvPr>
            <p:ph idx="1"/>
          </p:nvPr>
        </p:nvSpPr>
        <p:spPr>
          <a:xfrm>
            <a:off x="838199" y="2036618"/>
            <a:ext cx="11295772" cy="5181600"/>
          </a:xfrm>
        </p:spPr>
        <p:txBody>
          <a:bodyPr>
            <a:normAutofit/>
          </a:bodyPr>
          <a:lstStyle/>
          <a:p>
            <a:pPr marL="0" indent="0">
              <a:buClr>
                <a:srgbClr val="00B050"/>
              </a:buClr>
              <a:buNone/>
            </a:pPr>
            <a:r>
              <a:rPr lang="sr-Cyrl-RS" altLang="en-US" sz="2400" dirty="0" smtClean="0"/>
              <a:t>    </a:t>
            </a:r>
            <a:endParaRPr lang="sr-Latn-CS" altLang="en-US" sz="2400" dirty="0"/>
          </a:p>
          <a:p>
            <a:pPr marL="0" indent="0">
              <a:buClr>
                <a:srgbClr val="00B050"/>
              </a:buClr>
              <a:buNone/>
            </a:pPr>
            <a:endParaRPr lang="sr-Cyrl-RS" altLang="sr-Latn-RS" b="1" dirty="0">
              <a:solidFill>
                <a:srgbClr val="FF0000"/>
              </a:solidFill>
              <a:latin typeface="Calibri" panose="020F0502020204030204" pitchFamily="34" charset="0"/>
            </a:endParaRPr>
          </a:p>
          <a:p>
            <a:pPr marL="0" indent="0">
              <a:buClr>
                <a:srgbClr val="00B050"/>
              </a:buClr>
              <a:buNone/>
            </a:pPr>
            <a:endParaRPr lang="sr-Cyrl-RS" altLang="sr-Latn-RS" b="1" dirty="0" smtClean="0">
              <a:solidFill>
                <a:srgbClr val="FF0000"/>
              </a:solidFill>
              <a:latin typeface="Calibri" panose="020F0502020204030204" pitchFamily="34" charset="0"/>
            </a:endParaRPr>
          </a:p>
        </p:txBody>
      </p:sp>
      <p:cxnSp>
        <p:nvCxnSpPr>
          <p:cNvPr id="5" name="Straight Connector 4"/>
          <p:cNvCxnSpPr/>
          <p:nvPr/>
        </p:nvCxnSpPr>
        <p:spPr>
          <a:xfrm flipV="1">
            <a:off x="954258" y="1371600"/>
            <a:ext cx="10283483" cy="9044"/>
          </a:xfrm>
          <a:prstGeom prst="line">
            <a:avLst/>
          </a:prstGeom>
          <a:ln w="38100">
            <a:solidFill>
              <a:srgbClr val="00B050"/>
            </a:solidFill>
          </a:ln>
        </p:spPr>
        <p:style>
          <a:lnRef idx="1">
            <a:schemeClr val="accent1"/>
          </a:lnRef>
          <a:fillRef idx="0">
            <a:schemeClr val="accent1"/>
          </a:fillRef>
          <a:effectRef idx="0">
            <a:schemeClr val="accent1"/>
          </a:effectRef>
          <a:fontRef idx="minor">
            <a:schemeClr val="tx1"/>
          </a:fontRef>
        </p:style>
      </p:cxnSp>
      <p:pic>
        <p:nvPicPr>
          <p:cNvPr id="4" name="Picture 3"/>
          <p:cNvPicPr>
            <a:picLocks noChangeAspect="1"/>
          </p:cNvPicPr>
          <p:nvPr/>
        </p:nvPicPr>
        <p:blipFill>
          <a:blip r:embed="rId2"/>
          <a:stretch>
            <a:fillRect/>
          </a:stretch>
        </p:blipFill>
        <p:spPr>
          <a:xfrm>
            <a:off x="498933" y="1684777"/>
            <a:ext cx="2978558" cy="4901609"/>
          </a:xfrm>
          <a:prstGeom prst="rect">
            <a:avLst/>
          </a:prstGeom>
        </p:spPr>
      </p:pic>
      <p:pic>
        <p:nvPicPr>
          <p:cNvPr id="6" name="Picture 5"/>
          <p:cNvPicPr>
            <a:picLocks noChangeAspect="1"/>
          </p:cNvPicPr>
          <p:nvPr/>
        </p:nvPicPr>
        <p:blipFill>
          <a:blip r:embed="rId3"/>
          <a:stretch>
            <a:fillRect/>
          </a:stretch>
        </p:blipFill>
        <p:spPr>
          <a:xfrm>
            <a:off x="3781199" y="1713427"/>
            <a:ext cx="3627434" cy="4872959"/>
          </a:xfrm>
          <a:prstGeom prst="rect">
            <a:avLst/>
          </a:prstGeom>
        </p:spPr>
      </p:pic>
      <p:pic>
        <p:nvPicPr>
          <p:cNvPr id="7" name="Picture 6"/>
          <p:cNvPicPr>
            <a:picLocks noChangeAspect="1"/>
          </p:cNvPicPr>
          <p:nvPr/>
        </p:nvPicPr>
        <p:blipFill>
          <a:blip r:embed="rId4"/>
          <a:stretch>
            <a:fillRect/>
          </a:stretch>
        </p:blipFill>
        <p:spPr>
          <a:xfrm>
            <a:off x="7654324" y="1713427"/>
            <a:ext cx="3907875" cy="4872959"/>
          </a:xfrm>
          <a:prstGeom prst="rect">
            <a:avLst/>
          </a:prstGeom>
        </p:spPr>
      </p:pic>
    </p:spTree>
    <p:extLst>
      <p:ext uri="{BB962C8B-B14F-4D97-AF65-F5344CB8AC3E}">
        <p14:creationId xmlns:p14="http://schemas.microsoft.com/office/powerpoint/2010/main" xmlns="" val="1467065792"/>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716705"/>
            <a:ext cx="10515600" cy="1325563"/>
          </a:xfrm>
        </p:spPr>
        <p:txBody>
          <a:bodyPr>
            <a:normAutofit/>
          </a:bodyPr>
          <a:lstStyle/>
          <a:p>
            <a:r>
              <a:rPr lang="en-US" dirty="0" smtClean="0">
                <a:solidFill>
                  <a:schemeClr val="tx1">
                    <a:lumMod val="95000"/>
                    <a:lumOff val="5000"/>
                  </a:schemeClr>
                </a:solidFill>
                <a:latin typeface="Comic Sans MS" panose="030F0702030302020204" pitchFamily="66" charset="0"/>
              </a:rPr>
              <a:t>Electroneurography</a:t>
            </a:r>
            <a:r>
              <a:rPr lang="sr-Cyrl-RS" b="1" dirty="0">
                <a:solidFill>
                  <a:srgbClr val="00B050"/>
                </a:solidFill>
              </a:rPr>
              <a:t/>
            </a:r>
            <a:br>
              <a:rPr lang="sr-Cyrl-RS" b="1" dirty="0">
                <a:solidFill>
                  <a:srgbClr val="00B050"/>
                </a:solidFill>
              </a:rPr>
            </a:br>
            <a:endParaRPr lang="en-US" dirty="0">
              <a:latin typeface="Comic Sans MS" panose="030F0702030302020204" pitchFamily="66" charset="0"/>
            </a:endParaRPr>
          </a:p>
        </p:txBody>
      </p:sp>
      <p:sp>
        <p:nvSpPr>
          <p:cNvPr id="3" name="Content Placeholder 2"/>
          <p:cNvSpPr>
            <a:spLocks noGrp="1"/>
          </p:cNvSpPr>
          <p:nvPr>
            <p:ph idx="1"/>
          </p:nvPr>
        </p:nvSpPr>
        <p:spPr>
          <a:xfrm>
            <a:off x="685800" y="2311006"/>
            <a:ext cx="10515600" cy="4351338"/>
          </a:xfrm>
        </p:spPr>
        <p:txBody>
          <a:bodyPr>
            <a:normAutofit/>
          </a:bodyPr>
          <a:lstStyle/>
          <a:p>
            <a:pPr>
              <a:buClr>
                <a:srgbClr val="00B050"/>
              </a:buClr>
            </a:pPr>
            <a:r>
              <a:rPr lang="en-US" sz="2600" dirty="0"/>
              <a:t>It measures the speed of conduction through the nerves    </a:t>
            </a:r>
            <a:endParaRPr lang="en-US" sz="2600" dirty="0" smtClean="0"/>
          </a:p>
          <a:p>
            <a:pPr marL="0" indent="0">
              <a:buClr>
                <a:srgbClr val="00B050"/>
              </a:buClr>
              <a:buNone/>
            </a:pPr>
            <a:r>
              <a:rPr lang="en-US" sz="2600" dirty="0"/>
              <a:t> </a:t>
            </a:r>
            <a:r>
              <a:rPr lang="en-US" sz="2600" dirty="0" smtClean="0"/>
              <a:t>   </a:t>
            </a:r>
            <a:r>
              <a:rPr lang="en-US" sz="2600" dirty="0"/>
              <a:t>- motor    </a:t>
            </a:r>
            <a:endParaRPr lang="en-US" sz="2600" dirty="0" smtClean="0"/>
          </a:p>
          <a:p>
            <a:pPr marL="0" indent="0">
              <a:buClr>
                <a:srgbClr val="00B050"/>
              </a:buClr>
              <a:buNone/>
            </a:pPr>
            <a:r>
              <a:rPr lang="en-US" sz="2600" dirty="0"/>
              <a:t> </a:t>
            </a:r>
            <a:r>
              <a:rPr lang="en-US" sz="2600" dirty="0" smtClean="0"/>
              <a:t>   </a:t>
            </a:r>
            <a:r>
              <a:rPr lang="en-US" sz="2600" dirty="0"/>
              <a:t>-sensitive    </a:t>
            </a:r>
            <a:endParaRPr lang="en-US" sz="2600" dirty="0" smtClean="0"/>
          </a:p>
          <a:p>
            <a:pPr marL="0" indent="0">
              <a:buClr>
                <a:srgbClr val="00B050"/>
              </a:buClr>
              <a:buNone/>
            </a:pPr>
            <a:r>
              <a:rPr lang="en-US" sz="2600" dirty="0"/>
              <a:t> </a:t>
            </a:r>
            <a:r>
              <a:rPr lang="en-US" sz="2600" dirty="0" smtClean="0"/>
              <a:t>   </a:t>
            </a:r>
            <a:r>
              <a:rPr lang="en-US" sz="2600" dirty="0"/>
              <a:t>- myelin     </a:t>
            </a:r>
            <a:endParaRPr lang="en-US" sz="2600" dirty="0" smtClean="0"/>
          </a:p>
          <a:p>
            <a:pPr marL="0" indent="0">
              <a:buClr>
                <a:srgbClr val="00B050"/>
              </a:buClr>
              <a:buNone/>
            </a:pPr>
            <a:r>
              <a:rPr lang="en-US" sz="2600" dirty="0"/>
              <a:t> </a:t>
            </a:r>
            <a:r>
              <a:rPr lang="en-US" sz="2600" dirty="0" smtClean="0"/>
              <a:t>   - </a:t>
            </a:r>
            <a:r>
              <a:rPr lang="en-US" sz="2600" dirty="0"/>
              <a:t>axon     </a:t>
            </a:r>
            <a:endParaRPr lang="en-US" sz="2600" dirty="0" smtClean="0"/>
          </a:p>
          <a:p>
            <a:pPr marL="0" indent="0">
              <a:buClr>
                <a:srgbClr val="00B050"/>
              </a:buClr>
              <a:buNone/>
            </a:pPr>
            <a:r>
              <a:rPr lang="en-US" sz="2600" dirty="0"/>
              <a:t> </a:t>
            </a:r>
            <a:r>
              <a:rPr lang="en-US" sz="2600" dirty="0" smtClean="0"/>
              <a:t>   -</a:t>
            </a:r>
            <a:r>
              <a:rPr lang="en-US" sz="2600" dirty="0"/>
              <a:t>what is the distribution (mono, polyneuropathy</a:t>
            </a:r>
            <a:r>
              <a:rPr lang="en-US" sz="2600" dirty="0" smtClean="0"/>
              <a:t>...)</a:t>
            </a:r>
            <a:endParaRPr lang="sr-Cyrl-RS" sz="2600" dirty="0" smtClean="0"/>
          </a:p>
        </p:txBody>
      </p:sp>
      <p:cxnSp>
        <p:nvCxnSpPr>
          <p:cNvPr id="4" name="Straight Connector 3"/>
          <p:cNvCxnSpPr/>
          <p:nvPr/>
        </p:nvCxnSpPr>
        <p:spPr>
          <a:xfrm flipV="1">
            <a:off x="685800" y="1379487"/>
            <a:ext cx="10515600" cy="42206"/>
          </a:xfrm>
          <a:prstGeom prst="line">
            <a:avLst/>
          </a:prstGeom>
          <a:ln w="38100">
            <a:solidFill>
              <a:srgbClr val="00B05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1660830553"/>
      </p:ext>
    </p:extLst>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1242964" cy="1325563"/>
          </a:xfrm>
        </p:spPr>
        <p:txBody>
          <a:bodyPr>
            <a:normAutofit fontScale="90000"/>
          </a:bodyPr>
          <a:lstStyle/>
          <a:p>
            <a:r>
              <a:rPr lang="sr-Cyrl-RS" dirty="0">
                <a:solidFill>
                  <a:schemeClr val="accent5">
                    <a:lumMod val="75000"/>
                  </a:schemeClr>
                </a:solidFill>
                <a:latin typeface="Comic Sans MS" panose="030F0702030302020204" pitchFamily="66" charset="0"/>
              </a:rPr>
              <a:t> </a:t>
            </a:r>
            <a:r>
              <a:rPr lang="en-US" dirty="0" smtClean="0">
                <a:solidFill>
                  <a:schemeClr val="accent5">
                    <a:lumMod val="75000"/>
                  </a:schemeClr>
                </a:solidFill>
                <a:latin typeface="Comic Sans MS" panose="030F0702030302020204" pitchFamily="66" charset="0"/>
              </a:rPr>
              <a:t/>
            </a:r>
            <a:br>
              <a:rPr lang="en-US" dirty="0" smtClean="0">
                <a:solidFill>
                  <a:schemeClr val="accent5">
                    <a:lumMod val="75000"/>
                  </a:schemeClr>
                </a:solidFill>
                <a:latin typeface="Comic Sans MS" panose="030F0702030302020204" pitchFamily="66" charset="0"/>
              </a:rPr>
            </a:br>
            <a:r>
              <a:rPr lang="en-US" sz="4200" dirty="0" smtClean="0">
                <a:latin typeface="Comic Sans MS" panose="030F0702030302020204" pitchFamily="66" charset="0"/>
              </a:rPr>
              <a:t>Facioscapulohumeral </a:t>
            </a:r>
            <a:r>
              <a:rPr lang="en-US" sz="4200" dirty="0">
                <a:latin typeface="Comic Sans MS" panose="030F0702030302020204" pitchFamily="66" charset="0"/>
              </a:rPr>
              <a:t>muscular dystrophy </a:t>
            </a:r>
            <a:r>
              <a:rPr lang="en-US" sz="4200" dirty="0" smtClean="0">
                <a:latin typeface="Comic Sans MS" panose="030F0702030302020204" pitchFamily="66" charset="0"/>
              </a:rPr>
              <a:t>(FSHD)</a:t>
            </a:r>
            <a:r>
              <a:rPr lang="sr-Cyrl-RS" altLang="en-US" sz="4000" b="1" dirty="0">
                <a:solidFill>
                  <a:srgbClr val="00B050"/>
                </a:solidFill>
              </a:rPr>
              <a:t/>
            </a:r>
            <a:br>
              <a:rPr lang="sr-Cyrl-RS" altLang="en-US" sz="4000" b="1" dirty="0">
                <a:solidFill>
                  <a:srgbClr val="00B050"/>
                </a:solidFill>
              </a:rPr>
            </a:br>
            <a:endParaRPr lang="en-US" sz="4000" dirty="0">
              <a:latin typeface="Comic Sans MS" panose="030F0702030302020204" pitchFamily="66" charset="0"/>
            </a:endParaRPr>
          </a:p>
        </p:txBody>
      </p:sp>
      <p:sp>
        <p:nvSpPr>
          <p:cNvPr id="3" name="Content Placeholder 2"/>
          <p:cNvSpPr>
            <a:spLocks noGrp="1"/>
          </p:cNvSpPr>
          <p:nvPr>
            <p:ph idx="1"/>
          </p:nvPr>
        </p:nvSpPr>
        <p:spPr>
          <a:xfrm>
            <a:off x="954258" y="2387119"/>
            <a:ext cx="11295772" cy="5181600"/>
          </a:xfrm>
        </p:spPr>
        <p:txBody>
          <a:bodyPr>
            <a:normAutofit/>
          </a:bodyPr>
          <a:lstStyle/>
          <a:p>
            <a:pPr marL="0" indent="0">
              <a:buClr>
                <a:srgbClr val="00B050"/>
              </a:buClr>
              <a:buNone/>
              <a:defRPr/>
            </a:pPr>
            <a:endParaRPr lang="sr-Cyrl-CS" altLang="en-US" sz="2600" b="1" dirty="0">
              <a:solidFill>
                <a:srgbClr val="00B050"/>
              </a:solidFill>
            </a:endParaRPr>
          </a:p>
          <a:p>
            <a:pPr>
              <a:buClr>
                <a:srgbClr val="00B050"/>
              </a:buClr>
            </a:pPr>
            <a:r>
              <a:rPr lang="en-US" sz="2400" dirty="0">
                <a:solidFill>
                  <a:srgbClr val="414042"/>
                </a:solidFill>
              </a:rPr>
              <a:t>G</a:t>
            </a:r>
            <a:r>
              <a:rPr lang="en-US" sz="2400" dirty="0" smtClean="0">
                <a:solidFill>
                  <a:srgbClr val="414042"/>
                </a:solidFill>
              </a:rPr>
              <a:t>enetic </a:t>
            </a:r>
            <a:r>
              <a:rPr lang="en-US" sz="2400" dirty="0">
                <a:solidFill>
                  <a:srgbClr val="414042"/>
                </a:solidFill>
              </a:rPr>
              <a:t>muscle disorder in which the </a:t>
            </a:r>
            <a:r>
              <a:rPr lang="en-US" sz="2400" b="1" dirty="0">
                <a:solidFill>
                  <a:srgbClr val="00B050"/>
                </a:solidFill>
              </a:rPr>
              <a:t>muscles of the face, shoulder blades, and upper arms are among the most affected </a:t>
            </a:r>
            <a:endParaRPr lang="en-US" sz="2400" b="1" dirty="0" smtClean="0">
              <a:solidFill>
                <a:srgbClr val="00B050"/>
              </a:solidFill>
            </a:endParaRPr>
          </a:p>
          <a:p>
            <a:pPr>
              <a:buClr>
                <a:srgbClr val="00B050"/>
              </a:buClr>
            </a:pPr>
            <a:r>
              <a:rPr lang="en-US" sz="2400" dirty="0" smtClean="0"/>
              <a:t>Unequal (nonsymmetrical) weakness</a:t>
            </a:r>
            <a:endParaRPr lang="en-US" sz="2400" b="1" dirty="0" smtClean="0">
              <a:solidFill>
                <a:srgbClr val="00B050"/>
              </a:solidFill>
            </a:endParaRPr>
          </a:p>
          <a:p>
            <a:pPr>
              <a:buClr>
                <a:srgbClr val="00B050"/>
              </a:buClr>
            </a:pPr>
            <a:r>
              <a:rPr lang="en-US" sz="2400" dirty="0" smtClean="0">
                <a:solidFill>
                  <a:srgbClr val="202122"/>
                </a:solidFill>
              </a:rPr>
              <a:t>Inheritance </a:t>
            </a:r>
            <a:r>
              <a:rPr lang="en-US" sz="2400" dirty="0">
                <a:solidFill>
                  <a:srgbClr val="202122"/>
                </a:solidFill>
              </a:rPr>
              <a:t>pattern that is dominant </a:t>
            </a:r>
            <a:endParaRPr lang="sr-Cyrl-RS" altLang="en-US" sz="2600" dirty="0" smtClean="0"/>
          </a:p>
          <a:p>
            <a:pPr>
              <a:buClr>
                <a:srgbClr val="00B050"/>
              </a:buClr>
            </a:pPr>
            <a:r>
              <a:rPr lang="en-US" sz="2400" dirty="0">
                <a:solidFill>
                  <a:srgbClr val="414042"/>
                </a:solidFill>
              </a:rPr>
              <a:t>In around 90% of FSHD patients, symptoms usually begin before age 20</a:t>
            </a:r>
            <a:endParaRPr lang="sr-Cyrl-RS" altLang="en-US" sz="2600" b="1" dirty="0" smtClean="0">
              <a:solidFill>
                <a:srgbClr val="00B050"/>
              </a:solidFill>
            </a:endParaRPr>
          </a:p>
          <a:p>
            <a:pPr>
              <a:buClr>
                <a:srgbClr val="00B050"/>
              </a:buClr>
            </a:pPr>
            <a:r>
              <a:rPr lang="en-US" altLang="en-US" sz="2600" dirty="0"/>
              <a:t>It affects both sexes </a:t>
            </a:r>
            <a:r>
              <a:rPr lang="en-US" altLang="en-US" sz="2600" dirty="0" smtClean="0"/>
              <a:t>equally</a:t>
            </a:r>
          </a:p>
          <a:p>
            <a:pPr>
              <a:buClr>
                <a:srgbClr val="00B050"/>
              </a:buClr>
            </a:pPr>
            <a:r>
              <a:rPr lang="en-US" altLang="en-US" sz="2600" dirty="0" smtClean="0"/>
              <a:t>Problems </a:t>
            </a:r>
            <a:r>
              <a:rPr lang="en-US" altLang="en-US" sz="2600" dirty="0"/>
              <a:t>with chewing, swallowing and speech typically </a:t>
            </a:r>
            <a:r>
              <a:rPr lang="en-US" altLang="en-US" sz="2600" dirty="0" smtClean="0"/>
              <a:t>occur</a:t>
            </a:r>
            <a:br>
              <a:rPr lang="en-US" altLang="en-US" sz="2600" dirty="0" smtClean="0"/>
            </a:br>
            <a:r>
              <a:rPr lang="en-US" altLang="en-US" sz="2600" dirty="0" smtClean="0"/>
              <a:t>The </a:t>
            </a:r>
            <a:r>
              <a:rPr lang="en-US" altLang="en-US" sz="2600" dirty="0"/>
              <a:t>face looks like a mask due to muscle </a:t>
            </a:r>
            <a:r>
              <a:rPr lang="en-US" altLang="en-US" sz="2600" dirty="0" smtClean="0"/>
              <a:t>atrophy</a:t>
            </a:r>
            <a:endParaRPr lang="sr-Cyrl-RS" altLang="sr-Latn-RS" b="1" dirty="0">
              <a:solidFill>
                <a:srgbClr val="FF0000"/>
              </a:solidFill>
            </a:endParaRPr>
          </a:p>
          <a:p>
            <a:pPr marL="0" indent="0">
              <a:buClr>
                <a:srgbClr val="00B050"/>
              </a:buClr>
              <a:buNone/>
            </a:pPr>
            <a:endParaRPr lang="sr-Cyrl-RS" altLang="sr-Latn-RS" b="1" dirty="0" smtClean="0">
              <a:solidFill>
                <a:srgbClr val="FF0000"/>
              </a:solidFill>
              <a:latin typeface="Calibri" panose="020F0502020204030204" pitchFamily="34" charset="0"/>
            </a:endParaRPr>
          </a:p>
        </p:txBody>
      </p:sp>
      <p:cxnSp>
        <p:nvCxnSpPr>
          <p:cNvPr id="5" name="Straight Connector 4"/>
          <p:cNvCxnSpPr/>
          <p:nvPr/>
        </p:nvCxnSpPr>
        <p:spPr>
          <a:xfrm flipV="1">
            <a:off x="954258" y="1371600"/>
            <a:ext cx="10283483" cy="9044"/>
          </a:xfrm>
          <a:prstGeom prst="line">
            <a:avLst/>
          </a:prstGeom>
          <a:ln w="38100">
            <a:solidFill>
              <a:srgbClr val="00B05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705114100"/>
      </p:ext>
    </p:extLst>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1242964" cy="1325563"/>
          </a:xfrm>
        </p:spPr>
        <p:txBody>
          <a:bodyPr>
            <a:normAutofit fontScale="90000"/>
          </a:bodyPr>
          <a:lstStyle/>
          <a:p>
            <a:r>
              <a:rPr lang="sr-Cyrl-RS" dirty="0">
                <a:solidFill>
                  <a:schemeClr val="accent5">
                    <a:lumMod val="75000"/>
                  </a:schemeClr>
                </a:solidFill>
                <a:latin typeface="Comic Sans MS" panose="030F0702030302020204" pitchFamily="66" charset="0"/>
              </a:rPr>
              <a:t> </a:t>
            </a:r>
            <a:r>
              <a:rPr lang="en-US" dirty="0" smtClean="0">
                <a:solidFill>
                  <a:schemeClr val="accent5">
                    <a:lumMod val="75000"/>
                  </a:schemeClr>
                </a:solidFill>
                <a:latin typeface="Comic Sans MS" panose="030F0702030302020204" pitchFamily="66" charset="0"/>
              </a:rPr>
              <a:t/>
            </a:r>
            <a:br>
              <a:rPr lang="en-US" dirty="0" smtClean="0">
                <a:solidFill>
                  <a:schemeClr val="accent5">
                    <a:lumMod val="75000"/>
                  </a:schemeClr>
                </a:solidFill>
                <a:latin typeface="Comic Sans MS" panose="030F0702030302020204" pitchFamily="66" charset="0"/>
              </a:rPr>
            </a:br>
            <a:r>
              <a:rPr lang="en-US" sz="4200" dirty="0" smtClean="0">
                <a:solidFill>
                  <a:srgbClr val="00B050"/>
                </a:solidFill>
                <a:latin typeface="+mn-lt"/>
              </a:rPr>
              <a:t>Facial weakness</a:t>
            </a:r>
            <a:r>
              <a:rPr lang="sr-Cyrl-RS" altLang="en-US" sz="4000" b="1" dirty="0">
                <a:solidFill>
                  <a:srgbClr val="00B050"/>
                </a:solidFill>
              </a:rPr>
              <a:t/>
            </a:r>
            <a:br>
              <a:rPr lang="sr-Cyrl-RS" altLang="en-US" sz="4000" b="1" dirty="0">
                <a:solidFill>
                  <a:srgbClr val="00B050"/>
                </a:solidFill>
              </a:rPr>
            </a:br>
            <a:endParaRPr lang="en-US" sz="4000" dirty="0">
              <a:latin typeface="Comic Sans MS" panose="030F0702030302020204" pitchFamily="66" charset="0"/>
            </a:endParaRPr>
          </a:p>
        </p:txBody>
      </p:sp>
      <p:sp>
        <p:nvSpPr>
          <p:cNvPr id="3" name="Content Placeholder 2"/>
          <p:cNvSpPr>
            <a:spLocks noGrp="1"/>
          </p:cNvSpPr>
          <p:nvPr>
            <p:ph idx="1"/>
          </p:nvPr>
        </p:nvSpPr>
        <p:spPr>
          <a:xfrm>
            <a:off x="811796" y="1833963"/>
            <a:ext cx="11295772" cy="5181600"/>
          </a:xfrm>
        </p:spPr>
        <p:txBody>
          <a:bodyPr>
            <a:normAutofit fontScale="92500" lnSpcReduction="20000"/>
          </a:bodyPr>
          <a:lstStyle/>
          <a:p>
            <a:pPr marL="0" indent="0">
              <a:buClr>
                <a:srgbClr val="00B050"/>
              </a:buClr>
              <a:buNone/>
              <a:defRPr/>
            </a:pPr>
            <a:endParaRPr lang="sr-Cyrl-CS" altLang="en-US" sz="2600" b="1" dirty="0">
              <a:solidFill>
                <a:srgbClr val="00B050"/>
              </a:solidFill>
            </a:endParaRPr>
          </a:p>
          <a:p>
            <a:r>
              <a:rPr lang="en-US" sz="2400" dirty="0">
                <a:solidFill>
                  <a:srgbClr val="202122"/>
                </a:solidFill>
                <a:latin typeface="Arial" panose="020B0604020202020204" pitchFamily="34" charset="0"/>
              </a:rPr>
              <a:t>Weakness of the muscles of the face is the most distinguishing sign of </a:t>
            </a:r>
            <a:r>
              <a:rPr lang="en-US" sz="2400" dirty="0" smtClean="0">
                <a:solidFill>
                  <a:srgbClr val="202122"/>
                </a:solidFill>
                <a:latin typeface="Arial" panose="020B0604020202020204" pitchFamily="34" charset="0"/>
              </a:rPr>
              <a:t>FSHD</a:t>
            </a:r>
          </a:p>
          <a:p>
            <a:r>
              <a:rPr lang="en-US" sz="2400" dirty="0" smtClean="0">
                <a:solidFill>
                  <a:srgbClr val="202122"/>
                </a:solidFill>
                <a:latin typeface="Arial" panose="020B0604020202020204" pitchFamily="34" charset="0"/>
              </a:rPr>
              <a:t>It </a:t>
            </a:r>
            <a:r>
              <a:rPr lang="en-US" sz="2400" dirty="0">
                <a:solidFill>
                  <a:srgbClr val="202122"/>
                </a:solidFill>
                <a:latin typeface="Arial" panose="020B0604020202020204" pitchFamily="34" charset="0"/>
              </a:rPr>
              <a:t>is typically the earliest sign, although it is rarely the initial </a:t>
            </a:r>
            <a:r>
              <a:rPr lang="en-US" sz="2400" dirty="0" smtClean="0">
                <a:solidFill>
                  <a:srgbClr val="202122"/>
                </a:solidFill>
                <a:latin typeface="Arial" panose="020B0604020202020204" pitchFamily="34" charset="0"/>
              </a:rPr>
              <a:t>complaint</a:t>
            </a:r>
          </a:p>
          <a:p>
            <a:r>
              <a:rPr lang="en-US" sz="2400" dirty="0" smtClean="0">
                <a:solidFill>
                  <a:srgbClr val="202122"/>
                </a:solidFill>
                <a:latin typeface="Arial" panose="020B0604020202020204" pitchFamily="34" charset="0"/>
              </a:rPr>
              <a:t>At </a:t>
            </a:r>
            <a:r>
              <a:rPr lang="en-US" sz="2400" dirty="0">
                <a:solidFill>
                  <a:srgbClr val="202122"/>
                </a:solidFill>
                <a:latin typeface="Arial" panose="020B0604020202020204" pitchFamily="34" charset="0"/>
              </a:rPr>
              <a:t>least mild facial weakness can be found in 90% or more with </a:t>
            </a:r>
            <a:r>
              <a:rPr lang="en-US" sz="2400" dirty="0" smtClean="0">
                <a:solidFill>
                  <a:srgbClr val="202122"/>
                </a:solidFill>
                <a:latin typeface="Arial" panose="020B0604020202020204" pitchFamily="34" charset="0"/>
              </a:rPr>
              <a:t>FSHD</a:t>
            </a:r>
          </a:p>
          <a:p>
            <a:r>
              <a:rPr lang="en-US" sz="2400" dirty="0">
                <a:solidFill>
                  <a:srgbClr val="202122"/>
                </a:solidFill>
                <a:latin typeface="Arial" panose="020B0604020202020204" pitchFamily="34" charset="0"/>
              </a:rPr>
              <a:t> One of the most common deficits is inability to close the eyelids, which can result in sleeping with the eyelids open and dry </a:t>
            </a:r>
            <a:r>
              <a:rPr lang="en-US" sz="2400" dirty="0" smtClean="0">
                <a:solidFill>
                  <a:srgbClr val="202122"/>
                </a:solidFill>
                <a:latin typeface="Arial" panose="020B0604020202020204" pitchFamily="34" charset="0"/>
              </a:rPr>
              <a:t>eyes (orbicularis oculli</a:t>
            </a:r>
            <a:r>
              <a:rPr lang="en-US" sz="2400" dirty="0">
                <a:solidFill>
                  <a:srgbClr val="202122"/>
                </a:solidFill>
                <a:latin typeface="Arial" panose="020B0604020202020204" pitchFamily="34" charset="0"/>
              </a:rPr>
              <a:t> </a:t>
            </a:r>
            <a:r>
              <a:rPr lang="en-US" sz="2400" dirty="0" smtClean="0">
                <a:solidFill>
                  <a:srgbClr val="202122"/>
                </a:solidFill>
                <a:latin typeface="Arial" panose="020B0604020202020204" pitchFamily="34" charset="0"/>
              </a:rPr>
              <a:t>muscle)</a:t>
            </a:r>
          </a:p>
          <a:p>
            <a:r>
              <a:rPr lang="en-US" sz="2400" dirty="0" smtClean="0">
                <a:solidFill>
                  <a:srgbClr val="202122"/>
                </a:solidFill>
                <a:latin typeface="Arial" panose="020B0604020202020204" pitchFamily="34" charset="0"/>
              </a:rPr>
              <a:t>Another </a:t>
            </a:r>
            <a:r>
              <a:rPr lang="en-US" sz="2400" dirty="0">
                <a:solidFill>
                  <a:srgbClr val="202122"/>
                </a:solidFill>
                <a:latin typeface="Arial" panose="020B0604020202020204" pitchFamily="34" charset="0"/>
              </a:rPr>
              <a:t>common deficit is inability to purse the lips, causing inability to pucker, whistle, or blow up a </a:t>
            </a:r>
            <a:r>
              <a:rPr lang="en-US" sz="2400" dirty="0" smtClean="0">
                <a:solidFill>
                  <a:srgbClr val="202122"/>
                </a:solidFill>
                <a:latin typeface="Arial" panose="020B0604020202020204" pitchFamily="34" charset="0"/>
              </a:rPr>
              <a:t>balloon (orbicularis oris</a:t>
            </a:r>
            <a:r>
              <a:rPr lang="en-US" sz="2400" dirty="0">
                <a:solidFill>
                  <a:srgbClr val="202122"/>
                </a:solidFill>
                <a:latin typeface="Arial" panose="020B0604020202020204" pitchFamily="34" charset="0"/>
              </a:rPr>
              <a:t> </a:t>
            </a:r>
            <a:r>
              <a:rPr lang="en-US" sz="2400" dirty="0" smtClean="0">
                <a:solidFill>
                  <a:srgbClr val="202122"/>
                </a:solidFill>
                <a:latin typeface="Arial" panose="020B0604020202020204" pitchFamily="34" charset="0"/>
              </a:rPr>
              <a:t>muscle)</a:t>
            </a:r>
          </a:p>
          <a:p>
            <a:r>
              <a:rPr lang="en-US" sz="2400" dirty="0" smtClean="0">
                <a:solidFill>
                  <a:srgbClr val="202122"/>
                </a:solidFill>
                <a:latin typeface="Arial" panose="020B0604020202020204" pitchFamily="34" charset="0"/>
              </a:rPr>
              <a:t>A </a:t>
            </a:r>
            <a:r>
              <a:rPr lang="en-US" sz="2400" dirty="0">
                <a:solidFill>
                  <a:srgbClr val="202122"/>
                </a:solidFill>
                <a:latin typeface="Arial" panose="020B0604020202020204" pitchFamily="34" charset="0"/>
              </a:rPr>
              <a:t>third common deficit is inability raise the corners of the mouth, causing a "horizontal smile," which looks more like a </a:t>
            </a:r>
            <a:r>
              <a:rPr lang="en-US" sz="2400" dirty="0" smtClean="0">
                <a:solidFill>
                  <a:srgbClr val="202122"/>
                </a:solidFill>
                <a:latin typeface="Arial" panose="020B0604020202020204" pitchFamily="34" charset="0"/>
              </a:rPr>
              <a:t>grin</a:t>
            </a:r>
            <a:r>
              <a:rPr lang="en-US" sz="2400" dirty="0">
                <a:solidFill>
                  <a:srgbClr val="202122"/>
                </a:solidFill>
                <a:latin typeface="Arial" panose="020B0604020202020204" pitchFamily="34" charset="0"/>
              </a:rPr>
              <a:t> </a:t>
            </a:r>
            <a:r>
              <a:rPr lang="en-US" sz="2400" dirty="0" smtClean="0">
                <a:solidFill>
                  <a:srgbClr val="202122"/>
                </a:solidFill>
                <a:latin typeface="Arial" panose="020B0604020202020204" pitchFamily="34" charset="0"/>
              </a:rPr>
              <a:t>(zygomaticus major</a:t>
            </a:r>
            <a:r>
              <a:rPr lang="en-US" sz="2400" dirty="0">
                <a:solidFill>
                  <a:srgbClr val="202122"/>
                </a:solidFill>
                <a:latin typeface="Arial" panose="020B0604020202020204" pitchFamily="34" charset="0"/>
              </a:rPr>
              <a:t> </a:t>
            </a:r>
            <a:r>
              <a:rPr lang="en-US" sz="2400" dirty="0" smtClean="0">
                <a:solidFill>
                  <a:srgbClr val="202122"/>
                </a:solidFill>
                <a:latin typeface="Arial" panose="020B0604020202020204" pitchFamily="34" charset="0"/>
              </a:rPr>
              <a:t>muscle)</a:t>
            </a:r>
            <a:endParaRPr lang="en-US" sz="2400" dirty="0">
              <a:solidFill>
                <a:srgbClr val="202122"/>
              </a:solidFill>
              <a:latin typeface="Arial" panose="020B0604020202020204" pitchFamily="34" charset="0"/>
            </a:endParaRPr>
          </a:p>
          <a:p>
            <a:r>
              <a:rPr lang="en-US" sz="2400" dirty="0">
                <a:solidFill>
                  <a:srgbClr val="202122"/>
                </a:solidFill>
                <a:latin typeface="Arial" panose="020B0604020202020204" pitchFamily="34" charset="0"/>
              </a:rPr>
              <a:t>Weakness of facial muscles contributes to </a:t>
            </a:r>
            <a:r>
              <a:rPr lang="en-US" sz="2400" dirty="0" smtClean="0">
                <a:solidFill>
                  <a:srgbClr val="202122"/>
                </a:solidFill>
                <a:latin typeface="Arial" panose="020B0604020202020204" pitchFamily="34" charset="0"/>
              </a:rPr>
              <a:t>difficulty pronouncing words</a:t>
            </a:r>
            <a:r>
              <a:rPr lang="en-US" sz="2400" dirty="0">
                <a:solidFill>
                  <a:srgbClr val="202122"/>
                </a:solidFill>
                <a:latin typeface="Arial" panose="020B0604020202020204" pitchFamily="34" charset="0"/>
              </a:rPr>
              <a:t> </a:t>
            </a:r>
          </a:p>
          <a:p>
            <a:r>
              <a:rPr lang="en-US" sz="2400" dirty="0">
                <a:solidFill>
                  <a:srgbClr val="202122"/>
                </a:solidFill>
                <a:latin typeface="Arial" panose="020B0604020202020204" pitchFamily="34" charset="0"/>
              </a:rPr>
              <a:t> Facial expressions can appear diminished, arrogant, grumpy, or </a:t>
            </a:r>
            <a:r>
              <a:rPr lang="en-US" sz="2400" dirty="0" smtClean="0">
                <a:solidFill>
                  <a:srgbClr val="202122"/>
                </a:solidFill>
                <a:latin typeface="Arial" panose="020B0604020202020204" pitchFamily="34" charset="0"/>
              </a:rPr>
              <a:t>fatigued</a:t>
            </a:r>
          </a:p>
          <a:p>
            <a:r>
              <a:rPr lang="en-US" sz="2400" dirty="0" smtClean="0">
                <a:solidFill>
                  <a:srgbClr val="202122"/>
                </a:solidFill>
                <a:latin typeface="Arial" panose="020B0604020202020204" pitchFamily="34" charset="0"/>
              </a:rPr>
              <a:t>Muscles </a:t>
            </a:r>
            <a:r>
              <a:rPr lang="en-US" sz="2400" dirty="0">
                <a:solidFill>
                  <a:srgbClr val="202122"/>
                </a:solidFill>
                <a:latin typeface="Arial" panose="020B0604020202020204" pitchFamily="34" charset="0"/>
              </a:rPr>
              <a:t>used </a:t>
            </a:r>
            <a:r>
              <a:rPr lang="en-US" sz="2400" dirty="0" smtClean="0">
                <a:solidFill>
                  <a:srgbClr val="202122"/>
                </a:solidFill>
                <a:latin typeface="Arial" panose="020B0604020202020204" pitchFamily="34" charset="0"/>
              </a:rPr>
              <a:t>for chewing</a:t>
            </a:r>
            <a:r>
              <a:rPr lang="en-US" sz="2400" dirty="0">
                <a:solidFill>
                  <a:srgbClr val="202122"/>
                </a:solidFill>
                <a:latin typeface="Arial" panose="020B0604020202020204" pitchFamily="34" charset="0"/>
              </a:rPr>
              <a:t> </a:t>
            </a:r>
            <a:r>
              <a:rPr lang="en-US" sz="2400" dirty="0" smtClean="0">
                <a:solidFill>
                  <a:srgbClr val="202122"/>
                </a:solidFill>
                <a:latin typeface="Arial" panose="020B0604020202020204" pitchFamily="34" charset="0"/>
              </a:rPr>
              <a:t>and moving the eyes</a:t>
            </a:r>
            <a:r>
              <a:rPr lang="en-US" sz="2400" dirty="0">
                <a:solidFill>
                  <a:srgbClr val="202122"/>
                </a:solidFill>
                <a:latin typeface="Arial" panose="020B0604020202020204" pitchFamily="34" charset="0"/>
              </a:rPr>
              <a:t> are not </a:t>
            </a:r>
            <a:r>
              <a:rPr lang="en-US" sz="2400" dirty="0" smtClean="0">
                <a:solidFill>
                  <a:srgbClr val="202122"/>
                </a:solidFill>
                <a:latin typeface="Arial" panose="020B0604020202020204" pitchFamily="34" charset="0"/>
              </a:rPr>
              <a:t>affected</a:t>
            </a:r>
          </a:p>
          <a:p>
            <a:r>
              <a:rPr lang="en-US" sz="2400" dirty="0" smtClean="0">
                <a:solidFill>
                  <a:srgbClr val="202122"/>
                </a:solidFill>
                <a:latin typeface="Arial" panose="020B0604020202020204" pitchFamily="34" charset="0"/>
              </a:rPr>
              <a:t>Difficulty swallowing is </a:t>
            </a:r>
            <a:r>
              <a:rPr lang="en-US" sz="2400" dirty="0">
                <a:solidFill>
                  <a:srgbClr val="202122"/>
                </a:solidFill>
                <a:latin typeface="Arial" panose="020B0604020202020204" pitchFamily="34" charset="0"/>
              </a:rPr>
              <a:t>not typical, although can occur in advanced cases, which is at least in part due to facial muscle </a:t>
            </a:r>
            <a:r>
              <a:rPr lang="en-US" sz="2400" dirty="0" smtClean="0">
                <a:solidFill>
                  <a:srgbClr val="202122"/>
                </a:solidFill>
                <a:latin typeface="Arial" panose="020B0604020202020204" pitchFamily="34" charset="0"/>
              </a:rPr>
              <a:t>weakness</a:t>
            </a:r>
            <a:endParaRPr lang="sr-Cyrl-RS" altLang="sr-Latn-RS" b="1" dirty="0" smtClean="0">
              <a:solidFill>
                <a:srgbClr val="FF0000"/>
              </a:solidFill>
              <a:latin typeface="Calibri" panose="020F0502020204030204" pitchFamily="34" charset="0"/>
            </a:endParaRPr>
          </a:p>
        </p:txBody>
      </p:sp>
      <p:cxnSp>
        <p:nvCxnSpPr>
          <p:cNvPr id="5" name="Straight Connector 4"/>
          <p:cNvCxnSpPr/>
          <p:nvPr/>
        </p:nvCxnSpPr>
        <p:spPr>
          <a:xfrm flipV="1">
            <a:off x="954258" y="1371600"/>
            <a:ext cx="10283483" cy="9044"/>
          </a:xfrm>
          <a:prstGeom prst="line">
            <a:avLst/>
          </a:prstGeom>
          <a:ln w="38100">
            <a:solidFill>
              <a:srgbClr val="00B05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2788363014"/>
      </p:ext>
    </p:extLst>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1242964" cy="1325563"/>
          </a:xfrm>
        </p:spPr>
        <p:txBody>
          <a:bodyPr>
            <a:normAutofit fontScale="90000"/>
          </a:bodyPr>
          <a:lstStyle/>
          <a:p>
            <a:r>
              <a:rPr lang="en-US" sz="2700" b="1" dirty="0" smtClean="0">
                <a:solidFill>
                  <a:srgbClr val="00B050"/>
                </a:solidFill>
                <a:latin typeface="+mn-lt"/>
              </a:rPr>
              <a:t/>
            </a:r>
            <a:br>
              <a:rPr lang="en-US" sz="2700" b="1" dirty="0" smtClean="0">
                <a:solidFill>
                  <a:srgbClr val="00B050"/>
                </a:solidFill>
                <a:latin typeface="+mn-lt"/>
              </a:rPr>
            </a:br>
            <a:r>
              <a:rPr lang="en-US" sz="2700" b="1" dirty="0">
                <a:solidFill>
                  <a:srgbClr val="00B050"/>
                </a:solidFill>
                <a:latin typeface="+mn-lt"/>
              </a:rPr>
              <a:t/>
            </a:r>
            <a:br>
              <a:rPr lang="en-US" sz="2700" b="1" dirty="0">
                <a:solidFill>
                  <a:srgbClr val="00B050"/>
                </a:solidFill>
                <a:latin typeface="+mn-lt"/>
              </a:rPr>
            </a:br>
            <a:r>
              <a:rPr lang="en-US" sz="2700" b="1" dirty="0" smtClean="0">
                <a:solidFill>
                  <a:srgbClr val="00B050"/>
                </a:solidFill>
                <a:latin typeface="+mn-lt"/>
              </a:rPr>
              <a:t/>
            </a:r>
            <a:br>
              <a:rPr lang="en-US" sz="2700" b="1" dirty="0" smtClean="0">
                <a:solidFill>
                  <a:srgbClr val="00B050"/>
                </a:solidFill>
                <a:latin typeface="+mn-lt"/>
              </a:rPr>
            </a:br>
            <a:r>
              <a:rPr lang="en-US" sz="2700" b="1" dirty="0">
                <a:solidFill>
                  <a:srgbClr val="00B050"/>
                </a:solidFill>
                <a:latin typeface="+mn-lt"/>
              </a:rPr>
              <a:t/>
            </a:r>
            <a:br>
              <a:rPr lang="en-US" sz="2700" b="1" dirty="0">
                <a:solidFill>
                  <a:srgbClr val="00B050"/>
                </a:solidFill>
                <a:latin typeface="+mn-lt"/>
              </a:rPr>
            </a:br>
            <a:r>
              <a:rPr lang="en-US" sz="2700" b="1" dirty="0" smtClean="0">
                <a:solidFill>
                  <a:srgbClr val="00B050"/>
                </a:solidFill>
                <a:latin typeface="+mn-lt"/>
              </a:rPr>
              <a:t/>
            </a:r>
            <a:br>
              <a:rPr lang="en-US" sz="2700" b="1" dirty="0" smtClean="0">
                <a:solidFill>
                  <a:srgbClr val="00B050"/>
                </a:solidFill>
                <a:latin typeface="+mn-lt"/>
              </a:rPr>
            </a:br>
            <a:r>
              <a:rPr lang="en-US" sz="3100" b="1" dirty="0" smtClean="0">
                <a:solidFill>
                  <a:srgbClr val="00B050"/>
                </a:solidFill>
                <a:latin typeface="+mn-lt"/>
              </a:rPr>
              <a:t>Facial weakness</a:t>
            </a:r>
            <a:r>
              <a:rPr lang="en-US" sz="2200" dirty="0">
                <a:solidFill>
                  <a:srgbClr val="485CC7"/>
                </a:solidFill>
                <a:latin typeface="+mn-lt"/>
              </a:rPr>
              <a:t/>
            </a:r>
            <a:br>
              <a:rPr lang="en-US" sz="2200" dirty="0">
                <a:solidFill>
                  <a:srgbClr val="485CC7"/>
                </a:solidFill>
                <a:latin typeface="+mn-lt"/>
              </a:rPr>
            </a:br>
            <a:r>
              <a:rPr lang="en-US" sz="4000" dirty="0">
                <a:solidFill>
                  <a:srgbClr val="414042"/>
                </a:solidFill>
                <a:latin typeface="Helvetica" panose="020B0604020202020204" pitchFamily="34" charset="0"/>
              </a:rPr>
              <a:t/>
            </a:r>
            <a:br>
              <a:rPr lang="en-US" sz="4000" dirty="0">
                <a:solidFill>
                  <a:srgbClr val="414042"/>
                </a:solidFill>
                <a:latin typeface="Helvetica" panose="020B0604020202020204" pitchFamily="34" charset="0"/>
              </a:rPr>
            </a:br>
            <a:r>
              <a:rPr lang="sr-Cyrl-RS" altLang="sr-Latn-RS" sz="4000" b="1" dirty="0">
                <a:solidFill>
                  <a:srgbClr val="00B050"/>
                </a:solidFill>
                <a:latin typeface="Calibri" panose="020F0502020204030204" pitchFamily="34" charset="0"/>
              </a:rPr>
              <a:t/>
            </a:r>
            <a:br>
              <a:rPr lang="sr-Cyrl-RS" altLang="sr-Latn-RS" sz="4000" b="1" dirty="0">
                <a:solidFill>
                  <a:srgbClr val="00B050"/>
                </a:solidFill>
                <a:latin typeface="Calibri" panose="020F0502020204030204" pitchFamily="34" charset="0"/>
              </a:rPr>
            </a:br>
            <a:r>
              <a:rPr lang="sr-Cyrl-RS" altLang="en-US" sz="4000" b="1" dirty="0">
                <a:solidFill>
                  <a:srgbClr val="00B050"/>
                </a:solidFill>
              </a:rPr>
              <a:t/>
            </a:r>
            <a:br>
              <a:rPr lang="sr-Cyrl-RS" altLang="en-US" sz="4000" b="1" dirty="0">
                <a:solidFill>
                  <a:srgbClr val="00B050"/>
                </a:solidFill>
              </a:rPr>
            </a:br>
            <a:endParaRPr lang="en-US" sz="4000" dirty="0">
              <a:latin typeface="Comic Sans MS" panose="030F0702030302020204" pitchFamily="66" charset="0"/>
            </a:endParaRPr>
          </a:p>
        </p:txBody>
      </p:sp>
      <p:pic>
        <p:nvPicPr>
          <p:cNvPr id="4" name="Content Placeholder 3"/>
          <p:cNvPicPr>
            <a:picLocks noGrp="1" noChangeAspect="1"/>
          </p:cNvPicPr>
          <p:nvPr>
            <p:ph idx="1"/>
          </p:nvPr>
        </p:nvPicPr>
        <p:blipFill>
          <a:blip r:embed="rId2"/>
          <a:stretch>
            <a:fillRect/>
          </a:stretch>
        </p:blipFill>
        <p:spPr>
          <a:xfrm>
            <a:off x="697858" y="1690688"/>
            <a:ext cx="5015345" cy="4713111"/>
          </a:xfrm>
          <a:prstGeom prst="rect">
            <a:avLst/>
          </a:prstGeom>
        </p:spPr>
      </p:pic>
      <p:pic>
        <p:nvPicPr>
          <p:cNvPr id="6" name="Picture 5"/>
          <p:cNvPicPr>
            <a:picLocks noChangeAspect="1"/>
          </p:cNvPicPr>
          <p:nvPr/>
        </p:nvPicPr>
        <p:blipFill>
          <a:blip r:embed="rId3"/>
          <a:stretch>
            <a:fillRect/>
          </a:stretch>
        </p:blipFill>
        <p:spPr>
          <a:xfrm>
            <a:off x="6194521" y="1690687"/>
            <a:ext cx="4682837" cy="4713111"/>
          </a:xfrm>
          <a:prstGeom prst="rect">
            <a:avLst/>
          </a:prstGeom>
        </p:spPr>
      </p:pic>
    </p:spTree>
    <p:extLst>
      <p:ext uri="{BB962C8B-B14F-4D97-AF65-F5344CB8AC3E}">
        <p14:creationId xmlns:p14="http://schemas.microsoft.com/office/powerpoint/2010/main" xmlns="" val="572328709"/>
      </p:ext>
    </p:extLst>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80622" y="252237"/>
            <a:ext cx="11877964" cy="1325563"/>
          </a:xfrm>
        </p:spPr>
        <p:txBody>
          <a:bodyPr>
            <a:normAutofit fontScale="90000"/>
          </a:bodyPr>
          <a:lstStyle/>
          <a:p>
            <a:pPr marL="228600" lvl="0" indent="-228600">
              <a:spcBef>
                <a:spcPts val="1000"/>
              </a:spcBef>
              <a:buFont typeface="Arial" panose="020B0604020202020204" pitchFamily="34" charset="0"/>
              <a:buChar char="•"/>
            </a:pPr>
            <a:r>
              <a:rPr lang="en-US" sz="3200" dirty="0">
                <a:solidFill>
                  <a:srgbClr val="485CC7"/>
                </a:solidFill>
                <a:latin typeface="ArialRoundedMTBold"/>
              </a:rPr>
              <a:t/>
            </a:r>
            <a:br>
              <a:rPr lang="en-US" sz="3200" dirty="0">
                <a:solidFill>
                  <a:srgbClr val="485CC7"/>
                </a:solidFill>
                <a:latin typeface="ArialRoundedMTBold"/>
              </a:rPr>
            </a:br>
            <a:r>
              <a:rPr lang="en-US" sz="3200" dirty="0" smtClean="0">
                <a:solidFill>
                  <a:srgbClr val="485CC7"/>
                </a:solidFill>
                <a:latin typeface="ArialRoundedMTBold"/>
              </a:rPr>
              <a:t/>
            </a:r>
            <a:br>
              <a:rPr lang="en-US" sz="3200" dirty="0" smtClean="0">
                <a:solidFill>
                  <a:srgbClr val="485CC7"/>
                </a:solidFill>
                <a:latin typeface="ArialRoundedMTBold"/>
              </a:rPr>
            </a:br>
            <a:r>
              <a:rPr lang="en-US" sz="3200" dirty="0">
                <a:solidFill>
                  <a:srgbClr val="485CC7"/>
                </a:solidFill>
                <a:latin typeface="ArialRoundedMTBold"/>
              </a:rPr>
              <a:t/>
            </a:r>
            <a:br>
              <a:rPr lang="en-US" sz="3200" dirty="0">
                <a:solidFill>
                  <a:srgbClr val="485CC7"/>
                </a:solidFill>
                <a:latin typeface="ArialRoundedMTBold"/>
              </a:rPr>
            </a:br>
            <a:r>
              <a:rPr lang="en-US" sz="3200" dirty="0" smtClean="0">
                <a:solidFill>
                  <a:srgbClr val="485CC7"/>
                </a:solidFill>
                <a:latin typeface="ArialRoundedMTBold"/>
              </a:rPr>
              <a:t/>
            </a:r>
            <a:br>
              <a:rPr lang="en-US" sz="3200" dirty="0" smtClean="0">
                <a:solidFill>
                  <a:srgbClr val="485CC7"/>
                </a:solidFill>
                <a:latin typeface="ArialRoundedMTBold"/>
              </a:rPr>
            </a:br>
            <a:r>
              <a:rPr lang="en-US" sz="3200" dirty="0">
                <a:solidFill>
                  <a:srgbClr val="485CC7"/>
                </a:solidFill>
                <a:latin typeface="ArialRoundedMTBold"/>
              </a:rPr>
              <a:t/>
            </a:r>
            <a:br>
              <a:rPr lang="en-US" sz="3200" dirty="0">
                <a:solidFill>
                  <a:srgbClr val="485CC7"/>
                </a:solidFill>
                <a:latin typeface="ArialRoundedMTBold"/>
              </a:rPr>
            </a:br>
            <a:r>
              <a:rPr lang="en-US" sz="4000" b="1" dirty="0" smtClean="0">
                <a:solidFill>
                  <a:srgbClr val="00B050"/>
                </a:solidFill>
                <a:latin typeface="+mn-lt"/>
              </a:rPr>
              <a:t>Shoulder weakness</a:t>
            </a:r>
            <a:br>
              <a:rPr lang="en-US" sz="4000" b="1" dirty="0" smtClean="0">
                <a:solidFill>
                  <a:srgbClr val="00B050"/>
                </a:solidFill>
                <a:latin typeface="+mn-lt"/>
              </a:rPr>
            </a:br>
            <a:r>
              <a:rPr lang="en-US" sz="2200" dirty="0">
                <a:solidFill>
                  <a:srgbClr val="202122"/>
                </a:solidFill>
                <a:latin typeface="Calibri" panose="020F0502020204030204"/>
                <a:ea typeface="+mn-ea"/>
                <a:cs typeface="+mn-cs"/>
              </a:rPr>
              <a:t>Weakness usually develops in the muscles of the chest and those that span from scapula to thorax</a:t>
            </a:r>
            <a:br>
              <a:rPr lang="en-US" sz="2200" dirty="0">
                <a:solidFill>
                  <a:srgbClr val="202122"/>
                </a:solidFill>
                <a:latin typeface="Calibri" panose="020F0502020204030204"/>
                <a:ea typeface="+mn-ea"/>
                <a:cs typeface="+mn-cs"/>
              </a:rPr>
            </a:br>
            <a:r>
              <a:rPr lang="en-US" sz="2200" dirty="0">
                <a:solidFill>
                  <a:srgbClr val="202122"/>
                </a:solidFill>
                <a:latin typeface="Calibri" panose="020F0502020204030204"/>
                <a:ea typeface="+mn-ea"/>
                <a:cs typeface="+mn-cs"/>
              </a:rPr>
              <a:t> Predominantly, the serratus anterior and middle and lower trapezii muscles are </a:t>
            </a:r>
            <a:r>
              <a:rPr lang="en-US" sz="2200" dirty="0" smtClean="0">
                <a:solidFill>
                  <a:srgbClr val="202122"/>
                </a:solidFill>
                <a:latin typeface="Calibri" panose="020F0502020204030204"/>
                <a:ea typeface="+mn-ea"/>
                <a:cs typeface="+mn-cs"/>
              </a:rPr>
              <a:t>affected, the </a:t>
            </a:r>
            <a:r>
              <a:rPr lang="en-US" sz="2200" dirty="0">
                <a:solidFill>
                  <a:srgbClr val="202122"/>
                </a:solidFill>
                <a:latin typeface="Calibri" panose="020F0502020204030204"/>
                <a:ea typeface="+mn-ea"/>
                <a:cs typeface="+mn-cs"/>
              </a:rPr>
              <a:t>upper trapezius is often </a:t>
            </a:r>
            <a:r>
              <a:rPr lang="en-US" sz="2200" dirty="0" smtClean="0">
                <a:solidFill>
                  <a:srgbClr val="202122"/>
                </a:solidFill>
                <a:latin typeface="Calibri" panose="020F0502020204030204"/>
                <a:ea typeface="+mn-ea"/>
                <a:cs typeface="+mn-cs"/>
              </a:rPr>
              <a:t>spared. Trapezius </a:t>
            </a:r>
            <a:r>
              <a:rPr lang="en-US" sz="2200" dirty="0">
                <a:solidFill>
                  <a:srgbClr val="202122"/>
                </a:solidFill>
                <a:latin typeface="Calibri" panose="020F0502020204030204"/>
                <a:ea typeface="+mn-ea"/>
                <a:cs typeface="+mn-cs"/>
              </a:rPr>
              <a:t>weakness causes the scapulas to become downwardly rotated and protracted, resulting in </a:t>
            </a:r>
            <a:r>
              <a:rPr lang="en-US" sz="2200" b="1" dirty="0">
                <a:solidFill>
                  <a:srgbClr val="7030A0"/>
                </a:solidFill>
                <a:latin typeface="Calibri" panose="020F0502020204030204"/>
                <a:ea typeface="+mn-ea"/>
                <a:cs typeface="+mn-cs"/>
              </a:rPr>
              <a:t>winged scapulas</a:t>
            </a:r>
            <a:r>
              <a:rPr lang="en-US" sz="2200" dirty="0">
                <a:solidFill>
                  <a:srgbClr val="202122"/>
                </a:solidFill>
                <a:latin typeface="Calibri" panose="020F0502020204030204"/>
                <a:ea typeface="+mn-ea"/>
                <a:cs typeface="+mn-cs"/>
              </a:rPr>
              <a:t>, horizontal clavicles, and sloping shoulders; arm </a:t>
            </a:r>
            <a:r>
              <a:rPr lang="en-US" sz="2200" dirty="0" smtClean="0">
                <a:solidFill>
                  <a:srgbClr val="202122"/>
                </a:solidFill>
                <a:latin typeface="Calibri" panose="020F0502020204030204"/>
                <a:ea typeface="+mn-ea"/>
                <a:cs typeface="+mn-cs"/>
              </a:rPr>
              <a:t>abduction is </a:t>
            </a:r>
            <a:r>
              <a:rPr lang="en-US" sz="2200" dirty="0">
                <a:solidFill>
                  <a:srgbClr val="202122"/>
                </a:solidFill>
                <a:latin typeface="Calibri" panose="020F0502020204030204"/>
                <a:ea typeface="+mn-ea"/>
                <a:cs typeface="+mn-cs"/>
              </a:rPr>
              <a:t>impaired. Serratus anterior weakness impairs arm flexion, and worsening of winging can be demonstrated when pushing against a wall. Muscles spanning from the scapula to the arm are generally spared, which include deltoid and the rotator cuff </a:t>
            </a:r>
            <a:r>
              <a:rPr lang="en-US" sz="2200" dirty="0" smtClean="0">
                <a:solidFill>
                  <a:srgbClr val="202122"/>
                </a:solidFill>
                <a:latin typeface="Calibri" panose="020F0502020204030204"/>
                <a:ea typeface="+mn-ea"/>
                <a:cs typeface="+mn-cs"/>
              </a:rPr>
              <a:t>muscles.</a:t>
            </a:r>
            <a:r>
              <a:rPr lang="sr-Cyrl-RS" altLang="sr-Latn-RS" sz="4000" b="1" dirty="0">
                <a:solidFill>
                  <a:srgbClr val="00B050"/>
                </a:solidFill>
                <a:latin typeface="Calibri" panose="020F0502020204030204" pitchFamily="34" charset="0"/>
              </a:rPr>
              <a:t/>
            </a:r>
            <a:br>
              <a:rPr lang="sr-Cyrl-RS" altLang="sr-Latn-RS" sz="4000" b="1" dirty="0">
                <a:solidFill>
                  <a:srgbClr val="00B050"/>
                </a:solidFill>
                <a:latin typeface="Calibri" panose="020F0502020204030204" pitchFamily="34" charset="0"/>
              </a:rPr>
            </a:br>
            <a:r>
              <a:rPr lang="sr-Cyrl-RS" altLang="en-US" sz="4000" b="1" dirty="0">
                <a:solidFill>
                  <a:srgbClr val="00B050"/>
                </a:solidFill>
              </a:rPr>
              <a:t/>
            </a:r>
            <a:br>
              <a:rPr lang="sr-Cyrl-RS" altLang="en-US" sz="4000" b="1" dirty="0">
                <a:solidFill>
                  <a:srgbClr val="00B050"/>
                </a:solidFill>
              </a:rPr>
            </a:br>
            <a:endParaRPr lang="en-US" sz="4000" dirty="0">
              <a:latin typeface="Comic Sans MS" panose="030F0702030302020204" pitchFamily="66" charset="0"/>
            </a:endParaRPr>
          </a:p>
        </p:txBody>
      </p:sp>
      <p:pic>
        <p:nvPicPr>
          <p:cNvPr id="4" name="Content Placeholder 3"/>
          <p:cNvPicPr>
            <a:picLocks noGrp="1" noChangeAspect="1"/>
          </p:cNvPicPr>
          <p:nvPr>
            <p:ph idx="1"/>
          </p:nvPr>
        </p:nvPicPr>
        <p:blipFill>
          <a:blip r:embed="rId2"/>
          <a:stretch>
            <a:fillRect/>
          </a:stretch>
        </p:blipFill>
        <p:spPr>
          <a:xfrm>
            <a:off x="4112924" y="2897986"/>
            <a:ext cx="4165167" cy="3960014"/>
          </a:xfrm>
          <a:prstGeom prst="rect">
            <a:avLst/>
          </a:prstGeom>
        </p:spPr>
      </p:pic>
      <p:pic>
        <p:nvPicPr>
          <p:cNvPr id="5" name="Picture 4"/>
          <p:cNvPicPr>
            <a:picLocks noChangeAspect="1"/>
          </p:cNvPicPr>
          <p:nvPr/>
        </p:nvPicPr>
        <p:blipFill>
          <a:blip r:embed="rId3"/>
          <a:stretch>
            <a:fillRect/>
          </a:stretch>
        </p:blipFill>
        <p:spPr>
          <a:xfrm>
            <a:off x="8513" y="2897986"/>
            <a:ext cx="3837710" cy="3960015"/>
          </a:xfrm>
          <a:prstGeom prst="rect">
            <a:avLst/>
          </a:prstGeom>
        </p:spPr>
      </p:pic>
      <p:pic>
        <p:nvPicPr>
          <p:cNvPr id="6" name="Picture 5"/>
          <p:cNvPicPr>
            <a:picLocks noChangeAspect="1"/>
          </p:cNvPicPr>
          <p:nvPr/>
        </p:nvPicPr>
        <p:blipFill>
          <a:blip r:embed="rId4"/>
          <a:stretch>
            <a:fillRect/>
          </a:stretch>
        </p:blipFill>
        <p:spPr>
          <a:xfrm>
            <a:off x="8544792" y="2897987"/>
            <a:ext cx="3304309" cy="3960013"/>
          </a:xfrm>
          <a:prstGeom prst="rect">
            <a:avLst/>
          </a:prstGeom>
        </p:spPr>
      </p:pic>
    </p:spTree>
    <p:extLst>
      <p:ext uri="{BB962C8B-B14F-4D97-AF65-F5344CB8AC3E}">
        <p14:creationId xmlns:p14="http://schemas.microsoft.com/office/powerpoint/2010/main" xmlns="" val="825100285"/>
      </p:ext>
    </p:extLst>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44235" y="228817"/>
            <a:ext cx="11242964" cy="1325563"/>
          </a:xfrm>
        </p:spPr>
        <p:txBody>
          <a:bodyPr>
            <a:normAutofit fontScale="90000"/>
          </a:bodyPr>
          <a:lstStyle/>
          <a:p>
            <a:pPr>
              <a:buClr>
                <a:srgbClr val="00B050"/>
              </a:buClr>
            </a:pPr>
            <a:r>
              <a:rPr lang="sr-Cyrl-RS" altLang="sr-Latn-RS" sz="3200" b="1" dirty="0">
                <a:latin typeface="Calibri" panose="020F0502020204030204" pitchFamily="34" charset="0"/>
              </a:rPr>
              <a:t/>
            </a:r>
            <a:br>
              <a:rPr lang="sr-Cyrl-RS" altLang="sr-Latn-RS" sz="3200" b="1" dirty="0">
                <a:latin typeface="Calibri" panose="020F0502020204030204" pitchFamily="34" charset="0"/>
              </a:rPr>
            </a:br>
            <a:r>
              <a:rPr lang="sr-Cyrl-RS" altLang="sr-Latn-RS" sz="4000" b="1" dirty="0">
                <a:solidFill>
                  <a:srgbClr val="00B050"/>
                </a:solidFill>
                <a:latin typeface="Calibri" panose="020F0502020204030204" pitchFamily="34" charset="0"/>
              </a:rPr>
              <a:t/>
            </a:r>
            <a:br>
              <a:rPr lang="sr-Cyrl-RS" altLang="sr-Latn-RS" sz="4000" b="1" dirty="0">
                <a:solidFill>
                  <a:srgbClr val="00B050"/>
                </a:solidFill>
                <a:latin typeface="Calibri" panose="020F0502020204030204" pitchFamily="34" charset="0"/>
              </a:rPr>
            </a:br>
            <a:r>
              <a:rPr lang="sr-Cyrl-RS" altLang="en-US" sz="4000" b="1" dirty="0">
                <a:solidFill>
                  <a:srgbClr val="00B050"/>
                </a:solidFill>
              </a:rPr>
              <a:t/>
            </a:r>
            <a:br>
              <a:rPr lang="sr-Cyrl-RS" altLang="en-US" sz="4000" b="1" dirty="0">
                <a:solidFill>
                  <a:srgbClr val="00B050"/>
                </a:solidFill>
              </a:rPr>
            </a:br>
            <a:endParaRPr lang="en-US" sz="4000" dirty="0">
              <a:latin typeface="Comic Sans MS" panose="030F0702030302020204" pitchFamily="66" charset="0"/>
            </a:endParaRPr>
          </a:p>
        </p:txBody>
      </p:sp>
      <p:pic>
        <p:nvPicPr>
          <p:cNvPr id="5" name="Content Placeholder 4"/>
          <p:cNvPicPr>
            <a:picLocks noGrp="1" noChangeAspect="1"/>
          </p:cNvPicPr>
          <p:nvPr>
            <p:ph idx="1"/>
          </p:nvPr>
        </p:nvPicPr>
        <p:blipFill>
          <a:blip r:embed="rId2"/>
          <a:stretch>
            <a:fillRect/>
          </a:stretch>
        </p:blipFill>
        <p:spPr>
          <a:xfrm>
            <a:off x="1274618" y="2176152"/>
            <a:ext cx="9324109" cy="4559827"/>
          </a:xfrm>
          <a:prstGeom prst="rect">
            <a:avLst/>
          </a:prstGeom>
        </p:spPr>
      </p:pic>
      <p:sp>
        <p:nvSpPr>
          <p:cNvPr id="3" name="Rectangle 2"/>
          <p:cNvSpPr/>
          <p:nvPr/>
        </p:nvSpPr>
        <p:spPr>
          <a:xfrm>
            <a:off x="480379" y="144827"/>
            <a:ext cx="11570676" cy="2031325"/>
          </a:xfrm>
          <a:prstGeom prst="rect">
            <a:avLst/>
          </a:prstGeom>
        </p:spPr>
        <p:txBody>
          <a:bodyPr wrap="square">
            <a:spAutoFit/>
          </a:bodyPr>
          <a:lstStyle/>
          <a:p>
            <a:pPr lvl="0" algn="just">
              <a:lnSpc>
                <a:spcPct val="90000"/>
              </a:lnSpc>
              <a:spcBef>
                <a:spcPts val="1000"/>
              </a:spcBef>
            </a:pPr>
            <a:r>
              <a:rPr lang="en-US" sz="2000" dirty="0">
                <a:solidFill>
                  <a:srgbClr val="202122"/>
                </a:solidFill>
              </a:rPr>
              <a:t>Severe muscle wasting can make bones and spared shoulder muscles very visible, a characteristic example being the </a:t>
            </a:r>
            <a:r>
              <a:rPr lang="en-US" sz="2000" b="1" dirty="0">
                <a:solidFill>
                  <a:srgbClr val="00B050"/>
                </a:solidFill>
              </a:rPr>
              <a:t>"poly-hill" sign </a:t>
            </a:r>
            <a:r>
              <a:rPr lang="en-US" sz="2000" dirty="0">
                <a:solidFill>
                  <a:srgbClr val="202122"/>
                </a:solidFill>
              </a:rPr>
              <a:t>elicited by arm elevation </a:t>
            </a:r>
            <a:r>
              <a:rPr lang="en-US" sz="2000" dirty="0" smtClean="0">
                <a:solidFill>
                  <a:srgbClr val="202122"/>
                </a:solidFill>
              </a:rPr>
              <a:t>head. Also </a:t>
            </a:r>
            <a:r>
              <a:rPr lang="en-US" sz="2000" dirty="0">
                <a:solidFill>
                  <a:srgbClr val="202122"/>
                </a:solidFill>
              </a:rPr>
              <a:t>affected is the chest, particularly the parts of the pectoralis major muscle. This muscle wasting pattern can contribute to a </a:t>
            </a:r>
            <a:r>
              <a:rPr lang="en-US" sz="2000" b="1" dirty="0">
                <a:solidFill>
                  <a:srgbClr val="00B050"/>
                </a:solidFill>
              </a:rPr>
              <a:t>prominent horizontal anterior axillary </a:t>
            </a:r>
            <a:r>
              <a:rPr lang="en-US" sz="2000" b="1" dirty="0" smtClean="0">
                <a:solidFill>
                  <a:srgbClr val="00B050"/>
                </a:solidFill>
              </a:rPr>
              <a:t>fold</a:t>
            </a:r>
            <a:r>
              <a:rPr lang="en-US" sz="2000" dirty="0" smtClean="0">
                <a:solidFill>
                  <a:srgbClr val="202122"/>
                </a:solidFill>
              </a:rPr>
              <a:t>. After </a:t>
            </a:r>
            <a:r>
              <a:rPr lang="en-US" sz="2000" dirty="0">
                <a:solidFill>
                  <a:srgbClr val="202122"/>
                </a:solidFill>
              </a:rPr>
              <a:t>upper torso weakness, weakness can "descend" to the upper arms (biceps muscle and, particularly, the triceps </a:t>
            </a:r>
            <a:r>
              <a:rPr lang="en-US" sz="2000" dirty="0" smtClean="0">
                <a:solidFill>
                  <a:srgbClr val="202122"/>
                </a:solidFill>
              </a:rPr>
              <a:t>muscle</a:t>
            </a:r>
            <a:r>
              <a:rPr lang="en-US" sz="2000" baseline="30000" dirty="0" smtClean="0">
                <a:solidFill>
                  <a:srgbClr val="202122"/>
                </a:solidFill>
              </a:rPr>
              <a:t>.</a:t>
            </a:r>
            <a:r>
              <a:rPr lang="en-US" sz="2000" dirty="0" smtClean="0">
                <a:solidFill>
                  <a:srgbClr val="202122"/>
                </a:solidFill>
              </a:rPr>
              <a:t> The </a:t>
            </a:r>
            <a:r>
              <a:rPr lang="en-US" sz="2000" dirty="0">
                <a:solidFill>
                  <a:srgbClr val="202122"/>
                </a:solidFill>
              </a:rPr>
              <a:t>forearms are usually spared, resulting in an appearance some compare to the fictional character </a:t>
            </a:r>
            <a:r>
              <a:rPr lang="en-US" sz="2000" b="1" dirty="0">
                <a:solidFill>
                  <a:srgbClr val="00B050"/>
                </a:solidFill>
              </a:rPr>
              <a:t>Popeye</a:t>
            </a:r>
            <a:r>
              <a:rPr lang="en-US" sz="2000" dirty="0">
                <a:solidFill>
                  <a:srgbClr val="202122"/>
                </a:solidFill>
              </a:rPr>
              <a:t>, although when the forearms are affected in advanced disease, the wirst extensor are more often affected</a:t>
            </a:r>
          </a:p>
        </p:txBody>
      </p:sp>
    </p:spTree>
    <p:extLst>
      <p:ext uri="{BB962C8B-B14F-4D97-AF65-F5344CB8AC3E}">
        <p14:creationId xmlns:p14="http://schemas.microsoft.com/office/powerpoint/2010/main" xmlns="" val="1078587717"/>
      </p:ext>
    </p:extLst>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1242964" cy="1325563"/>
          </a:xfrm>
        </p:spPr>
        <p:txBody>
          <a:bodyPr>
            <a:normAutofit fontScale="90000"/>
          </a:bodyPr>
          <a:lstStyle/>
          <a:p>
            <a:r>
              <a:rPr lang="sr-Cyrl-RS" dirty="0">
                <a:solidFill>
                  <a:schemeClr val="accent5">
                    <a:lumMod val="75000"/>
                  </a:schemeClr>
                </a:solidFill>
                <a:latin typeface="Comic Sans MS" panose="030F0702030302020204" pitchFamily="66" charset="0"/>
              </a:rPr>
              <a:t> </a:t>
            </a:r>
            <a:r>
              <a:rPr lang="en-US" dirty="0" smtClean="0">
                <a:solidFill>
                  <a:schemeClr val="accent5">
                    <a:lumMod val="75000"/>
                  </a:schemeClr>
                </a:solidFill>
                <a:latin typeface="Comic Sans MS" panose="030F0702030302020204" pitchFamily="66" charset="0"/>
              </a:rPr>
              <a:t/>
            </a:r>
            <a:br>
              <a:rPr lang="en-US" dirty="0" smtClean="0">
                <a:solidFill>
                  <a:schemeClr val="accent5">
                    <a:lumMod val="75000"/>
                  </a:schemeClr>
                </a:solidFill>
                <a:latin typeface="Comic Sans MS" panose="030F0702030302020204" pitchFamily="66" charset="0"/>
              </a:rPr>
            </a:br>
            <a:r>
              <a:rPr lang="en-US" dirty="0" smtClean="0">
                <a:latin typeface="Comic Sans MS" panose="030F0702030302020204" pitchFamily="66" charset="0"/>
              </a:rPr>
              <a:t>FSHD</a:t>
            </a:r>
            <a:r>
              <a:rPr lang="sr-Cyrl-RS" altLang="en-US" sz="4000" b="1" dirty="0">
                <a:solidFill>
                  <a:srgbClr val="00B050"/>
                </a:solidFill>
              </a:rPr>
              <a:t/>
            </a:r>
            <a:br>
              <a:rPr lang="sr-Cyrl-RS" altLang="en-US" sz="4000" b="1" dirty="0">
                <a:solidFill>
                  <a:srgbClr val="00B050"/>
                </a:solidFill>
              </a:rPr>
            </a:br>
            <a:endParaRPr lang="en-US" sz="4000" dirty="0">
              <a:latin typeface="Comic Sans MS" panose="030F0702030302020204" pitchFamily="66" charset="0"/>
            </a:endParaRPr>
          </a:p>
        </p:txBody>
      </p:sp>
      <p:sp>
        <p:nvSpPr>
          <p:cNvPr id="3" name="Content Placeholder 2"/>
          <p:cNvSpPr>
            <a:spLocks noGrp="1"/>
          </p:cNvSpPr>
          <p:nvPr>
            <p:ph idx="1"/>
          </p:nvPr>
        </p:nvSpPr>
        <p:spPr>
          <a:xfrm>
            <a:off x="838200" y="2207011"/>
            <a:ext cx="11295772" cy="5181600"/>
          </a:xfrm>
        </p:spPr>
        <p:txBody>
          <a:bodyPr>
            <a:normAutofit/>
          </a:bodyPr>
          <a:lstStyle/>
          <a:p>
            <a:pPr marL="0" indent="0">
              <a:buClr>
                <a:srgbClr val="00B050"/>
              </a:buClr>
              <a:buNone/>
              <a:defRPr/>
            </a:pPr>
            <a:endParaRPr lang="sr-Cyrl-CS" altLang="en-US" sz="2600" b="1" dirty="0">
              <a:solidFill>
                <a:srgbClr val="00B050"/>
              </a:solidFill>
            </a:endParaRPr>
          </a:p>
          <a:p>
            <a:pPr>
              <a:buClr>
                <a:srgbClr val="00B050"/>
              </a:buClr>
            </a:pPr>
            <a:r>
              <a:rPr lang="en-US" altLang="en-US" sz="2600" dirty="0"/>
              <a:t>MR lowered or turned </a:t>
            </a:r>
            <a:r>
              <a:rPr lang="en-US" altLang="en-US" sz="2600" dirty="0" smtClean="0"/>
              <a:t>off</a:t>
            </a:r>
          </a:p>
          <a:p>
            <a:pPr>
              <a:buClr>
                <a:srgbClr val="00B050"/>
              </a:buClr>
            </a:pPr>
            <a:r>
              <a:rPr lang="en-US" altLang="en-US" sz="2600" dirty="0" smtClean="0"/>
              <a:t>Heart </a:t>
            </a:r>
            <a:r>
              <a:rPr lang="en-US" altLang="en-US" sz="2600" dirty="0"/>
              <a:t>muscle </a:t>
            </a:r>
            <a:r>
              <a:rPr lang="en-US" altLang="en-US" sz="2600" dirty="0" smtClean="0"/>
              <a:t>is spared</a:t>
            </a:r>
          </a:p>
          <a:p>
            <a:pPr>
              <a:buClr>
                <a:srgbClr val="00B050"/>
              </a:buClr>
            </a:pPr>
            <a:r>
              <a:rPr lang="en-US" altLang="en-US" sz="2600" dirty="0" smtClean="0"/>
              <a:t>Retinal </a:t>
            </a:r>
            <a:r>
              <a:rPr lang="en-US" altLang="en-US" sz="2600" dirty="0"/>
              <a:t>vasculopathy, neuronal </a:t>
            </a:r>
            <a:r>
              <a:rPr lang="en-US" altLang="en-US" sz="2600" dirty="0" smtClean="0"/>
              <a:t>deafness</a:t>
            </a:r>
          </a:p>
          <a:p>
            <a:pPr>
              <a:buClr>
                <a:srgbClr val="00B050"/>
              </a:buClr>
            </a:pPr>
            <a:r>
              <a:rPr lang="en-US" altLang="en-US" sz="2600" dirty="0" smtClean="0"/>
              <a:t>Muscle </a:t>
            </a:r>
            <a:r>
              <a:rPr lang="en-US" altLang="en-US" sz="2600" dirty="0"/>
              <a:t>pains are </a:t>
            </a:r>
            <a:r>
              <a:rPr lang="en-US" altLang="en-US" sz="2600" dirty="0" smtClean="0"/>
              <a:t>common</a:t>
            </a:r>
          </a:p>
          <a:p>
            <a:pPr>
              <a:buClr>
                <a:srgbClr val="00B050"/>
              </a:buClr>
            </a:pPr>
            <a:r>
              <a:rPr lang="en-US" altLang="en-US" sz="2600" dirty="0" smtClean="0"/>
              <a:t>Muscles biopsy: </a:t>
            </a:r>
            <a:r>
              <a:rPr lang="en-US" altLang="en-US" sz="2600" dirty="0"/>
              <a:t>dystrophy, mononuclear cell </a:t>
            </a:r>
            <a:r>
              <a:rPr lang="en-US" altLang="en-US" sz="2600" dirty="0" smtClean="0"/>
              <a:t>infiltration</a:t>
            </a:r>
          </a:p>
          <a:p>
            <a:pPr>
              <a:buClr>
                <a:srgbClr val="00B050"/>
              </a:buClr>
            </a:pPr>
            <a:r>
              <a:rPr lang="en-US" altLang="en-US" sz="2600" b="1" dirty="0" smtClean="0"/>
              <a:t>Therapy</a:t>
            </a:r>
            <a:r>
              <a:rPr lang="en-US" altLang="en-US" sz="2600" dirty="0"/>
              <a:t>: symptomatic, physical, orthotics, orthopedic </a:t>
            </a:r>
            <a:r>
              <a:rPr lang="en-US" altLang="en-US" sz="2600" dirty="0" smtClean="0"/>
              <a:t>interventions</a:t>
            </a:r>
            <a:endParaRPr lang="sr-Cyrl-RS" altLang="sr-Latn-RS" b="1" dirty="0" smtClean="0">
              <a:solidFill>
                <a:srgbClr val="FF0000"/>
              </a:solidFill>
              <a:latin typeface="Calibri" panose="020F0502020204030204" pitchFamily="34" charset="0"/>
            </a:endParaRPr>
          </a:p>
        </p:txBody>
      </p:sp>
      <p:cxnSp>
        <p:nvCxnSpPr>
          <p:cNvPr id="5" name="Straight Connector 4"/>
          <p:cNvCxnSpPr/>
          <p:nvPr/>
        </p:nvCxnSpPr>
        <p:spPr>
          <a:xfrm flipV="1">
            <a:off x="954258" y="1371600"/>
            <a:ext cx="10283483" cy="9044"/>
          </a:xfrm>
          <a:prstGeom prst="line">
            <a:avLst/>
          </a:prstGeom>
          <a:ln w="38100">
            <a:solidFill>
              <a:srgbClr val="00B05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1183736046"/>
      </p:ext>
    </p:extLst>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22141" y="558318"/>
            <a:ext cx="10515600" cy="1325563"/>
          </a:xfrm>
        </p:spPr>
        <p:txBody>
          <a:bodyPr>
            <a:normAutofit/>
          </a:bodyPr>
          <a:lstStyle/>
          <a:p>
            <a:r>
              <a:rPr lang="sr-Cyrl-RS" dirty="0">
                <a:solidFill>
                  <a:schemeClr val="accent5">
                    <a:lumMod val="75000"/>
                  </a:schemeClr>
                </a:solidFill>
                <a:latin typeface="Comic Sans MS" panose="030F0702030302020204" pitchFamily="66" charset="0"/>
              </a:rPr>
              <a:t> </a:t>
            </a:r>
            <a:r>
              <a:rPr lang="en-US" sz="4000" dirty="0" smtClean="0">
                <a:solidFill>
                  <a:srgbClr val="000000"/>
                </a:solidFill>
                <a:latin typeface="Times New Roman" panose="02020603050405020304" pitchFamily="18" charset="0"/>
              </a:rPr>
              <a:t>Oculopharyngeal </a:t>
            </a:r>
            <a:r>
              <a:rPr lang="en-US" sz="4000" dirty="0">
                <a:solidFill>
                  <a:srgbClr val="000000"/>
                </a:solidFill>
                <a:latin typeface="Times New Roman" panose="02020603050405020304" pitchFamily="18" charset="0"/>
              </a:rPr>
              <a:t>muscular dystrophy (OPMD</a:t>
            </a:r>
            <a:r>
              <a:rPr lang="en-US" sz="4000" dirty="0" smtClean="0">
                <a:solidFill>
                  <a:srgbClr val="000000"/>
                </a:solidFill>
                <a:latin typeface="Times New Roman" panose="02020603050405020304" pitchFamily="18" charset="0"/>
              </a:rPr>
              <a:t>)</a:t>
            </a:r>
            <a:r>
              <a:rPr lang="sr-Cyrl-RS" altLang="en-US" sz="4000" b="1" dirty="0">
                <a:solidFill>
                  <a:srgbClr val="00B050"/>
                </a:solidFill>
              </a:rPr>
              <a:t/>
            </a:r>
            <a:br>
              <a:rPr lang="sr-Cyrl-RS" altLang="en-US" sz="4000" b="1" dirty="0">
                <a:solidFill>
                  <a:srgbClr val="00B050"/>
                </a:solidFill>
              </a:rPr>
            </a:br>
            <a:endParaRPr lang="en-US" sz="4000" dirty="0">
              <a:latin typeface="Comic Sans MS" panose="030F0702030302020204" pitchFamily="66" charset="0"/>
            </a:endParaRPr>
          </a:p>
        </p:txBody>
      </p:sp>
      <p:sp>
        <p:nvSpPr>
          <p:cNvPr id="3" name="Content Placeholder 2"/>
          <p:cNvSpPr>
            <a:spLocks noGrp="1"/>
          </p:cNvSpPr>
          <p:nvPr>
            <p:ph idx="1"/>
          </p:nvPr>
        </p:nvSpPr>
        <p:spPr>
          <a:xfrm>
            <a:off x="569741" y="2203851"/>
            <a:ext cx="11295772" cy="5736119"/>
          </a:xfrm>
        </p:spPr>
        <p:txBody>
          <a:bodyPr>
            <a:normAutofit fontScale="85000" lnSpcReduction="20000"/>
          </a:bodyPr>
          <a:lstStyle/>
          <a:p>
            <a:pPr>
              <a:buClr>
                <a:srgbClr val="00B050"/>
              </a:buClr>
            </a:pPr>
            <a:r>
              <a:rPr lang="en-US" dirty="0" smtClean="0">
                <a:solidFill>
                  <a:srgbClr val="000000"/>
                </a:solidFill>
              </a:rPr>
              <a:t>Characterized </a:t>
            </a:r>
            <a:r>
              <a:rPr lang="en-US" dirty="0">
                <a:solidFill>
                  <a:srgbClr val="000000"/>
                </a:solidFill>
              </a:rPr>
              <a:t>by ptosis and dysphagia due to </a:t>
            </a:r>
            <a:r>
              <a:rPr lang="en-US" b="1" dirty="0">
                <a:solidFill>
                  <a:srgbClr val="00B050"/>
                </a:solidFill>
              </a:rPr>
              <a:t>selective involvement of the muscles of the eyelids and </a:t>
            </a:r>
            <a:r>
              <a:rPr lang="en-US" b="1" dirty="0" smtClean="0">
                <a:solidFill>
                  <a:srgbClr val="00B050"/>
                </a:solidFill>
              </a:rPr>
              <a:t>pharynx</a:t>
            </a:r>
          </a:p>
          <a:p>
            <a:pPr>
              <a:buClr>
                <a:srgbClr val="00B050"/>
              </a:buClr>
            </a:pPr>
            <a:r>
              <a:rPr lang="en-US" dirty="0" smtClean="0">
                <a:solidFill>
                  <a:srgbClr val="000000"/>
                </a:solidFill>
              </a:rPr>
              <a:t>AD inheritance</a:t>
            </a:r>
          </a:p>
          <a:p>
            <a:pPr>
              <a:buClr>
                <a:srgbClr val="00B050"/>
              </a:buClr>
            </a:pPr>
            <a:r>
              <a:rPr lang="en-US" dirty="0" smtClean="0">
                <a:solidFill>
                  <a:srgbClr val="000000"/>
                </a:solidFill>
              </a:rPr>
              <a:t>Mean </a:t>
            </a:r>
            <a:r>
              <a:rPr lang="en-US" dirty="0">
                <a:solidFill>
                  <a:srgbClr val="000000"/>
                </a:solidFill>
              </a:rPr>
              <a:t>age of </a:t>
            </a:r>
            <a:r>
              <a:rPr lang="en-US" dirty="0" smtClean="0">
                <a:solidFill>
                  <a:srgbClr val="000000"/>
                </a:solidFill>
              </a:rPr>
              <a:t>onset</a:t>
            </a:r>
            <a:r>
              <a:rPr lang="en-US" dirty="0"/>
              <a:t> </a:t>
            </a:r>
            <a:r>
              <a:rPr lang="en-US" dirty="0" smtClean="0"/>
              <a:t>40-60</a:t>
            </a:r>
            <a:endParaRPr lang="sr-Cyrl-RS" altLang="en-US" dirty="0" smtClean="0"/>
          </a:p>
          <a:p>
            <a:pPr>
              <a:buClr>
                <a:srgbClr val="00B050"/>
              </a:buClr>
            </a:pPr>
            <a:r>
              <a:rPr lang="en-US" dirty="0">
                <a:solidFill>
                  <a:srgbClr val="000000"/>
                </a:solidFill>
              </a:rPr>
              <a:t>Other manifestations as the disease progresses can include limitation of upward gaze, tongue atrophy and weakness, chewing difficulties, wet voice, facial muscle weakness, axial muscle weakness, and proximal limb girdle weakness predominantly in lower </a:t>
            </a:r>
            <a:r>
              <a:rPr lang="en-US" dirty="0" smtClean="0">
                <a:solidFill>
                  <a:srgbClr val="000000"/>
                </a:solidFill>
              </a:rPr>
              <a:t>limbs</a:t>
            </a:r>
            <a:endParaRPr lang="en-US" dirty="0">
              <a:solidFill>
                <a:srgbClr val="000000"/>
              </a:solidFill>
            </a:endParaRPr>
          </a:p>
          <a:p>
            <a:r>
              <a:rPr lang="sr-Cyrl-RS" altLang="en-US" dirty="0" smtClean="0"/>
              <a:t> </a:t>
            </a:r>
            <a:r>
              <a:rPr lang="en-US" b="1" dirty="0" smtClean="0">
                <a:solidFill>
                  <a:srgbClr val="59331F"/>
                </a:solidFill>
              </a:rPr>
              <a:t>Management: </a:t>
            </a:r>
            <a:r>
              <a:rPr lang="en-US" dirty="0">
                <a:solidFill>
                  <a:srgbClr val="000000"/>
                </a:solidFill>
              </a:rPr>
              <a:t> Treatment for ptosis may include blepharoplasty by either resection of the levator palpebrea aponeurosis or frontal suspension of the eyelids. The initial treatment for dysphagia is dietary modification; surgical intervention for dysphagia should be considered when symptomatic dysphagia has a significant impact on quality of life. Physical and occupational therapy are encouraged; assistive devices may be necessary to prevent falls and assist with walking and mobility. Neuropsychological support as needed.</a:t>
            </a:r>
          </a:p>
          <a:p>
            <a:pPr>
              <a:buClr>
                <a:srgbClr val="00B050"/>
              </a:buClr>
            </a:pPr>
            <a:endParaRPr lang="sr-Cyrl-RS" altLang="en-US" b="1" dirty="0">
              <a:solidFill>
                <a:srgbClr val="00B050"/>
              </a:solidFill>
            </a:endParaRPr>
          </a:p>
          <a:p>
            <a:pPr marL="0" indent="0">
              <a:buClr>
                <a:srgbClr val="00B050"/>
              </a:buClr>
              <a:buNone/>
              <a:defRPr/>
            </a:pPr>
            <a:endParaRPr lang="sr-Cyrl-CS" altLang="en-US" b="1" dirty="0">
              <a:solidFill>
                <a:srgbClr val="00B050"/>
              </a:solidFill>
            </a:endParaRPr>
          </a:p>
          <a:p>
            <a:pPr marL="0" indent="0">
              <a:buClr>
                <a:srgbClr val="00B050"/>
              </a:buClr>
              <a:buNone/>
            </a:pPr>
            <a:r>
              <a:rPr lang="sr-Cyrl-RS" altLang="en-US" sz="2400" dirty="0" smtClean="0"/>
              <a:t>                            </a:t>
            </a:r>
            <a:endParaRPr lang="sr-Latn-CS" altLang="en-US" sz="2400" dirty="0"/>
          </a:p>
          <a:p>
            <a:pPr marL="0" indent="0">
              <a:buClr>
                <a:srgbClr val="00B050"/>
              </a:buClr>
              <a:buNone/>
            </a:pPr>
            <a:endParaRPr lang="sr-Cyrl-RS" altLang="sr-Latn-RS" b="1" dirty="0">
              <a:solidFill>
                <a:srgbClr val="FF0000"/>
              </a:solidFill>
              <a:latin typeface="Calibri" panose="020F0502020204030204" pitchFamily="34" charset="0"/>
            </a:endParaRPr>
          </a:p>
          <a:p>
            <a:pPr marL="0" indent="0">
              <a:buClr>
                <a:srgbClr val="00B050"/>
              </a:buClr>
              <a:buNone/>
            </a:pPr>
            <a:endParaRPr lang="sr-Cyrl-RS" altLang="sr-Latn-RS" b="1" dirty="0" smtClean="0">
              <a:solidFill>
                <a:srgbClr val="FF0000"/>
              </a:solidFill>
              <a:latin typeface="Calibri" panose="020F0502020204030204" pitchFamily="34" charset="0"/>
            </a:endParaRPr>
          </a:p>
        </p:txBody>
      </p:sp>
      <p:cxnSp>
        <p:nvCxnSpPr>
          <p:cNvPr id="5" name="Straight Connector 4"/>
          <p:cNvCxnSpPr/>
          <p:nvPr/>
        </p:nvCxnSpPr>
        <p:spPr>
          <a:xfrm flipV="1">
            <a:off x="954258" y="1371600"/>
            <a:ext cx="10283483" cy="9044"/>
          </a:xfrm>
          <a:prstGeom prst="line">
            <a:avLst/>
          </a:prstGeom>
          <a:ln w="38100">
            <a:solidFill>
              <a:srgbClr val="00B05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3055916674"/>
      </p:ext>
    </p:extLst>
  </p:cSld>
  <p:clrMapOvr>
    <a:masterClrMapping/>
  </p:clrMapOvr>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22141" y="558318"/>
            <a:ext cx="10515600" cy="1325563"/>
          </a:xfrm>
        </p:spPr>
        <p:txBody>
          <a:bodyPr>
            <a:normAutofit/>
          </a:bodyPr>
          <a:lstStyle/>
          <a:p>
            <a:r>
              <a:rPr lang="sr-Cyrl-RS" dirty="0">
                <a:solidFill>
                  <a:schemeClr val="accent5">
                    <a:lumMod val="75000"/>
                  </a:schemeClr>
                </a:solidFill>
                <a:latin typeface="Comic Sans MS" panose="030F0702030302020204" pitchFamily="66" charset="0"/>
              </a:rPr>
              <a:t> </a:t>
            </a:r>
            <a:r>
              <a:rPr lang="en-US" dirty="0" smtClean="0">
                <a:latin typeface="Comic Sans MS" panose="030F0702030302020204" pitchFamily="66" charset="0"/>
              </a:rPr>
              <a:t>OPMD</a:t>
            </a:r>
            <a:r>
              <a:rPr lang="sr-Cyrl-RS" altLang="en-US" sz="4000" b="1" dirty="0">
                <a:solidFill>
                  <a:srgbClr val="00B050"/>
                </a:solidFill>
              </a:rPr>
              <a:t/>
            </a:r>
            <a:br>
              <a:rPr lang="sr-Cyrl-RS" altLang="en-US" sz="4000" b="1" dirty="0">
                <a:solidFill>
                  <a:srgbClr val="00B050"/>
                </a:solidFill>
              </a:rPr>
            </a:br>
            <a:endParaRPr lang="en-US" sz="4000" dirty="0">
              <a:latin typeface="Comic Sans MS" panose="030F0702030302020204" pitchFamily="66" charset="0"/>
            </a:endParaRPr>
          </a:p>
        </p:txBody>
      </p:sp>
      <p:sp>
        <p:nvSpPr>
          <p:cNvPr id="3" name="Content Placeholder 2"/>
          <p:cNvSpPr>
            <a:spLocks noGrp="1"/>
          </p:cNvSpPr>
          <p:nvPr>
            <p:ph idx="1"/>
          </p:nvPr>
        </p:nvSpPr>
        <p:spPr>
          <a:xfrm>
            <a:off x="569741" y="2438400"/>
            <a:ext cx="11295772" cy="5181600"/>
          </a:xfrm>
        </p:spPr>
        <p:txBody>
          <a:bodyPr>
            <a:normAutofit/>
          </a:bodyPr>
          <a:lstStyle/>
          <a:p>
            <a:pPr>
              <a:buClr>
                <a:srgbClr val="00B050"/>
              </a:buClr>
            </a:pPr>
            <a:endParaRPr lang="sr-Cyrl-RS" altLang="en-US" b="1" dirty="0">
              <a:solidFill>
                <a:srgbClr val="00B050"/>
              </a:solidFill>
            </a:endParaRPr>
          </a:p>
          <a:p>
            <a:pPr marL="0" indent="0">
              <a:buClr>
                <a:srgbClr val="00B050"/>
              </a:buClr>
              <a:buNone/>
              <a:defRPr/>
            </a:pPr>
            <a:endParaRPr lang="sr-Cyrl-CS" altLang="en-US" b="1" dirty="0">
              <a:solidFill>
                <a:srgbClr val="00B050"/>
              </a:solidFill>
            </a:endParaRPr>
          </a:p>
          <a:p>
            <a:pPr marL="0" indent="0">
              <a:buClr>
                <a:srgbClr val="00B050"/>
              </a:buClr>
              <a:buNone/>
            </a:pPr>
            <a:r>
              <a:rPr lang="sr-Cyrl-RS" altLang="en-US" sz="2400" dirty="0" smtClean="0"/>
              <a:t>                            </a:t>
            </a:r>
            <a:endParaRPr lang="sr-Latn-CS" altLang="en-US" sz="2400" dirty="0"/>
          </a:p>
          <a:p>
            <a:pPr marL="0" indent="0">
              <a:buClr>
                <a:srgbClr val="00B050"/>
              </a:buClr>
              <a:buNone/>
            </a:pPr>
            <a:endParaRPr lang="sr-Cyrl-RS" altLang="sr-Latn-RS" b="1" dirty="0">
              <a:solidFill>
                <a:srgbClr val="FF0000"/>
              </a:solidFill>
              <a:latin typeface="Calibri" panose="020F0502020204030204" pitchFamily="34" charset="0"/>
            </a:endParaRPr>
          </a:p>
          <a:p>
            <a:pPr marL="0" indent="0">
              <a:buClr>
                <a:srgbClr val="00B050"/>
              </a:buClr>
              <a:buNone/>
            </a:pPr>
            <a:endParaRPr lang="sr-Cyrl-RS" altLang="sr-Latn-RS" b="1" dirty="0" smtClean="0">
              <a:solidFill>
                <a:srgbClr val="FF0000"/>
              </a:solidFill>
              <a:latin typeface="Calibri" panose="020F0502020204030204" pitchFamily="34" charset="0"/>
            </a:endParaRPr>
          </a:p>
        </p:txBody>
      </p:sp>
      <p:cxnSp>
        <p:nvCxnSpPr>
          <p:cNvPr id="5" name="Straight Connector 4"/>
          <p:cNvCxnSpPr/>
          <p:nvPr/>
        </p:nvCxnSpPr>
        <p:spPr>
          <a:xfrm flipV="1">
            <a:off x="954258" y="1249321"/>
            <a:ext cx="10283483" cy="9044"/>
          </a:xfrm>
          <a:prstGeom prst="line">
            <a:avLst/>
          </a:prstGeom>
          <a:ln w="38100">
            <a:solidFill>
              <a:srgbClr val="00B050"/>
            </a:solidFill>
          </a:ln>
        </p:spPr>
        <p:style>
          <a:lnRef idx="1">
            <a:schemeClr val="accent1"/>
          </a:lnRef>
          <a:fillRef idx="0">
            <a:schemeClr val="accent1"/>
          </a:fillRef>
          <a:effectRef idx="0">
            <a:schemeClr val="accent1"/>
          </a:effectRef>
          <a:fontRef idx="minor">
            <a:schemeClr val="tx1"/>
          </a:fontRef>
        </p:style>
      </p:cxnSp>
      <p:pic>
        <p:nvPicPr>
          <p:cNvPr id="4" name="Picture 3"/>
          <p:cNvPicPr>
            <a:picLocks noChangeAspect="1"/>
          </p:cNvPicPr>
          <p:nvPr/>
        </p:nvPicPr>
        <p:blipFill>
          <a:blip r:embed="rId2"/>
          <a:stretch>
            <a:fillRect/>
          </a:stretch>
        </p:blipFill>
        <p:spPr>
          <a:xfrm>
            <a:off x="195668" y="2106053"/>
            <a:ext cx="3019885" cy="4340946"/>
          </a:xfrm>
          <a:prstGeom prst="rect">
            <a:avLst/>
          </a:prstGeom>
        </p:spPr>
      </p:pic>
      <p:pic>
        <p:nvPicPr>
          <p:cNvPr id="6" name="Picture 5"/>
          <p:cNvPicPr>
            <a:picLocks noChangeAspect="1"/>
          </p:cNvPicPr>
          <p:nvPr/>
        </p:nvPicPr>
        <p:blipFill>
          <a:blip r:embed="rId3"/>
          <a:stretch>
            <a:fillRect/>
          </a:stretch>
        </p:blipFill>
        <p:spPr>
          <a:xfrm>
            <a:off x="6217627" y="2106053"/>
            <a:ext cx="3019885" cy="4340946"/>
          </a:xfrm>
          <a:prstGeom prst="rect">
            <a:avLst/>
          </a:prstGeom>
        </p:spPr>
      </p:pic>
      <p:pic>
        <p:nvPicPr>
          <p:cNvPr id="7" name="Picture 6"/>
          <p:cNvPicPr>
            <a:picLocks noChangeAspect="1"/>
          </p:cNvPicPr>
          <p:nvPr/>
        </p:nvPicPr>
        <p:blipFill>
          <a:blip r:embed="rId4"/>
          <a:stretch>
            <a:fillRect/>
          </a:stretch>
        </p:blipFill>
        <p:spPr>
          <a:xfrm>
            <a:off x="3215553" y="2106053"/>
            <a:ext cx="3019885" cy="4340946"/>
          </a:xfrm>
          <a:prstGeom prst="rect">
            <a:avLst/>
          </a:prstGeom>
        </p:spPr>
      </p:pic>
      <p:pic>
        <p:nvPicPr>
          <p:cNvPr id="8" name="Picture 7"/>
          <p:cNvPicPr>
            <a:picLocks noChangeAspect="1"/>
          </p:cNvPicPr>
          <p:nvPr/>
        </p:nvPicPr>
        <p:blipFill>
          <a:blip r:embed="rId5"/>
          <a:stretch>
            <a:fillRect/>
          </a:stretch>
        </p:blipFill>
        <p:spPr>
          <a:xfrm>
            <a:off x="9255323" y="2106053"/>
            <a:ext cx="2936677" cy="4340946"/>
          </a:xfrm>
          <a:prstGeom prst="rect">
            <a:avLst/>
          </a:prstGeom>
        </p:spPr>
      </p:pic>
    </p:spTree>
    <p:extLst>
      <p:ext uri="{BB962C8B-B14F-4D97-AF65-F5344CB8AC3E}">
        <p14:creationId xmlns:p14="http://schemas.microsoft.com/office/powerpoint/2010/main" xmlns="" val="1539178011"/>
      </p:ext>
    </p:extLst>
  </p:cSld>
  <p:clrMapOvr>
    <a:masterClrMapping/>
  </p:clrMapOvr>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sr-Cyrl-RS" dirty="0">
                <a:solidFill>
                  <a:schemeClr val="accent5">
                    <a:lumMod val="75000"/>
                  </a:schemeClr>
                </a:solidFill>
                <a:latin typeface="Comic Sans MS" panose="030F0702030302020204" pitchFamily="66" charset="0"/>
              </a:rPr>
              <a:t> </a:t>
            </a:r>
            <a:r>
              <a:rPr lang="en-US" dirty="0">
                <a:solidFill>
                  <a:schemeClr val="accent5">
                    <a:lumMod val="75000"/>
                  </a:schemeClr>
                </a:solidFill>
                <a:latin typeface="Comic Sans MS" panose="030F0702030302020204" pitchFamily="66" charset="0"/>
              </a:rPr>
              <a:t/>
            </a:r>
            <a:br>
              <a:rPr lang="en-US" dirty="0">
                <a:solidFill>
                  <a:schemeClr val="accent5">
                    <a:lumMod val="75000"/>
                  </a:schemeClr>
                </a:solidFill>
                <a:latin typeface="Comic Sans MS" panose="030F0702030302020204" pitchFamily="66" charset="0"/>
              </a:rPr>
            </a:br>
            <a:r>
              <a:rPr lang="en-US" sz="4000" b="1" dirty="0" smtClean="0">
                <a:solidFill>
                  <a:srgbClr val="000000"/>
                </a:solidFill>
                <a:latin typeface="arial" panose="020B0604020202020204" pitchFamily="34" charset="0"/>
              </a:rPr>
              <a:t>Myotonic </a:t>
            </a:r>
            <a:r>
              <a:rPr lang="en-US" sz="4000" b="1" dirty="0">
                <a:solidFill>
                  <a:srgbClr val="000000"/>
                </a:solidFill>
                <a:latin typeface="arial" panose="020B0604020202020204" pitchFamily="34" charset="0"/>
              </a:rPr>
              <a:t>Dystrophy</a:t>
            </a:r>
            <a:br>
              <a:rPr lang="en-US" sz="4000" b="1" dirty="0">
                <a:solidFill>
                  <a:srgbClr val="000000"/>
                </a:solidFill>
                <a:latin typeface="arial" panose="020B0604020202020204" pitchFamily="34" charset="0"/>
              </a:rPr>
            </a:br>
            <a:endParaRPr lang="en-US" sz="4000" dirty="0">
              <a:latin typeface="Comic Sans MS" panose="030F0702030302020204" pitchFamily="66" charset="0"/>
            </a:endParaRPr>
          </a:p>
        </p:txBody>
      </p:sp>
      <p:sp>
        <p:nvSpPr>
          <p:cNvPr id="3" name="Content Placeholder 2"/>
          <p:cNvSpPr>
            <a:spLocks noGrp="1"/>
          </p:cNvSpPr>
          <p:nvPr>
            <p:ph idx="1"/>
          </p:nvPr>
        </p:nvSpPr>
        <p:spPr>
          <a:xfrm>
            <a:off x="554015" y="1357746"/>
            <a:ext cx="11295772" cy="4867082"/>
          </a:xfrm>
        </p:spPr>
        <p:txBody>
          <a:bodyPr>
            <a:noAutofit/>
          </a:bodyPr>
          <a:lstStyle/>
          <a:p>
            <a:pPr marL="0" indent="0">
              <a:buClr>
                <a:srgbClr val="00B050"/>
              </a:buClr>
              <a:buNone/>
            </a:pPr>
            <a:endParaRPr lang="sr-Cyrl-RS" altLang="en-US" sz="2400" b="1" dirty="0" smtClean="0">
              <a:solidFill>
                <a:srgbClr val="00B050"/>
              </a:solidFill>
            </a:endParaRPr>
          </a:p>
          <a:p>
            <a:pPr>
              <a:buClr>
                <a:srgbClr val="00B050"/>
              </a:buClr>
            </a:pPr>
            <a:r>
              <a:rPr lang="en-US" sz="2400" b="1" dirty="0">
                <a:solidFill>
                  <a:srgbClr val="00B050"/>
                </a:solidFill>
              </a:rPr>
              <a:t>Myotonia is characterized by impaired relaxation of muscles after voluntary contraction due to repetitive depolarization of the muscle </a:t>
            </a:r>
            <a:r>
              <a:rPr lang="en-US" sz="2400" b="1" dirty="0" smtClean="0">
                <a:solidFill>
                  <a:srgbClr val="00B050"/>
                </a:solidFill>
              </a:rPr>
              <a:t>membrane</a:t>
            </a:r>
          </a:p>
          <a:p>
            <a:pPr>
              <a:buClr>
                <a:srgbClr val="00B050"/>
              </a:buClr>
            </a:pPr>
            <a:r>
              <a:rPr lang="en-US" sz="2400" dirty="0" smtClean="0">
                <a:solidFill>
                  <a:srgbClr val="000000"/>
                </a:solidFill>
              </a:rPr>
              <a:t>Myotonia</a:t>
            </a:r>
            <a:r>
              <a:rPr lang="en-US" sz="2400" dirty="0">
                <a:solidFill>
                  <a:srgbClr val="000000"/>
                </a:solidFill>
              </a:rPr>
              <a:t>, due to myotonic dystrophy, improves with repeated exercise and is worsened by exposure to </a:t>
            </a:r>
            <a:r>
              <a:rPr lang="en-US" sz="2400" dirty="0" smtClean="0">
                <a:solidFill>
                  <a:srgbClr val="000000"/>
                </a:solidFill>
              </a:rPr>
              <a:t>cold</a:t>
            </a:r>
          </a:p>
          <a:p>
            <a:pPr>
              <a:buClr>
                <a:srgbClr val="00B050"/>
              </a:buClr>
            </a:pPr>
            <a:r>
              <a:rPr lang="en-US" sz="2400" dirty="0" smtClean="0">
                <a:solidFill>
                  <a:srgbClr val="000000"/>
                </a:solidFill>
              </a:rPr>
              <a:t>Myotonic </a:t>
            </a:r>
            <a:r>
              <a:rPr lang="en-US" sz="2400" dirty="0">
                <a:solidFill>
                  <a:srgbClr val="000000"/>
                </a:solidFill>
              </a:rPr>
              <a:t>dystrophy is a rare progressive multisystem genetic </a:t>
            </a:r>
            <a:r>
              <a:rPr lang="en-US" sz="2400" dirty="0" smtClean="0">
                <a:solidFill>
                  <a:srgbClr val="000000"/>
                </a:solidFill>
              </a:rPr>
              <a:t>disorder </a:t>
            </a:r>
            <a:r>
              <a:rPr lang="en-US" sz="2400" dirty="0">
                <a:solidFill>
                  <a:srgbClr val="000000"/>
                </a:solidFill>
              </a:rPr>
              <a:t>that universally presents with </a:t>
            </a:r>
            <a:r>
              <a:rPr lang="en-US" sz="2400" dirty="0" smtClean="0">
                <a:solidFill>
                  <a:srgbClr val="000000"/>
                </a:solidFill>
              </a:rPr>
              <a:t>muscles weakness. In </a:t>
            </a:r>
            <a:r>
              <a:rPr lang="en-US" sz="2400" dirty="0">
                <a:solidFill>
                  <a:srgbClr val="000000"/>
                </a:solidFill>
              </a:rPr>
              <a:t>addition to musculoskeletal weakness, cardiac conduction defects and early cataracts are </a:t>
            </a:r>
            <a:r>
              <a:rPr lang="en-US" sz="2400" dirty="0" smtClean="0">
                <a:solidFill>
                  <a:srgbClr val="000000"/>
                </a:solidFill>
              </a:rPr>
              <a:t>common</a:t>
            </a:r>
          </a:p>
          <a:p>
            <a:pPr>
              <a:buClr>
                <a:srgbClr val="00B050"/>
              </a:buClr>
            </a:pPr>
            <a:r>
              <a:rPr lang="en-US" sz="2400" dirty="0" smtClean="0">
                <a:solidFill>
                  <a:srgbClr val="000000"/>
                </a:solidFill>
              </a:rPr>
              <a:t>Two </a:t>
            </a:r>
            <a:r>
              <a:rPr lang="en-US" sz="2400" dirty="0">
                <a:solidFill>
                  <a:srgbClr val="000000"/>
                </a:solidFill>
              </a:rPr>
              <a:t>major </a:t>
            </a:r>
            <a:r>
              <a:rPr lang="en-US" sz="2400" dirty="0" smtClean="0">
                <a:solidFill>
                  <a:srgbClr val="000000"/>
                </a:solidFill>
              </a:rPr>
              <a:t>forms: </a:t>
            </a:r>
            <a:r>
              <a:rPr lang="en-US" sz="2400" dirty="0">
                <a:solidFill>
                  <a:srgbClr val="000000"/>
                </a:solidFill>
              </a:rPr>
              <a:t>Myotonic dystrophy </a:t>
            </a:r>
            <a:r>
              <a:rPr lang="en-US" sz="2400" b="1" dirty="0">
                <a:solidFill>
                  <a:srgbClr val="000000"/>
                </a:solidFill>
              </a:rPr>
              <a:t>type I </a:t>
            </a:r>
            <a:r>
              <a:rPr lang="en-US" sz="2400" dirty="0">
                <a:solidFill>
                  <a:srgbClr val="000000"/>
                </a:solidFill>
              </a:rPr>
              <a:t>(DM1), known as </a:t>
            </a:r>
            <a:r>
              <a:rPr lang="en-US" sz="2400" b="1" dirty="0">
                <a:solidFill>
                  <a:srgbClr val="000000"/>
                </a:solidFill>
              </a:rPr>
              <a:t>Steinert disease</a:t>
            </a:r>
            <a:r>
              <a:rPr lang="en-US" sz="2400" dirty="0">
                <a:solidFill>
                  <a:srgbClr val="000000"/>
                </a:solidFill>
              </a:rPr>
              <a:t>, and myotonic dystrophy </a:t>
            </a:r>
            <a:r>
              <a:rPr lang="en-US" sz="2400" b="1" dirty="0">
                <a:solidFill>
                  <a:srgbClr val="000000"/>
                </a:solidFill>
              </a:rPr>
              <a:t>type II </a:t>
            </a:r>
            <a:r>
              <a:rPr lang="en-US" sz="2400" dirty="0">
                <a:solidFill>
                  <a:srgbClr val="000000"/>
                </a:solidFill>
              </a:rPr>
              <a:t>(DM2</a:t>
            </a:r>
            <a:r>
              <a:rPr lang="en-US" sz="2400" dirty="0" smtClean="0">
                <a:solidFill>
                  <a:srgbClr val="000000"/>
                </a:solidFill>
              </a:rPr>
              <a:t>)</a:t>
            </a:r>
          </a:p>
          <a:p>
            <a:pPr>
              <a:buClr>
                <a:srgbClr val="00B050"/>
              </a:buClr>
            </a:pPr>
            <a:r>
              <a:rPr lang="en-US" altLang="en-US" sz="2400" dirty="0" smtClean="0">
                <a:solidFill>
                  <a:srgbClr val="000000"/>
                </a:solidFill>
              </a:rPr>
              <a:t>M</a:t>
            </a:r>
            <a:r>
              <a:rPr lang="en-US" sz="2400" dirty="0" smtClean="0">
                <a:solidFill>
                  <a:srgbClr val="000000"/>
                </a:solidFill>
              </a:rPr>
              <a:t>yotonias </a:t>
            </a:r>
            <a:r>
              <a:rPr lang="en-US" sz="2400" dirty="0">
                <a:solidFill>
                  <a:srgbClr val="000000"/>
                </a:solidFill>
              </a:rPr>
              <a:t>are inherited disorders acquired in an autosomal dominant fashion. Both DM1 and DM2 are caused by an expansion of DNA tandem repeats, which results in an RNA gain of function mutation</a:t>
            </a:r>
            <a:endParaRPr lang="sr-Cyrl-RS" altLang="en-US" sz="2400" b="1" i="1" dirty="0" smtClean="0"/>
          </a:p>
          <a:p>
            <a:pPr>
              <a:buClr>
                <a:srgbClr val="00B050"/>
              </a:buClr>
            </a:pPr>
            <a:endParaRPr lang="hr-HR" altLang="en-US" sz="2400" dirty="0"/>
          </a:p>
          <a:p>
            <a:pPr>
              <a:buClr>
                <a:srgbClr val="00B050"/>
              </a:buClr>
            </a:pPr>
            <a:endParaRPr lang="sr-Cyrl-RS" altLang="en-US" sz="2400" b="1" dirty="0">
              <a:solidFill>
                <a:srgbClr val="00B050"/>
              </a:solidFill>
            </a:endParaRPr>
          </a:p>
          <a:p>
            <a:pPr marL="0" indent="0">
              <a:buClr>
                <a:srgbClr val="00B050"/>
              </a:buClr>
              <a:buNone/>
              <a:defRPr/>
            </a:pPr>
            <a:endParaRPr lang="sr-Cyrl-CS" altLang="en-US" sz="2400" b="1" dirty="0">
              <a:solidFill>
                <a:srgbClr val="00B050"/>
              </a:solidFill>
            </a:endParaRPr>
          </a:p>
          <a:p>
            <a:pPr marL="0" indent="0">
              <a:buClr>
                <a:srgbClr val="00B050"/>
              </a:buClr>
              <a:buNone/>
            </a:pPr>
            <a:r>
              <a:rPr lang="sr-Cyrl-RS" altLang="en-US" sz="2400" dirty="0" smtClean="0"/>
              <a:t>                            </a:t>
            </a:r>
            <a:endParaRPr lang="sr-Latn-CS" altLang="en-US" sz="2400" dirty="0"/>
          </a:p>
          <a:p>
            <a:pPr marL="0" indent="0">
              <a:buClr>
                <a:srgbClr val="00B050"/>
              </a:buClr>
              <a:buNone/>
            </a:pPr>
            <a:endParaRPr lang="sr-Cyrl-RS" altLang="sr-Latn-RS" sz="2400" b="1" dirty="0">
              <a:solidFill>
                <a:srgbClr val="FF0000"/>
              </a:solidFill>
            </a:endParaRPr>
          </a:p>
          <a:p>
            <a:pPr marL="0" indent="0">
              <a:buClr>
                <a:srgbClr val="00B050"/>
              </a:buClr>
              <a:buNone/>
            </a:pPr>
            <a:endParaRPr lang="sr-Cyrl-RS" altLang="sr-Latn-RS" sz="2400" b="1" dirty="0" smtClean="0">
              <a:solidFill>
                <a:srgbClr val="FF0000"/>
              </a:solidFill>
            </a:endParaRPr>
          </a:p>
        </p:txBody>
      </p:sp>
      <p:cxnSp>
        <p:nvCxnSpPr>
          <p:cNvPr id="5" name="Straight Connector 4"/>
          <p:cNvCxnSpPr/>
          <p:nvPr/>
        </p:nvCxnSpPr>
        <p:spPr>
          <a:xfrm flipV="1">
            <a:off x="954258" y="1357746"/>
            <a:ext cx="10283483" cy="9044"/>
          </a:xfrm>
          <a:prstGeom prst="line">
            <a:avLst/>
          </a:prstGeom>
          <a:ln w="38100">
            <a:solidFill>
              <a:srgbClr val="00B05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3759967362"/>
      </p:ext>
    </p:extLst>
  </p:cSld>
  <p:clrMapOvr>
    <a:masterClrMapping/>
  </p:clrMapOvr>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41218" y="600652"/>
            <a:ext cx="11242964" cy="1325563"/>
          </a:xfrm>
        </p:spPr>
        <p:txBody>
          <a:bodyPr>
            <a:normAutofit/>
          </a:bodyPr>
          <a:lstStyle/>
          <a:p>
            <a:r>
              <a:rPr lang="sr-Cyrl-RS" dirty="0">
                <a:solidFill>
                  <a:schemeClr val="accent5">
                    <a:lumMod val="75000"/>
                  </a:schemeClr>
                </a:solidFill>
                <a:latin typeface="Comic Sans MS" panose="030F0702030302020204" pitchFamily="66" charset="0"/>
              </a:rPr>
              <a:t> </a:t>
            </a:r>
            <a:r>
              <a:rPr lang="sr-Cyrl-RS" altLang="en-US" sz="4000" b="1" dirty="0">
                <a:solidFill>
                  <a:srgbClr val="00B050"/>
                </a:solidFill>
              </a:rPr>
              <a:t/>
            </a:r>
            <a:br>
              <a:rPr lang="sr-Cyrl-RS" altLang="en-US" sz="4000" b="1" dirty="0">
                <a:solidFill>
                  <a:srgbClr val="00B050"/>
                </a:solidFill>
              </a:rPr>
            </a:br>
            <a:endParaRPr lang="en-US" sz="4000" dirty="0">
              <a:latin typeface="Comic Sans MS" panose="030F0702030302020204" pitchFamily="66" charset="0"/>
            </a:endParaRPr>
          </a:p>
        </p:txBody>
      </p:sp>
      <p:sp>
        <p:nvSpPr>
          <p:cNvPr id="3" name="Content Placeholder 2"/>
          <p:cNvSpPr>
            <a:spLocks noGrp="1"/>
          </p:cNvSpPr>
          <p:nvPr>
            <p:ph idx="1"/>
          </p:nvPr>
        </p:nvSpPr>
        <p:spPr>
          <a:xfrm>
            <a:off x="838200" y="2207011"/>
            <a:ext cx="11295772" cy="5181600"/>
          </a:xfrm>
        </p:spPr>
        <p:txBody>
          <a:bodyPr>
            <a:normAutofit/>
          </a:bodyPr>
          <a:lstStyle/>
          <a:p>
            <a:pPr>
              <a:buClr>
                <a:srgbClr val="00B050"/>
              </a:buClr>
              <a:defRPr/>
            </a:pPr>
            <a:r>
              <a:rPr lang="en-US" altLang="en-US" sz="2600" dirty="0"/>
              <a:t>Weakness of facial muscles with a myopathic face, dysarthria, </a:t>
            </a:r>
            <a:r>
              <a:rPr lang="en-US" altLang="en-US" sz="2600" dirty="0" smtClean="0"/>
              <a:t>rhinolalia</a:t>
            </a:r>
          </a:p>
          <a:p>
            <a:pPr>
              <a:buClr>
                <a:srgbClr val="00B050"/>
              </a:buClr>
              <a:defRPr/>
            </a:pPr>
            <a:r>
              <a:rPr lang="en-US" altLang="en-US" sz="2600" dirty="0" smtClean="0"/>
              <a:t>Hypotrophy </a:t>
            </a:r>
            <a:r>
              <a:rPr lang="en-US" altLang="en-US" sz="2600" dirty="0"/>
              <a:t>of the masticatory </a:t>
            </a:r>
            <a:r>
              <a:rPr lang="en-US" altLang="en-US" sz="2600" dirty="0" smtClean="0"/>
              <a:t>muscles</a:t>
            </a:r>
          </a:p>
          <a:p>
            <a:pPr>
              <a:buClr>
                <a:srgbClr val="00B050"/>
              </a:buClr>
              <a:defRPr/>
            </a:pPr>
            <a:r>
              <a:rPr lang="en-US" altLang="en-US" sz="2600" dirty="0" smtClean="0"/>
              <a:t>Hypotrophy </a:t>
            </a:r>
            <a:r>
              <a:rPr lang="en-US" altLang="en-US" sz="2600" dirty="0"/>
              <a:t>of the sternocleidomastoid, "swan neck" </a:t>
            </a:r>
            <a:endParaRPr lang="en-US" altLang="en-US" sz="2600" dirty="0" smtClean="0"/>
          </a:p>
          <a:p>
            <a:pPr>
              <a:buClr>
                <a:srgbClr val="00B050"/>
              </a:buClr>
              <a:defRPr/>
            </a:pPr>
            <a:r>
              <a:rPr lang="en-US" altLang="en-US" sz="2600" dirty="0" smtClean="0"/>
              <a:t>Semiptosis</a:t>
            </a:r>
          </a:p>
          <a:p>
            <a:pPr>
              <a:buClr>
                <a:srgbClr val="00B050"/>
              </a:buClr>
              <a:defRPr/>
            </a:pPr>
            <a:r>
              <a:rPr lang="en-US" altLang="en-US" sz="2600" dirty="0" smtClean="0"/>
              <a:t>Hypotrophy </a:t>
            </a:r>
            <a:r>
              <a:rPr lang="en-US" altLang="en-US" sz="2600" dirty="0"/>
              <a:t>and weakness of the distal musculature of the </a:t>
            </a:r>
            <a:r>
              <a:rPr lang="en-US" altLang="en-US" sz="2600" dirty="0" smtClean="0"/>
              <a:t>extremities</a:t>
            </a:r>
          </a:p>
          <a:p>
            <a:pPr>
              <a:buClr>
                <a:srgbClr val="00B050"/>
              </a:buClr>
              <a:defRPr/>
            </a:pPr>
            <a:r>
              <a:rPr lang="en-US" altLang="en-US" sz="2600" dirty="0" smtClean="0"/>
              <a:t>Myotonia</a:t>
            </a:r>
          </a:p>
          <a:p>
            <a:pPr>
              <a:buClr>
                <a:srgbClr val="00B050"/>
              </a:buClr>
              <a:defRPr/>
            </a:pPr>
            <a:r>
              <a:rPr lang="en-US" altLang="en-US" sz="2600" dirty="0" smtClean="0"/>
              <a:t>Alopecia</a:t>
            </a:r>
            <a:r>
              <a:rPr lang="en-US" altLang="en-US" sz="2600" dirty="0"/>
              <a:t>, cataract, scoliosis, cardiac conduction disorders, mental deterioration, GIT disorders, endocrine </a:t>
            </a:r>
            <a:r>
              <a:rPr lang="en-US" altLang="en-US" sz="2600" dirty="0" smtClean="0"/>
              <a:t>disorders</a:t>
            </a:r>
            <a:r>
              <a:rPr lang="sr-Latn-CS" altLang="en-US" b="1" dirty="0">
                <a:latin typeface="Arial Narrow" panose="020B0606020202030204" pitchFamily="34" charset="0"/>
              </a:rPr>
              <a:t/>
            </a:r>
            <a:br>
              <a:rPr lang="sr-Latn-CS" altLang="en-US" b="1" dirty="0">
                <a:latin typeface="Arial Narrow" panose="020B0606020202030204" pitchFamily="34" charset="0"/>
              </a:rPr>
            </a:br>
            <a:endParaRPr lang="sr-Cyrl-RS" altLang="sr-Latn-RS" b="1" dirty="0">
              <a:solidFill>
                <a:srgbClr val="FF0000"/>
              </a:solidFill>
              <a:latin typeface="Calibri" panose="020F0502020204030204" pitchFamily="34" charset="0"/>
            </a:endParaRPr>
          </a:p>
          <a:p>
            <a:pPr marL="0" indent="0">
              <a:buClr>
                <a:srgbClr val="00B050"/>
              </a:buClr>
              <a:buNone/>
            </a:pPr>
            <a:endParaRPr lang="sr-Cyrl-RS" altLang="sr-Latn-RS" b="1" dirty="0" smtClean="0">
              <a:solidFill>
                <a:srgbClr val="FF0000"/>
              </a:solidFill>
              <a:latin typeface="Calibri" panose="020F0502020204030204" pitchFamily="34" charset="0"/>
            </a:endParaRPr>
          </a:p>
        </p:txBody>
      </p:sp>
      <p:cxnSp>
        <p:nvCxnSpPr>
          <p:cNvPr id="5" name="Straight Connector 4"/>
          <p:cNvCxnSpPr/>
          <p:nvPr/>
        </p:nvCxnSpPr>
        <p:spPr>
          <a:xfrm flipV="1">
            <a:off x="954258" y="1371600"/>
            <a:ext cx="10283483" cy="9044"/>
          </a:xfrm>
          <a:prstGeom prst="line">
            <a:avLst/>
          </a:prstGeom>
          <a:ln w="38100">
            <a:solidFill>
              <a:srgbClr val="00B050"/>
            </a:solidFill>
          </a:ln>
        </p:spPr>
        <p:style>
          <a:lnRef idx="1">
            <a:schemeClr val="accent1"/>
          </a:lnRef>
          <a:fillRef idx="0">
            <a:schemeClr val="accent1"/>
          </a:fillRef>
          <a:effectRef idx="0">
            <a:schemeClr val="accent1"/>
          </a:effectRef>
          <a:fontRef idx="minor">
            <a:schemeClr val="tx1"/>
          </a:fontRef>
        </p:style>
      </p:cxnSp>
      <p:sp>
        <p:nvSpPr>
          <p:cNvPr id="4" name="Rectangle 3"/>
          <p:cNvSpPr/>
          <p:nvPr/>
        </p:nvSpPr>
        <p:spPr>
          <a:xfrm>
            <a:off x="982099" y="672758"/>
            <a:ext cx="5113900" cy="707886"/>
          </a:xfrm>
          <a:prstGeom prst="rect">
            <a:avLst/>
          </a:prstGeom>
        </p:spPr>
        <p:txBody>
          <a:bodyPr wrap="none">
            <a:spAutoFit/>
          </a:bodyPr>
          <a:lstStyle/>
          <a:p>
            <a:r>
              <a:rPr lang="en-US" sz="4000" b="1" dirty="0">
                <a:solidFill>
                  <a:srgbClr val="000000"/>
                </a:solidFill>
                <a:latin typeface="arial" panose="020B0604020202020204" pitchFamily="34" charset="0"/>
                <a:ea typeface="+mj-ea"/>
                <a:cs typeface="+mj-cs"/>
              </a:rPr>
              <a:t>Myotonic Dystrophy</a:t>
            </a:r>
            <a:endParaRPr lang="en-US" dirty="0"/>
          </a:p>
        </p:txBody>
      </p:sp>
    </p:spTree>
    <p:extLst>
      <p:ext uri="{BB962C8B-B14F-4D97-AF65-F5344CB8AC3E}">
        <p14:creationId xmlns:p14="http://schemas.microsoft.com/office/powerpoint/2010/main" xmlns="" val="3427898010"/>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24444</TotalTime>
  <Words>6224</Words>
  <Application>Microsoft Office PowerPoint</Application>
  <PresentationFormat>Custom</PresentationFormat>
  <Paragraphs>994</Paragraphs>
  <Slides>123</Slides>
  <Notes>2</Notes>
  <HiddenSlides>0</HiddenSlides>
  <MMClips>0</MMClips>
  <ScaleCrop>false</ScaleCrop>
  <HeadingPairs>
    <vt:vector size="4" baseType="variant">
      <vt:variant>
        <vt:lpstr>Theme</vt:lpstr>
      </vt:variant>
      <vt:variant>
        <vt:i4>1</vt:i4>
      </vt:variant>
      <vt:variant>
        <vt:lpstr>Slide Titles</vt:lpstr>
      </vt:variant>
      <vt:variant>
        <vt:i4>123</vt:i4>
      </vt:variant>
    </vt:vector>
  </HeadingPairs>
  <TitlesOfParts>
    <vt:vector size="124" baseType="lpstr">
      <vt:lpstr>Office Theme</vt:lpstr>
      <vt:lpstr> Neuromuscular junction disorders and disease of muscles</vt:lpstr>
      <vt:lpstr>Diseases of muscles</vt:lpstr>
      <vt:lpstr>Clinical characteristics of muscles diseases</vt:lpstr>
      <vt:lpstr>Diagnosis of muscles diseases</vt:lpstr>
      <vt:lpstr>Electromyoneurography (EMNG) </vt:lpstr>
      <vt:lpstr>Needle electromyography </vt:lpstr>
      <vt:lpstr>Needle electromyography  </vt:lpstr>
      <vt:lpstr>Needle electromyography </vt:lpstr>
      <vt:lpstr>Electroneurography </vt:lpstr>
      <vt:lpstr>Electroneurography  </vt:lpstr>
      <vt:lpstr>Examination of neuromuscular transmission </vt:lpstr>
      <vt:lpstr>Biopsy in neurology </vt:lpstr>
      <vt:lpstr>Biopsy in neurology  </vt:lpstr>
      <vt:lpstr>Biopsy in neurology  </vt:lpstr>
      <vt:lpstr>Biopsy in neurology  </vt:lpstr>
      <vt:lpstr>Slide 16</vt:lpstr>
      <vt:lpstr>Neuromuscular junction</vt:lpstr>
      <vt:lpstr>Neuromuscular junction</vt:lpstr>
      <vt:lpstr>Neuromuscular junction</vt:lpstr>
      <vt:lpstr>Neuromuscular junction -mechanism</vt:lpstr>
      <vt:lpstr>Slide 21</vt:lpstr>
      <vt:lpstr>Slide 22</vt:lpstr>
      <vt:lpstr>Congenital myasthenic syndromes</vt:lpstr>
      <vt:lpstr>Botulism</vt:lpstr>
      <vt:lpstr>Botulism</vt:lpstr>
      <vt:lpstr>Botulism</vt:lpstr>
      <vt:lpstr> Lambert-Eaton myasthenic syndrome (LEMS)</vt:lpstr>
      <vt:lpstr> Lambert-Eaton myasthenic syndrome (LEMS)</vt:lpstr>
      <vt:lpstr>Lambert-Eaton myasthenic syndrome (LEMS)</vt:lpstr>
      <vt:lpstr>Differences between MG/LEMS</vt:lpstr>
      <vt:lpstr>Slide 31</vt:lpstr>
      <vt:lpstr> Congenital myasthenia gravis</vt:lpstr>
      <vt:lpstr> Congenital myasthenia gravis</vt:lpstr>
      <vt:lpstr> Congenital myasthenia gravis</vt:lpstr>
      <vt:lpstr> Acquired myasthenia gravis     </vt:lpstr>
      <vt:lpstr> Transient neonatal MG </vt:lpstr>
      <vt:lpstr> Myasthenia gravis </vt:lpstr>
      <vt:lpstr>Myasthenia gravis</vt:lpstr>
      <vt:lpstr> MG</vt:lpstr>
      <vt:lpstr> MG</vt:lpstr>
      <vt:lpstr> MG</vt:lpstr>
      <vt:lpstr> MG</vt:lpstr>
      <vt:lpstr> MG</vt:lpstr>
      <vt:lpstr> Role of thymus </vt:lpstr>
      <vt:lpstr> MG</vt:lpstr>
      <vt:lpstr> MG</vt:lpstr>
      <vt:lpstr>Slide 47</vt:lpstr>
      <vt:lpstr> Antibodies in MG</vt:lpstr>
      <vt:lpstr> MUSK MG </vt:lpstr>
      <vt:lpstr> MG</vt:lpstr>
      <vt:lpstr> MG</vt:lpstr>
      <vt:lpstr> MG</vt:lpstr>
      <vt:lpstr> Myasthenia gravis-clinical presentations</vt:lpstr>
      <vt:lpstr>MG- Clinical Classification</vt:lpstr>
      <vt:lpstr> MuSK MG</vt:lpstr>
      <vt:lpstr> LRP4 MG</vt:lpstr>
      <vt:lpstr> MG</vt:lpstr>
      <vt:lpstr> MG</vt:lpstr>
      <vt:lpstr> MG</vt:lpstr>
      <vt:lpstr> MG</vt:lpstr>
      <vt:lpstr> MG</vt:lpstr>
      <vt:lpstr> MG</vt:lpstr>
      <vt:lpstr> MG</vt:lpstr>
      <vt:lpstr> MG</vt:lpstr>
      <vt:lpstr> MG</vt:lpstr>
      <vt:lpstr> MG</vt:lpstr>
      <vt:lpstr> MG</vt:lpstr>
      <vt:lpstr> MG</vt:lpstr>
      <vt:lpstr> MG</vt:lpstr>
      <vt:lpstr> MG</vt:lpstr>
      <vt:lpstr> MG</vt:lpstr>
      <vt:lpstr> MuSK МG</vt:lpstr>
      <vt:lpstr> MG crisis</vt:lpstr>
      <vt:lpstr> MG crisis</vt:lpstr>
      <vt:lpstr>Medications contraindicated in patients with MG</vt:lpstr>
      <vt:lpstr>Slide 76</vt:lpstr>
      <vt:lpstr> Muscular dystrophy </vt:lpstr>
      <vt:lpstr> Classification</vt:lpstr>
      <vt:lpstr>Duchenne muscular dystrophy (DMD)  </vt:lpstr>
      <vt:lpstr> </vt:lpstr>
      <vt:lpstr> </vt:lpstr>
      <vt:lpstr> Gowers's sign is a medical sign that indicates weakness of the proximal muscles, namely those of the lower limb. The sign describes a patient that has to use their hands and arms to "walk" up their own body from a squatting position due to lack of hip and thigh muscle strength </vt:lpstr>
      <vt:lpstr>   Enlargement of the calves with wasting of the thigh muscles results in pseudohypertrophy of the calves, which is a classical feature. Aside from the calves, hypertrophy of the tongue and muscles of the forearm may be seen but are less classical  </vt:lpstr>
      <vt:lpstr>Slide 84</vt:lpstr>
      <vt:lpstr> </vt:lpstr>
      <vt:lpstr> Becker muscular dystrophy</vt:lpstr>
      <vt:lpstr> Becker muscular dystrophy</vt:lpstr>
      <vt:lpstr> Limb-girdle muscular dystrophy (LGMD)  </vt:lpstr>
      <vt:lpstr> Limb-girdle muscular dystrophy  </vt:lpstr>
      <vt:lpstr>  Facioscapulohumeral muscular dystrophy (FSHD) </vt:lpstr>
      <vt:lpstr>  Facial weakness </vt:lpstr>
      <vt:lpstr>     Facial weakness    </vt:lpstr>
      <vt:lpstr>     Shoulder weakness Weakness usually develops in the muscles of the chest and those that span from scapula to thorax  Predominantly, the serratus anterior and middle and lower trapezii muscles are affected, the upper trapezius is often spared. Trapezius weakness causes the scapulas to become downwardly rotated and protracted, resulting in winged scapulas, horizontal clavicles, and sloping shoulders; arm abduction is impaired. Serratus anterior weakness impairs arm flexion, and worsening of winging can be demonstrated when pushing against a wall. Muscles spanning from the scapula to the arm are generally spared, which include deltoid and the rotator cuff muscles.  </vt:lpstr>
      <vt:lpstr>   </vt:lpstr>
      <vt:lpstr>  FSHD </vt:lpstr>
      <vt:lpstr> Oculopharyngeal muscular dystrophy (OPMD) </vt:lpstr>
      <vt:lpstr> OPMD </vt:lpstr>
      <vt:lpstr>  Myotonic Dystrophy </vt:lpstr>
      <vt:lpstr>  </vt:lpstr>
      <vt:lpstr> Myotonic Dystrophy</vt:lpstr>
      <vt:lpstr> Myotonic Dystrophy  </vt:lpstr>
      <vt:lpstr>Slide 102</vt:lpstr>
      <vt:lpstr> Inflammatory myopathies </vt:lpstr>
      <vt:lpstr>  Dermatomyositis   </vt:lpstr>
      <vt:lpstr> Dermatomyositis  </vt:lpstr>
      <vt:lpstr> Dermatomyositis   </vt:lpstr>
      <vt:lpstr> Dermatomyositis  </vt:lpstr>
      <vt:lpstr> Dermatomyositis  </vt:lpstr>
      <vt:lpstr> Dermatomyositis  </vt:lpstr>
      <vt:lpstr> Dermatomyositis  </vt:lpstr>
      <vt:lpstr> Polymyositis  </vt:lpstr>
      <vt:lpstr>Polymyositis  </vt:lpstr>
      <vt:lpstr> Polymyositis  </vt:lpstr>
      <vt:lpstr>Polymyositis  </vt:lpstr>
      <vt:lpstr> Polymyositis  </vt:lpstr>
      <vt:lpstr> Polymyositis  </vt:lpstr>
      <vt:lpstr> Inclusion body myositis  </vt:lpstr>
      <vt:lpstr> Inclusion body myositis  </vt:lpstr>
      <vt:lpstr> Inclusion body myositis  </vt:lpstr>
      <vt:lpstr> Inclusion body myositis  </vt:lpstr>
      <vt:lpstr> Inclusion body myositis  </vt:lpstr>
      <vt:lpstr> Inclusion body myositis  </vt:lpstr>
      <vt:lpstr> Management of inflammatory  myopathies  </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СЕСТРИНСКА НЕГА У НЕУРОЛОГИЈИ</dc:title>
  <dc:creator>Katarina</dc:creator>
  <cp:lastModifiedBy>Korisnik</cp:lastModifiedBy>
  <cp:revision>449</cp:revision>
  <dcterms:created xsi:type="dcterms:W3CDTF">2021-01-19T21:11:30Z</dcterms:created>
  <dcterms:modified xsi:type="dcterms:W3CDTF">2024-05-31T08:47:27Z</dcterms:modified>
</cp:coreProperties>
</file>